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1" r:id="rId2"/>
    <p:sldId id="257" r:id="rId3"/>
    <p:sldId id="264" r:id="rId4"/>
    <p:sldId id="259" r:id="rId5"/>
    <p:sldId id="610" r:id="rId6"/>
    <p:sldId id="278" r:id="rId7"/>
    <p:sldId id="276" r:id="rId8"/>
    <p:sldId id="2147470852" r:id="rId9"/>
    <p:sldId id="2147470847" r:id="rId10"/>
    <p:sldId id="617" r:id="rId11"/>
    <p:sldId id="613" r:id="rId12"/>
    <p:sldId id="258" r:id="rId13"/>
    <p:sldId id="2147470845" r:id="rId14"/>
    <p:sldId id="602" r:id="rId15"/>
    <p:sldId id="277" r:id="rId16"/>
    <p:sldId id="280" r:id="rId17"/>
    <p:sldId id="2147470848" r:id="rId18"/>
    <p:sldId id="2147470846" r:id="rId19"/>
    <p:sldId id="273" r:id="rId20"/>
    <p:sldId id="606" r:id="rId21"/>
    <p:sldId id="2147470851" r:id="rId22"/>
    <p:sldId id="2147470850" r:id="rId23"/>
    <p:sldId id="5549" r:id="rId24"/>
    <p:sldId id="214747085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F08"/>
    <a:srgbClr val="A17C57"/>
    <a:srgbClr val="CDB585"/>
    <a:srgbClr val="000000"/>
    <a:srgbClr val="080808"/>
    <a:srgbClr val="8C764F"/>
    <a:srgbClr val="63A02F"/>
    <a:srgbClr val="92BC2B"/>
    <a:srgbClr val="548B07"/>
    <a:srgbClr val="9EC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57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7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053C0E-5C71-42DC-BE51-2FAF0F1E796F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B79BAB9-BF6D-4B65-B02C-494AB4B04E04}">
      <dgm:prSet phldrT="[Текст]"/>
      <dgm:spPr/>
      <dgm:t>
        <a:bodyPr/>
        <a:lstStyle/>
        <a:p>
          <a:pPr>
            <a:buAutoNum type="arabicPeriod"/>
          </a:pPr>
          <a:r>
            <a:rPr lang="ru-RU" b="1" dirty="0"/>
            <a:t>КС</a:t>
          </a:r>
          <a:endParaRPr lang="ru-RU" dirty="0"/>
        </a:p>
      </dgm:t>
    </dgm:pt>
    <dgm:pt modelId="{0FEE9484-B647-4A54-B46D-57665BC13A18}" type="parTrans" cxnId="{76BEDF81-CF60-4BA2-BE19-793C80E06CFC}">
      <dgm:prSet/>
      <dgm:spPr/>
      <dgm:t>
        <a:bodyPr/>
        <a:lstStyle/>
        <a:p>
          <a:endParaRPr lang="ru-RU"/>
        </a:p>
      </dgm:t>
    </dgm:pt>
    <dgm:pt modelId="{01C9CF33-D530-408B-9785-9D1CE489BA8A}" type="sibTrans" cxnId="{76BEDF81-CF60-4BA2-BE19-793C80E06CFC}">
      <dgm:prSet/>
      <dgm:spPr/>
      <dgm:t>
        <a:bodyPr/>
        <a:lstStyle/>
        <a:p>
          <a:endParaRPr lang="ru-RU"/>
        </a:p>
      </dgm:t>
    </dgm:pt>
    <dgm:pt modelId="{56CC32EC-A860-47F3-8412-DBC33B9D190F}">
      <dgm:prSet phldrT="[Текст]"/>
      <dgm:spPr/>
      <dgm:t>
        <a:bodyPr/>
        <a:lstStyle/>
        <a:p>
          <a:r>
            <a:rPr lang="ru-RU" dirty="0"/>
            <a:t>Выручка ККТ</a:t>
          </a:r>
        </a:p>
      </dgm:t>
    </dgm:pt>
    <dgm:pt modelId="{B9639CFA-AD72-43AA-9EED-25F4B13C422A}" type="parTrans" cxnId="{471DFEB4-C68A-4EE6-9FB8-20C1AFB79D01}">
      <dgm:prSet/>
      <dgm:spPr/>
      <dgm:t>
        <a:bodyPr/>
        <a:lstStyle/>
        <a:p>
          <a:endParaRPr lang="ru-RU"/>
        </a:p>
      </dgm:t>
    </dgm:pt>
    <dgm:pt modelId="{9D9AC0CB-74B5-4CE8-92B8-481CBC432CA3}" type="sibTrans" cxnId="{471DFEB4-C68A-4EE6-9FB8-20C1AFB79D01}">
      <dgm:prSet/>
      <dgm:spPr/>
      <dgm:t>
        <a:bodyPr/>
        <a:lstStyle/>
        <a:p>
          <a:endParaRPr lang="ru-RU"/>
        </a:p>
      </dgm:t>
    </dgm:pt>
    <dgm:pt modelId="{5AEEBAF4-EEF0-41F2-AA31-EF7D912F49C1}">
      <dgm:prSet/>
      <dgm:spPr/>
      <dgm:t>
        <a:bodyPr/>
        <a:lstStyle/>
        <a:p>
          <a:r>
            <a:rPr lang="ru-RU" dirty="0"/>
            <a:t>Нарушение КС показателей НД</a:t>
          </a:r>
        </a:p>
      </dgm:t>
    </dgm:pt>
    <dgm:pt modelId="{9C3F356D-0AC7-47EB-9FF2-4B7A6D10034A}" type="parTrans" cxnId="{285E14F5-30EE-42CE-8693-F7CF01D61B03}">
      <dgm:prSet/>
      <dgm:spPr/>
      <dgm:t>
        <a:bodyPr/>
        <a:lstStyle/>
        <a:p>
          <a:endParaRPr lang="ru-RU"/>
        </a:p>
      </dgm:t>
    </dgm:pt>
    <dgm:pt modelId="{DCDC59B6-B34B-4E3B-8ED6-1EE1C9F18837}" type="sibTrans" cxnId="{285E14F5-30EE-42CE-8693-F7CF01D61B03}">
      <dgm:prSet/>
      <dgm:spPr/>
      <dgm:t>
        <a:bodyPr/>
        <a:lstStyle/>
        <a:p>
          <a:endParaRPr lang="ru-RU"/>
        </a:p>
      </dgm:t>
    </dgm:pt>
    <dgm:pt modelId="{920B17BF-2756-4626-9D5D-F4C3702AD039}">
      <dgm:prSet/>
      <dgm:spPr/>
      <dgm:t>
        <a:bodyPr/>
        <a:lstStyle/>
        <a:p>
          <a:r>
            <a:rPr lang="ru-RU"/>
            <a:t>Нарушение КС блокирующие проводку начислений и уточнение показателей на уменьшение налога</a:t>
          </a:r>
          <a:endParaRPr lang="ru-RU" dirty="0"/>
        </a:p>
      </dgm:t>
    </dgm:pt>
    <dgm:pt modelId="{22CF1C78-5C36-42E1-A243-CC6E4D01ABA5}" type="parTrans" cxnId="{EA8A6472-44F3-4953-BB7A-80A3509B66F6}">
      <dgm:prSet/>
      <dgm:spPr/>
      <dgm:t>
        <a:bodyPr/>
        <a:lstStyle/>
        <a:p>
          <a:endParaRPr lang="ru-RU"/>
        </a:p>
      </dgm:t>
    </dgm:pt>
    <dgm:pt modelId="{96427BDE-4A08-433E-8A5F-0BC314F0244D}" type="sibTrans" cxnId="{EA8A6472-44F3-4953-BB7A-80A3509B66F6}">
      <dgm:prSet/>
      <dgm:spPr/>
      <dgm:t>
        <a:bodyPr/>
        <a:lstStyle/>
        <a:p>
          <a:endParaRPr lang="ru-RU"/>
        </a:p>
      </dgm:t>
    </dgm:pt>
    <dgm:pt modelId="{A5DA956F-C5A0-4504-BDD0-04BCD0C4C014}">
      <dgm:prSet/>
      <dgm:spPr/>
      <dgm:t>
        <a:bodyPr/>
        <a:lstStyle/>
        <a:p>
          <a:r>
            <a:rPr lang="ru-RU" b="1" dirty="0"/>
            <a:t>«Обязательные» проверки</a:t>
          </a:r>
        </a:p>
      </dgm:t>
    </dgm:pt>
    <dgm:pt modelId="{34D98FFE-191B-43BF-A65F-BB6C5F70254F}" type="parTrans" cxnId="{B7479C9D-7F88-489E-BA51-1CA83B517841}">
      <dgm:prSet/>
      <dgm:spPr/>
      <dgm:t>
        <a:bodyPr/>
        <a:lstStyle/>
        <a:p>
          <a:endParaRPr lang="ru-RU"/>
        </a:p>
      </dgm:t>
    </dgm:pt>
    <dgm:pt modelId="{3FBA1113-6EE1-406D-A0D2-076EDCDDC48D}" type="sibTrans" cxnId="{B7479C9D-7F88-489E-BA51-1CA83B517841}">
      <dgm:prSet/>
      <dgm:spPr/>
      <dgm:t>
        <a:bodyPr/>
        <a:lstStyle/>
        <a:p>
          <a:endParaRPr lang="ru-RU"/>
        </a:p>
      </dgm:t>
    </dgm:pt>
    <dgm:pt modelId="{A351962B-A221-4226-9992-CA35479D7F24}">
      <dgm:prSet/>
      <dgm:spPr/>
      <dgm:t>
        <a:bodyPr/>
        <a:lstStyle/>
        <a:p>
          <a:r>
            <a:rPr lang="ru-RU"/>
            <a:t>Возмещение НДС</a:t>
          </a:r>
          <a:endParaRPr lang="ru-RU" dirty="0"/>
        </a:p>
      </dgm:t>
    </dgm:pt>
    <dgm:pt modelId="{177BF902-B251-479E-B098-64BBA65772DB}" type="parTrans" cxnId="{80180219-EAEA-41DE-90D5-DD26743FA527}">
      <dgm:prSet/>
      <dgm:spPr/>
      <dgm:t>
        <a:bodyPr/>
        <a:lstStyle/>
        <a:p>
          <a:endParaRPr lang="ru-RU"/>
        </a:p>
      </dgm:t>
    </dgm:pt>
    <dgm:pt modelId="{01259C8A-E3A7-42B3-B25C-21BA144B69A6}" type="sibTrans" cxnId="{80180219-EAEA-41DE-90D5-DD26743FA527}">
      <dgm:prSet/>
      <dgm:spPr/>
      <dgm:t>
        <a:bodyPr/>
        <a:lstStyle/>
        <a:p>
          <a:endParaRPr lang="ru-RU"/>
        </a:p>
      </dgm:t>
    </dgm:pt>
    <dgm:pt modelId="{7D0811AD-4EBF-4D95-B4AF-2C4FBBDC7C9C}">
      <dgm:prSet/>
      <dgm:spPr/>
      <dgm:t>
        <a:bodyPr/>
        <a:lstStyle/>
        <a:p>
          <a:r>
            <a:rPr lang="ru-RU" dirty="0"/>
            <a:t>Применение льгот и освобождений</a:t>
          </a:r>
        </a:p>
      </dgm:t>
    </dgm:pt>
    <dgm:pt modelId="{99B401A1-A179-4256-8926-F660E84995D4}" type="parTrans" cxnId="{EA01706D-6373-4FA6-A992-AC8703C6E2BB}">
      <dgm:prSet/>
      <dgm:spPr/>
      <dgm:t>
        <a:bodyPr/>
        <a:lstStyle/>
        <a:p>
          <a:endParaRPr lang="ru-RU"/>
        </a:p>
      </dgm:t>
    </dgm:pt>
    <dgm:pt modelId="{CF8C37BC-84EA-48D6-991B-9B103386B74C}" type="sibTrans" cxnId="{EA01706D-6373-4FA6-A992-AC8703C6E2BB}">
      <dgm:prSet/>
      <dgm:spPr/>
      <dgm:t>
        <a:bodyPr/>
        <a:lstStyle/>
        <a:p>
          <a:endParaRPr lang="ru-RU"/>
        </a:p>
      </dgm:t>
    </dgm:pt>
    <dgm:pt modelId="{1BE7D65A-7859-4B9C-9EA7-0D4E1C40ABDF}">
      <dgm:prSet/>
      <dgm:spPr/>
      <dgm:t>
        <a:bodyPr/>
        <a:lstStyle/>
        <a:p>
          <a:r>
            <a:rPr lang="ru-RU"/>
            <a:t>Применение 0% при экспорте по НДС. Реестры.</a:t>
          </a:r>
          <a:endParaRPr lang="ru-RU" dirty="0"/>
        </a:p>
      </dgm:t>
    </dgm:pt>
    <dgm:pt modelId="{58F2E1FA-D1E6-4FEB-8671-F513046C2A11}" type="parTrans" cxnId="{0946E139-0731-4589-B186-C17B6EF4B87A}">
      <dgm:prSet/>
      <dgm:spPr/>
      <dgm:t>
        <a:bodyPr/>
        <a:lstStyle/>
        <a:p>
          <a:endParaRPr lang="ru-RU"/>
        </a:p>
      </dgm:t>
    </dgm:pt>
    <dgm:pt modelId="{95DD44DC-9B9A-4CDE-8194-AACB30D78057}" type="sibTrans" cxnId="{0946E139-0731-4589-B186-C17B6EF4B87A}">
      <dgm:prSet/>
      <dgm:spPr/>
      <dgm:t>
        <a:bodyPr/>
        <a:lstStyle/>
        <a:p>
          <a:endParaRPr lang="ru-RU"/>
        </a:p>
      </dgm:t>
    </dgm:pt>
    <dgm:pt modelId="{0EE16A67-0E09-41B6-8A59-22D953027D4B}">
      <dgm:prSet/>
      <dgm:spPr/>
      <dgm:t>
        <a:bodyPr/>
        <a:lstStyle/>
        <a:p>
          <a:r>
            <a:rPr lang="ru-RU" b="1"/>
            <a:t>«Борьба с разрывами»</a:t>
          </a:r>
          <a:endParaRPr lang="ru-RU" b="1" dirty="0"/>
        </a:p>
      </dgm:t>
    </dgm:pt>
    <dgm:pt modelId="{AD00CF66-82C8-40DF-9D1A-50B7A4E30D0A}" type="parTrans" cxnId="{E72DB199-470D-4883-8696-21867A35465C}">
      <dgm:prSet/>
      <dgm:spPr/>
      <dgm:t>
        <a:bodyPr/>
        <a:lstStyle/>
        <a:p>
          <a:endParaRPr lang="ru-RU"/>
        </a:p>
      </dgm:t>
    </dgm:pt>
    <dgm:pt modelId="{D70BDC81-D365-4153-9552-7264B6F50C19}" type="sibTrans" cxnId="{E72DB199-470D-4883-8696-21867A35465C}">
      <dgm:prSet/>
      <dgm:spPr/>
      <dgm:t>
        <a:bodyPr/>
        <a:lstStyle/>
        <a:p>
          <a:endParaRPr lang="ru-RU"/>
        </a:p>
      </dgm:t>
    </dgm:pt>
    <dgm:pt modelId="{BFEC99B6-904F-4525-96D1-05AD58F95BCD}">
      <dgm:prSet/>
      <dgm:spPr/>
      <dgm:t>
        <a:bodyPr/>
        <a:lstStyle/>
        <a:p>
          <a:r>
            <a:rPr lang="ru-RU" dirty="0"/>
            <a:t>Расхождения по результатам сопоставления записей по СФ. </a:t>
          </a:r>
        </a:p>
      </dgm:t>
    </dgm:pt>
    <dgm:pt modelId="{E4041B49-6B24-45F7-B669-1559FB850563}" type="parTrans" cxnId="{7E4E1ED5-BBF1-4D97-8C75-35A5E2D8F931}">
      <dgm:prSet/>
      <dgm:spPr/>
      <dgm:t>
        <a:bodyPr/>
        <a:lstStyle/>
        <a:p>
          <a:endParaRPr lang="ru-RU"/>
        </a:p>
      </dgm:t>
    </dgm:pt>
    <dgm:pt modelId="{EA8A85B1-F52A-4DCA-ADA6-5B96E3AF300F}" type="sibTrans" cxnId="{7E4E1ED5-BBF1-4D97-8C75-35A5E2D8F931}">
      <dgm:prSet/>
      <dgm:spPr/>
      <dgm:t>
        <a:bodyPr/>
        <a:lstStyle/>
        <a:p>
          <a:endParaRPr lang="ru-RU"/>
        </a:p>
      </dgm:t>
    </dgm:pt>
    <dgm:pt modelId="{1B0CF184-22CA-4BDE-8E7E-47B05A2B4F53}">
      <dgm:prSet/>
      <dgm:spPr/>
      <dgm:t>
        <a:bodyPr/>
        <a:lstStyle/>
        <a:p>
          <a:r>
            <a:rPr lang="ru-RU" dirty="0"/>
            <a:t>Взаимоотношения по цепи с несформированным источником. Новый алгоритм поиска ВП.</a:t>
          </a:r>
        </a:p>
      </dgm:t>
    </dgm:pt>
    <dgm:pt modelId="{6007E3B2-FAC9-4609-A793-43731B33E8B1}" type="parTrans" cxnId="{0ADB6A13-17E9-4F78-A0D6-85D443FBE028}">
      <dgm:prSet/>
      <dgm:spPr/>
      <dgm:t>
        <a:bodyPr/>
        <a:lstStyle/>
        <a:p>
          <a:endParaRPr lang="ru-RU"/>
        </a:p>
      </dgm:t>
    </dgm:pt>
    <dgm:pt modelId="{FFADC1F9-E1BB-4743-893E-724CAC343791}" type="sibTrans" cxnId="{0ADB6A13-17E9-4F78-A0D6-85D443FBE028}">
      <dgm:prSet/>
      <dgm:spPr/>
      <dgm:t>
        <a:bodyPr/>
        <a:lstStyle/>
        <a:p>
          <a:endParaRPr lang="ru-RU"/>
        </a:p>
      </dgm:t>
    </dgm:pt>
    <dgm:pt modelId="{154F693A-DBD3-473C-8A4E-8508B09B792F}">
      <dgm:prSet/>
      <dgm:spPr/>
      <dgm:t>
        <a:bodyPr/>
        <a:lstStyle/>
        <a:p>
          <a:r>
            <a:rPr lang="ru-RU" b="1" dirty="0"/>
            <a:t>«Комплексный контроль налогообложением импорта»</a:t>
          </a:r>
        </a:p>
      </dgm:t>
    </dgm:pt>
    <dgm:pt modelId="{0CF03BD0-1AA5-495D-9A01-648768F2ECB9}" type="parTrans" cxnId="{7F77B4F1-E029-45B9-9BF9-6637DE8F3673}">
      <dgm:prSet/>
      <dgm:spPr/>
      <dgm:t>
        <a:bodyPr/>
        <a:lstStyle/>
        <a:p>
          <a:endParaRPr lang="ru-RU"/>
        </a:p>
      </dgm:t>
    </dgm:pt>
    <dgm:pt modelId="{985A22B3-54C4-46C3-B4DE-2C3B8DAEAFC4}" type="sibTrans" cxnId="{7F77B4F1-E029-45B9-9BF9-6637DE8F3673}">
      <dgm:prSet/>
      <dgm:spPr/>
      <dgm:t>
        <a:bodyPr/>
        <a:lstStyle/>
        <a:p>
          <a:endParaRPr lang="ru-RU"/>
        </a:p>
      </dgm:t>
    </dgm:pt>
    <dgm:pt modelId="{15AB8E00-1B29-45D3-84AE-C77C2E47ED71}">
      <dgm:prSet/>
      <dgm:spPr/>
      <dgm:t>
        <a:bodyPr/>
        <a:lstStyle/>
        <a:p>
          <a:r>
            <a:rPr lang="ru-RU" b="1"/>
            <a:t>Налоговые риски</a:t>
          </a:r>
          <a:endParaRPr lang="ru-RU" b="1" dirty="0"/>
        </a:p>
      </dgm:t>
    </dgm:pt>
    <dgm:pt modelId="{5B0DAA9A-56DF-41E4-AF79-D2B054BC0CC7}" type="parTrans" cxnId="{6FD90959-7FA8-42E9-983E-F40DF20C14EE}">
      <dgm:prSet/>
      <dgm:spPr/>
      <dgm:t>
        <a:bodyPr/>
        <a:lstStyle/>
        <a:p>
          <a:endParaRPr lang="ru-RU"/>
        </a:p>
      </dgm:t>
    </dgm:pt>
    <dgm:pt modelId="{C0BDCB62-ED07-4AAD-A9EA-21C2F875F443}" type="sibTrans" cxnId="{6FD90959-7FA8-42E9-983E-F40DF20C14EE}">
      <dgm:prSet/>
      <dgm:spPr/>
      <dgm:t>
        <a:bodyPr/>
        <a:lstStyle/>
        <a:p>
          <a:endParaRPr lang="ru-RU"/>
        </a:p>
      </dgm:t>
    </dgm:pt>
    <dgm:pt modelId="{803E58A7-3B28-4656-A2FD-FBCC04D44C0E}">
      <dgm:prSet phldrT="[Текст]"/>
      <dgm:spPr/>
      <dgm:t>
        <a:bodyPr/>
        <a:lstStyle/>
        <a:p>
          <a:r>
            <a:rPr lang="ru-RU" dirty="0"/>
            <a:t>Реализация имущества</a:t>
          </a:r>
        </a:p>
      </dgm:t>
    </dgm:pt>
    <dgm:pt modelId="{CFEB65F8-6D7F-44EA-AFEA-DFD119B6EA56}" type="parTrans" cxnId="{C54211FE-197B-401B-86DB-81D9BF93A1E6}">
      <dgm:prSet/>
      <dgm:spPr/>
      <dgm:t>
        <a:bodyPr/>
        <a:lstStyle/>
        <a:p>
          <a:endParaRPr lang="ru-RU"/>
        </a:p>
      </dgm:t>
    </dgm:pt>
    <dgm:pt modelId="{6DDB4012-07BA-4542-B288-68F90487CE23}" type="sibTrans" cxnId="{C54211FE-197B-401B-86DB-81D9BF93A1E6}">
      <dgm:prSet/>
      <dgm:spPr/>
      <dgm:t>
        <a:bodyPr/>
        <a:lstStyle/>
        <a:p>
          <a:endParaRPr lang="ru-RU"/>
        </a:p>
      </dgm:t>
    </dgm:pt>
    <dgm:pt modelId="{12D157A1-9204-4134-8EC9-CC8FC47ECC7A}">
      <dgm:prSet phldrT="[Текст]"/>
      <dgm:spPr/>
      <dgm:t>
        <a:bodyPr/>
        <a:lstStyle/>
        <a:p>
          <a:r>
            <a:rPr lang="ru-RU" dirty="0"/>
            <a:t>Реализация через маркетплейсы</a:t>
          </a:r>
        </a:p>
      </dgm:t>
    </dgm:pt>
    <dgm:pt modelId="{178484E1-167C-4AEF-910B-036F87CC1334}" type="parTrans" cxnId="{7B8574E1-142C-4063-A6D6-B12916D2C3D0}">
      <dgm:prSet/>
      <dgm:spPr/>
      <dgm:t>
        <a:bodyPr/>
        <a:lstStyle/>
        <a:p>
          <a:endParaRPr lang="ru-RU"/>
        </a:p>
      </dgm:t>
    </dgm:pt>
    <dgm:pt modelId="{1242AD09-002B-42CD-831F-FDC40A03ACC5}" type="sibTrans" cxnId="{7B8574E1-142C-4063-A6D6-B12916D2C3D0}">
      <dgm:prSet/>
      <dgm:spPr/>
      <dgm:t>
        <a:bodyPr/>
        <a:lstStyle/>
        <a:p>
          <a:endParaRPr lang="ru-RU"/>
        </a:p>
      </dgm:t>
    </dgm:pt>
    <dgm:pt modelId="{A12CBF03-931E-4AD8-A643-57BA4E7C12ED}">
      <dgm:prSet/>
      <dgm:spPr/>
      <dgm:t>
        <a:bodyPr/>
        <a:lstStyle/>
        <a:p>
          <a:r>
            <a:rPr lang="ru-RU" b="0"/>
            <a:t>Заявления и ДТ</a:t>
          </a:r>
          <a:endParaRPr lang="ru-RU" b="0" dirty="0"/>
        </a:p>
      </dgm:t>
    </dgm:pt>
    <dgm:pt modelId="{3D55BE93-866C-423A-A9C3-1F1DF7408548}" type="parTrans" cxnId="{2B319071-1DC9-4707-9880-613EF320F8FE}">
      <dgm:prSet/>
      <dgm:spPr/>
      <dgm:t>
        <a:bodyPr/>
        <a:lstStyle/>
        <a:p>
          <a:endParaRPr lang="ru-RU"/>
        </a:p>
      </dgm:t>
    </dgm:pt>
    <dgm:pt modelId="{33CA080F-5543-48EB-9FAB-CD0094606369}" type="sibTrans" cxnId="{2B319071-1DC9-4707-9880-613EF320F8FE}">
      <dgm:prSet/>
      <dgm:spPr/>
      <dgm:t>
        <a:bodyPr/>
        <a:lstStyle/>
        <a:p>
          <a:endParaRPr lang="ru-RU"/>
        </a:p>
      </dgm:t>
    </dgm:pt>
    <dgm:pt modelId="{7B712E4D-9BB7-449C-BC14-99CCA0BB9B80}">
      <dgm:prSet/>
      <dgm:spPr/>
      <dgm:t>
        <a:bodyPr/>
        <a:lstStyle/>
        <a:p>
          <a:r>
            <a:rPr lang="ru-RU" b="0"/>
            <a:t>Статформы</a:t>
          </a:r>
          <a:endParaRPr lang="ru-RU" b="0" dirty="0"/>
        </a:p>
      </dgm:t>
    </dgm:pt>
    <dgm:pt modelId="{48684FDD-7D51-42E7-B3C4-E74D6E2D0050}" type="parTrans" cxnId="{697F912A-0884-4080-9F5A-3E778FBB5675}">
      <dgm:prSet/>
      <dgm:spPr/>
      <dgm:t>
        <a:bodyPr/>
        <a:lstStyle/>
        <a:p>
          <a:endParaRPr lang="ru-RU"/>
        </a:p>
      </dgm:t>
    </dgm:pt>
    <dgm:pt modelId="{2EEADD13-1813-4275-BA35-19D179833AAF}" type="sibTrans" cxnId="{697F912A-0884-4080-9F5A-3E778FBB5675}">
      <dgm:prSet/>
      <dgm:spPr/>
      <dgm:t>
        <a:bodyPr/>
        <a:lstStyle/>
        <a:p>
          <a:endParaRPr lang="ru-RU"/>
        </a:p>
      </dgm:t>
    </dgm:pt>
    <dgm:pt modelId="{C2FA702D-30B0-4839-808E-B98E08F46EA8}">
      <dgm:prSet/>
      <dgm:spPr/>
      <dgm:t>
        <a:bodyPr/>
        <a:lstStyle/>
        <a:p>
          <a:r>
            <a:rPr lang="ru-RU" b="0"/>
            <a:t>Ведомости банковского контроля</a:t>
          </a:r>
          <a:endParaRPr lang="ru-RU" b="0" dirty="0"/>
        </a:p>
      </dgm:t>
    </dgm:pt>
    <dgm:pt modelId="{2B490EC5-1FB2-4126-A4AE-997B44CAB3EE}" type="parTrans" cxnId="{31999A84-E68B-4DBC-AD22-D62564CF4FCD}">
      <dgm:prSet/>
      <dgm:spPr/>
      <dgm:t>
        <a:bodyPr/>
        <a:lstStyle/>
        <a:p>
          <a:endParaRPr lang="ru-RU"/>
        </a:p>
      </dgm:t>
    </dgm:pt>
    <dgm:pt modelId="{83EFD4EA-1F6D-419B-AE23-D9804F3F745C}" type="sibTrans" cxnId="{31999A84-E68B-4DBC-AD22-D62564CF4FCD}">
      <dgm:prSet/>
      <dgm:spPr/>
      <dgm:t>
        <a:bodyPr/>
        <a:lstStyle/>
        <a:p>
          <a:endParaRPr lang="ru-RU"/>
        </a:p>
      </dgm:t>
    </dgm:pt>
    <dgm:pt modelId="{A872E315-3A1E-4082-9863-ED1674519B54}">
      <dgm:prSet/>
      <dgm:spPr/>
      <dgm:t>
        <a:bodyPr/>
        <a:lstStyle/>
        <a:p>
          <a:r>
            <a:rPr lang="ru-RU" b="0" dirty="0"/>
            <a:t>Уведомления о ввозе </a:t>
          </a:r>
          <a:r>
            <a:rPr lang="ru-RU" b="0" dirty="0" err="1"/>
            <a:t>прослеж.товаров</a:t>
          </a:r>
          <a:r>
            <a:rPr lang="ru-RU" b="0" dirty="0"/>
            <a:t> и т.д.</a:t>
          </a:r>
        </a:p>
      </dgm:t>
    </dgm:pt>
    <dgm:pt modelId="{2BE1D346-5F43-40E0-8CF6-29E771A59F88}" type="parTrans" cxnId="{B19F5DA0-31C0-4B9D-9B99-18856BD57173}">
      <dgm:prSet/>
      <dgm:spPr/>
      <dgm:t>
        <a:bodyPr/>
        <a:lstStyle/>
        <a:p>
          <a:endParaRPr lang="ru-RU"/>
        </a:p>
      </dgm:t>
    </dgm:pt>
    <dgm:pt modelId="{0B7B4FD5-8DAB-4C74-A360-B1D9BF841920}" type="sibTrans" cxnId="{B19F5DA0-31C0-4B9D-9B99-18856BD57173}">
      <dgm:prSet/>
      <dgm:spPr/>
      <dgm:t>
        <a:bodyPr/>
        <a:lstStyle/>
        <a:p>
          <a:endParaRPr lang="ru-RU"/>
        </a:p>
      </dgm:t>
    </dgm:pt>
    <dgm:pt modelId="{6D7418E2-68E0-4A40-9053-725E285204E8}">
      <dgm:prSet phldrT="[Текст]"/>
      <dgm:spPr/>
      <dgm:t>
        <a:bodyPr/>
        <a:lstStyle/>
        <a:p>
          <a:r>
            <a:rPr lang="ru-RU" dirty="0"/>
            <a:t>«Входной» вычет при </a:t>
          </a:r>
          <a:r>
            <a:rPr lang="ru-RU" dirty="0" err="1"/>
            <a:t>спецставках</a:t>
          </a:r>
          <a:r>
            <a:rPr lang="ru-RU" dirty="0"/>
            <a:t> </a:t>
          </a:r>
        </a:p>
      </dgm:t>
    </dgm:pt>
    <dgm:pt modelId="{8A94D72D-4BEC-42CE-8FA6-96AE64B8DDA2}" type="parTrans" cxnId="{47602365-85DA-4DB1-ABB4-7F633A97D9F2}">
      <dgm:prSet/>
      <dgm:spPr/>
      <dgm:t>
        <a:bodyPr/>
        <a:lstStyle/>
        <a:p>
          <a:endParaRPr lang="ru-RU"/>
        </a:p>
      </dgm:t>
    </dgm:pt>
    <dgm:pt modelId="{8FF24F41-8BA4-46C9-BB0A-F3D10F8CF569}" type="sibTrans" cxnId="{47602365-85DA-4DB1-ABB4-7F633A97D9F2}">
      <dgm:prSet/>
      <dgm:spPr/>
      <dgm:t>
        <a:bodyPr/>
        <a:lstStyle/>
        <a:p>
          <a:endParaRPr lang="ru-RU"/>
        </a:p>
      </dgm:t>
    </dgm:pt>
    <dgm:pt modelId="{58A69979-E4BC-41BB-B701-BB39F8EFB34B}" type="pres">
      <dgm:prSet presAssocID="{2B053C0E-5C71-42DC-BE51-2FAF0F1E796F}" presName="theList" presStyleCnt="0">
        <dgm:presLayoutVars>
          <dgm:dir/>
          <dgm:animLvl val="lvl"/>
          <dgm:resizeHandles val="exact"/>
        </dgm:presLayoutVars>
      </dgm:prSet>
      <dgm:spPr/>
    </dgm:pt>
    <dgm:pt modelId="{91BFD3AA-0639-419F-8B13-96E19D2F8F11}" type="pres">
      <dgm:prSet presAssocID="{0B79BAB9-BF6D-4B65-B02C-494AB4B04E04}" presName="compNode" presStyleCnt="0"/>
      <dgm:spPr/>
    </dgm:pt>
    <dgm:pt modelId="{DC11E4DE-0CA8-4127-AAA7-9398A6D140A2}" type="pres">
      <dgm:prSet presAssocID="{0B79BAB9-BF6D-4B65-B02C-494AB4B04E04}" presName="aNode" presStyleLbl="bgShp" presStyleIdx="0" presStyleCnt="5"/>
      <dgm:spPr/>
    </dgm:pt>
    <dgm:pt modelId="{812F8930-2D7D-4862-A992-D8B9DAEA5F0C}" type="pres">
      <dgm:prSet presAssocID="{0B79BAB9-BF6D-4B65-B02C-494AB4B04E04}" presName="textNode" presStyleLbl="bgShp" presStyleIdx="0" presStyleCnt="5"/>
      <dgm:spPr/>
    </dgm:pt>
    <dgm:pt modelId="{5D9D2134-7240-4282-A6E0-577C711305D5}" type="pres">
      <dgm:prSet presAssocID="{0B79BAB9-BF6D-4B65-B02C-494AB4B04E04}" presName="compChildNode" presStyleCnt="0"/>
      <dgm:spPr/>
    </dgm:pt>
    <dgm:pt modelId="{B9FBB8F1-A32B-47B5-9991-FB62002F8E36}" type="pres">
      <dgm:prSet presAssocID="{0B79BAB9-BF6D-4B65-B02C-494AB4B04E04}" presName="theInnerList" presStyleCnt="0"/>
      <dgm:spPr/>
    </dgm:pt>
    <dgm:pt modelId="{018DAC87-C758-4DE2-ACA5-0EFB02310FD9}" type="pres">
      <dgm:prSet presAssocID="{5AEEBAF4-EEF0-41F2-AA31-EF7D912F49C1}" presName="childNode" presStyleLbl="node1" presStyleIdx="0" presStyleCnt="15">
        <dgm:presLayoutVars>
          <dgm:bulletEnabled val="1"/>
        </dgm:presLayoutVars>
      </dgm:prSet>
      <dgm:spPr/>
    </dgm:pt>
    <dgm:pt modelId="{BDA0F0E1-D51F-407C-82D8-13409EB34F37}" type="pres">
      <dgm:prSet presAssocID="{5AEEBAF4-EEF0-41F2-AA31-EF7D912F49C1}" presName="aSpace2" presStyleCnt="0"/>
      <dgm:spPr/>
    </dgm:pt>
    <dgm:pt modelId="{E9CC0841-6D5F-4D67-86BD-04CE35ABBFCB}" type="pres">
      <dgm:prSet presAssocID="{920B17BF-2756-4626-9D5D-F4C3702AD039}" presName="childNode" presStyleLbl="node1" presStyleIdx="1" presStyleCnt="15">
        <dgm:presLayoutVars>
          <dgm:bulletEnabled val="1"/>
        </dgm:presLayoutVars>
      </dgm:prSet>
      <dgm:spPr/>
    </dgm:pt>
    <dgm:pt modelId="{D6DAA144-A847-40AF-924D-80D970C95CE1}" type="pres">
      <dgm:prSet presAssocID="{0B79BAB9-BF6D-4B65-B02C-494AB4B04E04}" presName="aSpace" presStyleCnt="0"/>
      <dgm:spPr/>
    </dgm:pt>
    <dgm:pt modelId="{DF2A60F9-E0A6-462B-A14C-FF12BCD53559}" type="pres">
      <dgm:prSet presAssocID="{A5DA956F-C5A0-4504-BDD0-04BCD0C4C014}" presName="compNode" presStyleCnt="0"/>
      <dgm:spPr/>
    </dgm:pt>
    <dgm:pt modelId="{60F8AE83-8525-4A5C-A774-29F915E6686D}" type="pres">
      <dgm:prSet presAssocID="{A5DA956F-C5A0-4504-BDD0-04BCD0C4C014}" presName="aNode" presStyleLbl="bgShp" presStyleIdx="1" presStyleCnt="5"/>
      <dgm:spPr/>
    </dgm:pt>
    <dgm:pt modelId="{680F77B7-105B-4652-9F26-F1E6FB768F87}" type="pres">
      <dgm:prSet presAssocID="{A5DA956F-C5A0-4504-BDD0-04BCD0C4C014}" presName="textNode" presStyleLbl="bgShp" presStyleIdx="1" presStyleCnt="5"/>
      <dgm:spPr/>
    </dgm:pt>
    <dgm:pt modelId="{C75C1F3E-CF9F-43E2-8BF1-F4F948E13C7B}" type="pres">
      <dgm:prSet presAssocID="{A5DA956F-C5A0-4504-BDD0-04BCD0C4C014}" presName="compChildNode" presStyleCnt="0"/>
      <dgm:spPr/>
    </dgm:pt>
    <dgm:pt modelId="{D3F0FCB9-5C19-49B3-9626-E1F6BD676903}" type="pres">
      <dgm:prSet presAssocID="{A5DA956F-C5A0-4504-BDD0-04BCD0C4C014}" presName="theInnerList" presStyleCnt="0"/>
      <dgm:spPr/>
    </dgm:pt>
    <dgm:pt modelId="{EAD006A9-0D3B-4A03-977C-0A4FA44A060B}" type="pres">
      <dgm:prSet presAssocID="{A351962B-A221-4226-9992-CA35479D7F24}" presName="childNode" presStyleLbl="node1" presStyleIdx="2" presStyleCnt="15">
        <dgm:presLayoutVars>
          <dgm:bulletEnabled val="1"/>
        </dgm:presLayoutVars>
      </dgm:prSet>
      <dgm:spPr/>
    </dgm:pt>
    <dgm:pt modelId="{C4D6F21C-F9C3-4FDF-A243-EFD381B2F8F4}" type="pres">
      <dgm:prSet presAssocID="{A351962B-A221-4226-9992-CA35479D7F24}" presName="aSpace2" presStyleCnt="0"/>
      <dgm:spPr/>
    </dgm:pt>
    <dgm:pt modelId="{93E89135-FF71-4B9C-A7B3-876C6FA3F6A4}" type="pres">
      <dgm:prSet presAssocID="{7D0811AD-4EBF-4D95-B4AF-2C4FBBDC7C9C}" presName="childNode" presStyleLbl="node1" presStyleIdx="3" presStyleCnt="15">
        <dgm:presLayoutVars>
          <dgm:bulletEnabled val="1"/>
        </dgm:presLayoutVars>
      </dgm:prSet>
      <dgm:spPr/>
    </dgm:pt>
    <dgm:pt modelId="{D50383EB-7123-44D0-BB2E-5F94DEAEAB1E}" type="pres">
      <dgm:prSet presAssocID="{7D0811AD-4EBF-4D95-B4AF-2C4FBBDC7C9C}" presName="aSpace2" presStyleCnt="0"/>
      <dgm:spPr/>
    </dgm:pt>
    <dgm:pt modelId="{2ED8BEEE-763A-4F83-8E93-B9762F96DCEC}" type="pres">
      <dgm:prSet presAssocID="{1BE7D65A-7859-4B9C-9EA7-0D4E1C40ABDF}" presName="childNode" presStyleLbl="node1" presStyleIdx="4" presStyleCnt="15">
        <dgm:presLayoutVars>
          <dgm:bulletEnabled val="1"/>
        </dgm:presLayoutVars>
      </dgm:prSet>
      <dgm:spPr/>
    </dgm:pt>
    <dgm:pt modelId="{A5B3E863-6E04-46AC-BF23-B77BE28595A5}" type="pres">
      <dgm:prSet presAssocID="{A5DA956F-C5A0-4504-BDD0-04BCD0C4C014}" presName="aSpace" presStyleCnt="0"/>
      <dgm:spPr/>
    </dgm:pt>
    <dgm:pt modelId="{1DE43D99-5791-4EE7-BBD8-EF388E772D2D}" type="pres">
      <dgm:prSet presAssocID="{0EE16A67-0E09-41B6-8A59-22D953027D4B}" presName="compNode" presStyleCnt="0"/>
      <dgm:spPr/>
    </dgm:pt>
    <dgm:pt modelId="{4BEACD9E-62ED-404E-9F0D-2A0F627A1C44}" type="pres">
      <dgm:prSet presAssocID="{0EE16A67-0E09-41B6-8A59-22D953027D4B}" presName="aNode" presStyleLbl="bgShp" presStyleIdx="2" presStyleCnt="5"/>
      <dgm:spPr/>
    </dgm:pt>
    <dgm:pt modelId="{C6B4D583-D7CB-4CFE-A636-B918560B53F6}" type="pres">
      <dgm:prSet presAssocID="{0EE16A67-0E09-41B6-8A59-22D953027D4B}" presName="textNode" presStyleLbl="bgShp" presStyleIdx="2" presStyleCnt="5"/>
      <dgm:spPr/>
    </dgm:pt>
    <dgm:pt modelId="{28A11FD5-F15E-4263-9F0D-A1B616041E68}" type="pres">
      <dgm:prSet presAssocID="{0EE16A67-0E09-41B6-8A59-22D953027D4B}" presName="compChildNode" presStyleCnt="0"/>
      <dgm:spPr/>
    </dgm:pt>
    <dgm:pt modelId="{D3C153A7-8044-4D73-996E-DA1CD68A7622}" type="pres">
      <dgm:prSet presAssocID="{0EE16A67-0E09-41B6-8A59-22D953027D4B}" presName="theInnerList" presStyleCnt="0"/>
      <dgm:spPr/>
    </dgm:pt>
    <dgm:pt modelId="{58230ED2-337F-413F-B084-6B99504C2499}" type="pres">
      <dgm:prSet presAssocID="{BFEC99B6-904F-4525-96D1-05AD58F95BCD}" presName="childNode" presStyleLbl="node1" presStyleIdx="5" presStyleCnt="15">
        <dgm:presLayoutVars>
          <dgm:bulletEnabled val="1"/>
        </dgm:presLayoutVars>
      </dgm:prSet>
      <dgm:spPr/>
    </dgm:pt>
    <dgm:pt modelId="{595CDE63-8595-45D3-9B12-94B84ED95144}" type="pres">
      <dgm:prSet presAssocID="{BFEC99B6-904F-4525-96D1-05AD58F95BCD}" presName="aSpace2" presStyleCnt="0"/>
      <dgm:spPr/>
    </dgm:pt>
    <dgm:pt modelId="{0E10E8FA-C087-4BEE-B554-2C54E83B9787}" type="pres">
      <dgm:prSet presAssocID="{1B0CF184-22CA-4BDE-8E7E-47B05A2B4F53}" presName="childNode" presStyleLbl="node1" presStyleIdx="6" presStyleCnt="15">
        <dgm:presLayoutVars>
          <dgm:bulletEnabled val="1"/>
        </dgm:presLayoutVars>
      </dgm:prSet>
      <dgm:spPr/>
    </dgm:pt>
    <dgm:pt modelId="{83C4A97E-A524-4987-BD76-6A89DCE868D6}" type="pres">
      <dgm:prSet presAssocID="{0EE16A67-0E09-41B6-8A59-22D953027D4B}" presName="aSpace" presStyleCnt="0"/>
      <dgm:spPr/>
    </dgm:pt>
    <dgm:pt modelId="{0C6029E4-AB42-4251-BCE9-A8E6A0928B77}" type="pres">
      <dgm:prSet presAssocID="{154F693A-DBD3-473C-8A4E-8508B09B792F}" presName="compNode" presStyleCnt="0"/>
      <dgm:spPr/>
    </dgm:pt>
    <dgm:pt modelId="{3E7DE134-9DC4-4AFC-8B53-3B80DEC05617}" type="pres">
      <dgm:prSet presAssocID="{154F693A-DBD3-473C-8A4E-8508B09B792F}" presName="aNode" presStyleLbl="bgShp" presStyleIdx="3" presStyleCnt="5"/>
      <dgm:spPr/>
    </dgm:pt>
    <dgm:pt modelId="{430FBF09-9FB2-4DA1-B13A-DDE95E09A6ED}" type="pres">
      <dgm:prSet presAssocID="{154F693A-DBD3-473C-8A4E-8508B09B792F}" presName="textNode" presStyleLbl="bgShp" presStyleIdx="3" presStyleCnt="5"/>
      <dgm:spPr/>
    </dgm:pt>
    <dgm:pt modelId="{FED547A1-547C-4424-95BE-936CF8B28B0D}" type="pres">
      <dgm:prSet presAssocID="{154F693A-DBD3-473C-8A4E-8508B09B792F}" presName="compChildNode" presStyleCnt="0"/>
      <dgm:spPr/>
    </dgm:pt>
    <dgm:pt modelId="{B168406C-BBEF-4867-95E5-24EABAC1168D}" type="pres">
      <dgm:prSet presAssocID="{154F693A-DBD3-473C-8A4E-8508B09B792F}" presName="theInnerList" presStyleCnt="0"/>
      <dgm:spPr/>
    </dgm:pt>
    <dgm:pt modelId="{A684CAB0-5467-470D-9E74-6D4C52B41307}" type="pres">
      <dgm:prSet presAssocID="{A12CBF03-931E-4AD8-A643-57BA4E7C12ED}" presName="childNode" presStyleLbl="node1" presStyleIdx="7" presStyleCnt="15">
        <dgm:presLayoutVars>
          <dgm:bulletEnabled val="1"/>
        </dgm:presLayoutVars>
      </dgm:prSet>
      <dgm:spPr/>
    </dgm:pt>
    <dgm:pt modelId="{4C0A150E-EFD6-41C3-B90E-A4BEC8AC6CBB}" type="pres">
      <dgm:prSet presAssocID="{A12CBF03-931E-4AD8-A643-57BA4E7C12ED}" presName="aSpace2" presStyleCnt="0"/>
      <dgm:spPr/>
    </dgm:pt>
    <dgm:pt modelId="{AF70D250-573A-4588-8780-AFDBFFA31630}" type="pres">
      <dgm:prSet presAssocID="{7B712E4D-9BB7-449C-BC14-99CCA0BB9B80}" presName="childNode" presStyleLbl="node1" presStyleIdx="8" presStyleCnt="15">
        <dgm:presLayoutVars>
          <dgm:bulletEnabled val="1"/>
        </dgm:presLayoutVars>
      </dgm:prSet>
      <dgm:spPr/>
    </dgm:pt>
    <dgm:pt modelId="{7BF61FBE-FB53-4D75-BFD0-913D9AD8545B}" type="pres">
      <dgm:prSet presAssocID="{7B712E4D-9BB7-449C-BC14-99CCA0BB9B80}" presName="aSpace2" presStyleCnt="0"/>
      <dgm:spPr/>
    </dgm:pt>
    <dgm:pt modelId="{B7707FCD-44FF-4510-8FCE-97C698A29ACF}" type="pres">
      <dgm:prSet presAssocID="{C2FA702D-30B0-4839-808E-B98E08F46EA8}" presName="childNode" presStyleLbl="node1" presStyleIdx="9" presStyleCnt="15">
        <dgm:presLayoutVars>
          <dgm:bulletEnabled val="1"/>
        </dgm:presLayoutVars>
      </dgm:prSet>
      <dgm:spPr/>
    </dgm:pt>
    <dgm:pt modelId="{0DDE595D-FDD7-489A-8975-2D29AF871B1E}" type="pres">
      <dgm:prSet presAssocID="{C2FA702D-30B0-4839-808E-B98E08F46EA8}" presName="aSpace2" presStyleCnt="0"/>
      <dgm:spPr/>
    </dgm:pt>
    <dgm:pt modelId="{98BF358B-1044-48B2-A094-9BAFE0B5AC40}" type="pres">
      <dgm:prSet presAssocID="{A872E315-3A1E-4082-9863-ED1674519B54}" presName="childNode" presStyleLbl="node1" presStyleIdx="10" presStyleCnt="15">
        <dgm:presLayoutVars>
          <dgm:bulletEnabled val="1"/>
        </dgm:presLayoutVars>
      </dgm:prSet>
      <dgm:spPr/>
    </dgm:pt>
    <dgm:pt modelId="{3036F3CE-BB99-4655-BA25-2743DEB6C349}" type="pres">
      <dgm:prSet presAssocID="{154F693A-DBD3-473C-8A4E-8508B09B792F}" presName="aSpace" presStyleCnt="0"/>
      <dgm:spPr/>
    </dgm:pt>
    <dgm:pt modelId="{15DC26E9-88C6-4C5B-A683-89048BBAB7C3}" type="pres">
      <dgm:prSet presAssocID="{15AB8E00-1B29-45D3-84AE-C77C2E47ED71}" presName="compNode" presStyleCnt="0"/>
      <dgm:spPr/>
    </dgm:pt>
    <dgm:pt modelId="{8564B511-254D-4FB3-8C11-782C2759D644}" type="pres">
      <dgm:prSet presAssocID="{15AB8E00-1B29-45D3-84AE-C77C2E47ED71}" presName="aNode" presStyleLbl="bgShp" presStyleIdx="4" presStyleCnt="5"/>
      <dgm:spPr/>
    </dgm:pt>
    <dgm:pt modelId="{05768E12-0D92-4FDB-937C-C4ADA77F3D9F}" type="pres">
      <dgm:prSet presAssocID="{15AB8E00-1B29-45D3-84AE-C77C2E47ED71}" presName="textNode" presStyleLbl="bgShp" presStyleIdx="4" presStyleCnt="5"/>
      <dgm:spPr/>
    </dgm:pt>
    <dgm:pt modelId="{3B50FCA0-7DC9-4124-B057-F9C584A62402}" type="pres">
      <dgm:prSet presAssocID="{15AB8E00-1B29-45D3-84AE-C77C2E47ED71}" presName="compChildNode" presStyleCnt="0"/>
      <dgm:spPr/>
    </dgm:pt>
    <dgm:pt modelId="{4F12DE2A-556C-4B5B-8F54-7E3FF8BF10A8}" type="pres">
      <dgm:prSet presAssocID="{15AB8E00-1B29-45D3-84AE-C77C2E47ED71}" presName="theInnerList" presStyleCnt="0"/>
      <dgm:spPr/>
    </dgm:pt>
    <dgm:pt modelId="{51DEBAB2-670C-4E11-BFD6-2A4C8E51D09D}" type="pres">
      <dgm:prSet presAssocID="{56CC32EC-A860-47F3-8412-DBC33B9D190F}" presName="childNode" presStyleLbl="node1" presStyleIdx="11" presStyleCnt="15">
        <dgm:presLayoutVars>
          <dgm:bulletEnabled val="1"/>
        </dgm:presLayoutVars>
      </dgm:prSet>
      <dgm:spPr/>
    </dgm:pt>
    <dgm:pt modelId="{C023C333-D7AA-4AE8-9ADE-9F3363780327}" type="pres">
      <dgm:prSet presAssocID="{56CC32EC-A860-47F3-8412-DBC33B9D190F}" presName="aSpace2" presStyleCnt="0"/>
      <dgm:spPr/>
    </dgm:pt>
    <dgm:pt modelId="{23BAD181-B33C-44FF-9564-BEC4066D9145}" type="pres">
      <dgm:prSet presAssocID="{803E58A7-3B28-4656-A2FD-FBCC04D44C0E}" presName="childNode" presStyleLbl="node1" presStyleIdx="12" presStyleCnt="15">
        <dgm:presLayoutVars>
          <dgm:bulletEnabled val="1"/>
        </dgm:presLayoutVars>
      </dgm:prSet>
      <dgm:spPr/>
    </dgm:pt>
    <dgm:pt modelId="{C2A31B22-2765-4040-AD96-4DD65270C95E}" type="pres">
      <dgm:prSet presAssocID="{803E58A7-3B28-4656-A2FD-FBCC04D44C0E}" presName="aSpace2" presStyleCnt="0"/>
      <dgm:spPr/>
    </dgm:pt>
    <dgm:pt modelId="{C6BFDF5F-228E-400B-9E6A-5E885C1F47F0}" type="pres">
      <dgm:prSet presAssocID="{12D157A1-9204-4134-8EC9-CC8FC47ECC7A}" presName="childNode" presStyleLbl="node1" presStyleIdx="13" presStyleCnt="15">
        <dgm:presLayoutVars>
          <dgm:bulletEnabled val="1"/>
        </dgm:presLayoutVars>
      </dgm:prSet>
      <dgm:spPr/>
    </dgm:pt>
    <dgm:pt modelId="{DA6AB54E-868A-4F02-90E5-2134FC51B1E2}" type="pres">
      <dgm:prSet presAssocID="{12D157A1-9204-4134-8EC9-CC8FC47ECC7A}" presName="aSpace2" presStyleCnt="0"/>
      <dgm:spPr/>
    </dgm:pt>
    <dgm:pt modelId="{4FCEC023-6D45-4A72-9E71-2FAB9CBAB430}" type="pres">
      <dgm:prSet presAssocID="{6D7418E2-68E0-4A40-9053-725E285204E8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0ADB6A13-17E9-4F78-A0D6-85D443FBE028}" srcId="{0EE16A67-0E09-41B6-8A59-22D953027D4B}" destId="{1B0CF184-22CA-4BDE-8E7E-47B05A2B4F53}" srcOrd="1" destOrd="0" parTransId="{6007E3B2-FAC9-4609-A793-43731B33E8B1}" sibTransId="{FFADC1F9-E1BB-4743-893E-724CAC343791}"/>
    <dgm:cxn modelId="{73E29B14-47BE-4887-AF25-179325674955}" type="presOf" srcId="{154F693A-DBD3-473C-8A4E-8508B09B792F}" destId="{3E7DE134-9DC4-4AFC-8B53-3B80DEC05617}" srcOrd="0" destOrd="0" presId="urn:microsoft.com/office/officeart/2005/8/layout/lProcess2"/>
    <dgm:cxn modelId="{C9861417-4189-4371-B8D8-904A2A6C97F6}" type="presOf" srcId="{1BE7D65A-7859-4B9C-9EA7-0D4E1C40ABDF}" destId="{2ED8BEEE-763A-4F83-8E93-B9762F96DCEC}" srcOrd="0" destOrd="0" presId="urn:microsoft.com/office/officeart/2005/8/layout/lProcess2"/>
    <dgm:cxn modelId="{80180219-EAEA-41DE-90D5-DD26743FA527}" srcId="{A5DA956F-C5A0-4504-BDD0-04BCD0C4C014}" destId="{A351962B-A221-4226-9992-CA35479D7F24}" srcOrd="0" destOrd="0" parTransId="{177BF902-B251-479E-B098-64BBA65772DB}" sibTransId="{01259C8A-E3A7-42B3-B25C-21BA144B69A6}"/>
    <dgm:cxn modelId="{5076691F-02DE-4CE8-AF94-F5FF0A8E61C3}" type="presOf" srcId="{154F693A-DBD3-473C-8A4E-8508B09B792F}" destId="{430FBF09-9FB2-4DA1-B13A-DDE95E09A6ED}" srcOrd="1" destOrd="0" presId="urn:microsoft.com/office/officeart/2005/8/layout/lProcess2"/>
    <dgm:cxn modelId="{697F912A-0884-4080-9F5A-3E778FBB5675}" srcId="{154F693A-DBD3-473C-8A4E-8508B09B792F}" destId="{7B712E4D-9BB7-449C-BC14-99CCA0BB9B80}" srcOrd="1" destOrd="0" parTransId="{48684FDD-7D51-42E7-B3C4-E74D6E2D0050}" sibTransId="{2EEADD13-1813-4275-BA35-19D179833AAF}"/>
    <dgm:cxn modelId="{35B96035-AF2B-43BB-9566-A89BA1E7045D}" type="presOf" srcId="{6D7418E2-68E0-4A40-9053-725E285204E8}" destId="{4FCEC023-6D45-4A72-9E71-2FAB9CBAB430}" srcOrd="0" destOrd="0" presId="urn:microsoft.com/office/officeart/2005/8/layout/lProcess2"/>
    <dgm:cxn modelId="{E0183B36-4E48-49A7-BD08-06517F5DF5BF}" type="presOf" srcId="{0B79BAB9-BF6D-4B65-B02C-494AB4B04E04}" destId="{812F8930-2D7D-4862-A992-D8B9DAEA5F0C}" srcOrd="1" destOrd="0" presId="urn:microsoft.com/office/officeart/2005/8/layout/lProcess2"/>
    <dgm:cxn modelId="{0946E139-0731-4589-B186-C17B6EF4B87A}" srcId="{A5DA956F-C5A0-4504-BDD0-04BCD0C4C014}" destId="{1BE7D65A-7859-4B9C-9EA7-0D4E1C40ABDF}" srcOrd="2" destOrd="0" parTransId="{58F2E1FA-D1E6-4FEB-8671-F513046C2A11}" sibTransId="{95DD44DC-9B9A-4CDE-8194-AACB30D78057}"/>
    <dgm:cxn modelId="{8C6D9A3E-8E4E-4B77-8635-A63C9005BF1D}" type="presOf" srcId="{5AEEBAF4-EEF0-41F2-AA31-EF7D912F49C1}" destId="{018DAC87-C758-4DE2-ACA5-0EFB02310FD9}" srcOrd="0" destOrd="0" presId="urn:microsoft.com/office/officeart/2005/8/layout/lProcess2"/>
    <dgm:cxn modelId="{47602365-85DA-4DB1-ABB4-7F633A97D9F2}" srcId="{15AB8E00-1B29-45D3-84AE-C77C2E47ED71}" destId="{6D7418E2-68E0-4A40-9053-725E285204E8}" srcOrd="3" destOrd="0" parTransId="{8A94D72D-4BEC-42CE-8FA6-96AE64B8DDA2}" sibTransId="{8FF24F41-8BA4-46C9-BB0A-F3D10F8CF569}"/>
    <dgm:cxn modelId="{745D1D6C-A98E-499A-96F0-D549CDB1B45D}" type="presOf" srcId="{803E58A7-3B28-4656-A2FD-FBCC04D44C0E}" destId="{23BAD181-B33C-44FF-9564-BEC4066D9145}" srcOrd="0" destOrd="0" presId="urn:microsoft.com/office/officeart/2005/8/layout/lProcess2"/>
    <dgm:cxn modelId="{EA01706D-6373-4FA6-A992-AC8703C6E2BB}" srcId="{A5DA956F-C5A0-4504-BDD0-04BCD0C4C014}" destId="{7D0811AD-4EBF-4D95-B4AF-2C4FBBDC7C9C}" srcOrd="1" destOrd="0" parTransId="{99B401A1-A179-4256-8926-F660E84995D4}" sibTransId="{CF8C37BC-84EA-48D6-991B-9B103386B74C}"/>
    <dgm:cxn modelId="{70BE9B4F-465D-4CEE-89AD-24557A2384FC}" type="presOf" srcId="{15AB8E00-1B29-45D3-84AE-C77C2E47ED71}" destId="{8564B511-254D-4FB3-8C11-782C2759D644}" srcOrd="0" destOrd="0" presId="urn:microsoft.com/office/officeart/2005/8/layout/lProcess2"/>
    <dgm:cxn modelId="{2B319071-1DC9-4707-9880-613EF320F8FE}" srcId="{154F693A-DBD3-473C-8A4E-8508B09B792F}" destId="{A12CBF03-931E-4AD8-A643-57BA4E7C12ED}" srcOrd="0" destOrd="0" parTransId="{3D55BE93-866C-423A-A9C3-1F1DF7408548}" sibTransId="{33CA080F-5543-48EB-9FAB-CD0094606369}"/>
    <dgm:cxn modelId="{534C3972-C1BD-40CB-89CE-F91000223E4E}" type="presOf" srcId="{1B0CF184-22CA-4BDE-8E7E-47B05A2B4F53}" destId="{0E10E8FA-C087-4BEE-B554-2C54E83B9787}" srcOrd="0" destOrd="0" presId="urn:microsoft.com/office/officeart/2005/8/layout/lProcess2"/>
    <dgm:cxn modelId="{EA8A6472-44F3-4953-BB7A-80A3509B66F6}" srcId="{0B79BAB9-BF6D-4B65-B02C-494AB4B04E04}" destId="{920B17BF-2756-4626-9D5D-F4C3702AD039}" srcOrd="1" destOrd="0" parTransId="{22CF1C78-5C36-42E1-A243-CC6E4D01ABA5}" sibTransId="{96427BDE-4A08-433E-8A5F-0BC314F0244D}"/>
    <dgm:cxn modelId="{A8398375-E769-4709-80A8-5EF80D1C4050}" type="presOf" srcId="{A872E315-3A1E-4082-9863-ED1674519B54}" destId="{98BF358B-1044-48B2-A094-9BAFE0B5AC40}" srcOrd="0" destOrd="0" presId="urn:microsoft.com/office/officeart/2005/8/layout/lProcess2"/>
    <dgm:cxn modelId="{79D11776-9257-429C-8197-2F5EA6B7A593}" type="presOf" srcId="{2B053C0E-5C71-42DC-BE51-2FAF0F1E796F}" destId="{58A69979-E4BC-41BB-B701-BB39F8EFB34B}" srcOrd="0" destOrd="0" presId="urn:microsoft.com/office/officeart/2005/8/layout/lProcess2"/>
    <dgm:cxn modelId="{ACD54E58-5D13-4FBF-B024-711DC33280BF}" type="presOf" srcId="{7D0811AD-4EBF-4D95-B4AF-2C4FBBDC7C9C}" destId="{93E89135-FF71-4B9C-A7B3-876C6FA3F6A4}" srcOrd="0" destOrd="0" presId="urn:microsoft.com/office/officeart/2005/8/layout/lProcess2"/>
    <dgm:cxn modelId="{6FD90959-7FA8-42E9-983E-F40DF20C14EE}" srcId="{2B053C0E-5C71-42DC-BE51-2FAF0F1E796F}" destId="{15AB8E00-1B29-45D3-84AE-C77C2E47ED71}" srcOrd="4" destOrd="0" parTransId="{5B0DAA9A-56DF-41E4-AF79-D2B054BC0CC7}" sibTransId="{C0BDCB62-ED07-4AAD-A9EA-21C2F875F443}"/>
    <dgm:cxn modelId="{900C5859-50EF-435F-A387-1F17A3D45D26}" type="presOf" srcId="{A5DA956F-C5A0-4504-BDD0-04BCD0C4C014}" destId="{680F77B7-105B-4652-9F26-F1E6FB768F87}" srcOrd="1" destOrd="0" presId="urn:microsoft.com/office/officeart/2005/8/layout/lProcess2"/>
    <dgm:cxn modelId="{E12B2E7B-F8F9-4623-915C-89D9382B50B4}" type="presOf" srcId="{7B712E4D-9BB7-449C-BC14-99CCA0BB9B80}" destId="{AF70D250-573A-4588-8780-AFDBFFA31630}" srcOrd="0" destOrd="0" presId="urn:microsoft.com/office/officeart/2005/8/layout/lProcess2"/>
    <dgm:cxn modelId="{76BEDF81-CF60-4BA2-BE19-793C80E06CFC}" srcId="{2B053C0E-5C71-42DC-BE51-2FAF0F1E796F}" destId="{0B79BAB9-BF6D-4B65-B02C-494AB4B04E04}" srcOrd="0" destOrd="0" parTransId="{0FEE9484-B647-4A54-B46D-57665BC13A18}" sibTransId="{01C9CF33-D530-408B-9785-9D1CE489BA8A}"/>
    <dgm:cxn modelId="{D9085B83-3B30-40B1-A9CD-EBD7462EA6F9}" type="presOf" srcId="{12D157A1-9204-4134-8EC9-CC8FC47ECC7A}" destId="{C6BFDF5F-228E-400B-9E6A-5E885C1F47F0}" srcOrd="0" destOrd="0" presId="urn:microsoft.com/office/officeart/2005/8/layout/lProcess2"/>
    <dgm:cxn modelId="{31999A84-E68B-4DBC-AD22-D62564CF4FCD}" srcId="{154F693A-DBD3-473C-8A4E-8508B09B792F}" destId="{C2FA702D-30B0-4839-808E-B98E08F46EA8}" srcOrd="2" destOrd="0" parTransId="{2B490EC5-1FB2-4126-A4AE-997B44CAB3EE}" sibTransId="{83EFD4EA-1F6D-419B-AE23-D9804F3F745C}"/>
    <dgm:cxn modelId="{B4A12E8F-4CDD-4FC2-AD0C-1E152439A78D}" type="presOf" srcId="{0EE16A67-0E09-41B6-8A59-22D953027D4B}" destId="{4BEACD9E-62ED-404E-9F0D-2A0F627A1C44}" srcOrd="0" destOrd="0" presId="urn:microsoft.com/office/officeart/2005/8/layout/lProcess2"/>
    <dgm:cxn modelId="{F4626494-E92D-4A93-AFA5-20038212A070}" type="presOf" srcId="{56CC32EC-A860-47F3-8412-DBC33B9D190F}" destId="{51DEBAB2-670C-4E11-BFD6-2A4C8E51D09D}" srcOrd="0" destOrd="0" presId="urn:microsoft.com/office/officeart/2005/8/layout/lProcess2"/>
    <dgm:cxn modelId="{911F9295-0718-4FA5-A9F8-680E69057F89}" type="presOf" srcId="{BFEC99B6-904F-4525-96D1-05AD58F95BCD}" destId="{58230ED2-337F-413F-B084-6B99504C2499}" srcOrd="0" destOrd="0" presId="urn:microsoft.com/office/officeart/2005/8/layout/lProcess2"/>
    <dgm:cxn modelId="{E72DB199-470D-4883-8696-21867A35465C}" srcId="{2B053C0E-5C71-42DC-BE51-2FAF0F1E796F}" destId="{0EE16A67-0E09-41B6-8A59-22D953027D4B}" srcOrd="2" destOrd="0" parTransId="{AD00CF66-82C8-40DF-9D1A-50B7A4E30D0A}" sibTransId="{D70BDC81-D365-4153-9552-7264B6F50C19}"/>
    <dgm:cxn modelId="{B7479C9D-7F88-489E-BA51-1CA83B517841}" srcId="{2B053C0E-5C71-42DC-BE51-2FAF0F1E796F}" destId="{A5DA956F-C5A0-4504-BDD0-04BCD0C4C014}" srcOrd="1" destOrd="0" parTransId="{34D98FFE-191B-43BF-A65F-BB6C5F70254F}" sibTransId="{3FBA1113-6EE1-406D-A0D2-076EDCDDC48D}"/>
    <dgm:cxn modelId="{D184EF9F-BA01-41F0-BCE8-B2A185A32A98}" type="presOf" srcId="{0B79BAB9-BF6D-4B65-B02C-494AB4B04E04}" destId="{DC11E4DE-0CA8-4127-AAA7-9398A6D140A2}" srcOrd="0" destOrd="0" presId="urn:microsoft.com/office/officeart/2005/8/layout/lProcess2"/>
    <dgm:cxn modelId="{B19F5DA0-31C0-4B9D-9B99-18856BD57173}" srcId="{154F693A-DBD3-473C-8A4E-8508B09B792F}" destId="{A872E315-3A1E-4082-9863-ED1674519B54}" srcOrd="3" destOrd="0" parTransId="{2BE1D346-5F43-40E0-8CF6-29E771A59F88}" sibTransId="{0B7B4FD5-8DAB-4C74-A360-B1D9BF841920}"/>
    <dgm:cxn modelId="{9C9FC0A3-A236-4B17-AD86-3A27913C8FA1}" type="presOf" srcId="{15AB8E00-1B29-45D3-84AE-C77C2E47ED71}" destId="{05768E12-0D92-4FDB-937C-C4ADA77F3D9F}" srcOrd="1" destOrd="0" presId="urn:microsoft.com/office/officeart/2005/8/layout/lProcess2"/>
    <dgm:cxn modelId="{74FFC8A5-0AF7-413B-AFE3-6CAAAA24AC40}" type="presOf" srcId="{0EE16A67-0E09-41B6-8A59-22D953027D4B}" destId="{C6B4D583-D7CB-4CFE-A636-B918560B53F6}" srcOrd="1" destOrd="0" presId="urn:microsoft.com/office/officeart/2005/8/layout/lProcess2"/>
    <dgm:cxn modelId="{196C37AC-7DD4-45B9-9218-B9D0BBDA338A}" type="presOf" srcId="{A12CBF03-931E-4AD8-A643-57BA4E7C12ED}" destId="{A684CAB0-5467-470D-9E74-6D4C52B41307}" srcOrd="0" destOrd="0" presId="urn:microsoft.com/office/officeart/2005/8/layout/lProcess2"/>
    <dgm:cxn modelId="{075015AD-82F1-4776-89F4-0E76CCC7BD43}" type="presOf" srcId="{C2FA702D-30B0-4839-808E-B98E08F46EA8}" destId="{B7707FCD-44FF-4510-8FCE-97C698A29ACF}" srcOrd="0" destOrd="0" presId="urn:microsoft.com/office/officeart/2005/8/layout/lProcess2"/>
    <dgm:cxn modelId="{471DFEB4-C68A-4EE6-9FB8-20C1AFB79D01}" srcId="{15AB8E00-1B29-45D3-84AE-C77C2E47ED71}" destId="{56CC32EC-A860-47F3-8412-DBC33B9D190F}" srcOrd="0" destOrd="0" parTransId="{B9639CFA-AD72-43AA-9EED-25F4B13C422A}" sibTransId="{9D9AC0CB-74B5-4CE8-92B8-481CBC432CA3}"/>
    <dgm:cxn modelId="{7CA5CDB8-0BA6-48BA-9E3B-2CF83E27D69E}" type="presOf" srcId="{920B17BF-2756-4626-9D5D-F4C3702AD039}" destId="{E9CC0841-6D5F-4D67-86BD-04CE35ABBFCB}" srcOrd="0" destOrd="0" presId="urn:microsoft.com/office/officeart/2005/8/layout/lProcess2"/>
    <dgm:cxn modelId="{19A195C2-3157-4A6D-A7E4-4A977CD2DBD1}" type="presOf" srcId="{A351962B-A221-4226-9992-CA35479D7F24}" destId="{EAD006A9-0D3B-4A03-977C-0A4FA44A060B}" srcOrd="0" destOrd="0" presId="urn:microsoft.com/office/officeart/2005/8/layout/lProcess2"/>
    <dgm:cxn modelId="{7E4E1ED5-BBF1-4D97-8C75-35A5E2D8F931}" srcId="{0EE16A67-0E09-41B6-8A59-22D953027D4B}" destId="{BFEC99B6-904F-4525-96D1-05AD58F95BCD}" srcOrd="0" destOrd="0" parTransId="{E4041B49-6B24-45F7-B669-1559FB850563}" sibTransId="{EA8A85B1-F52A-4DCA-ADA6-5B96E3AF300F}"/>
    <dgm:cxn modelId="{7B8574E1-142C-4063-A6D6-B12916D2C3D0}" srcId="{15AB8E00-1B29-45D3-84AE-C77C2E47ED71}" destId="{12D157A1-9204-4134-8EC9-CC8FC47ECC7A}" srcOrd="2" destOrd="0" parTransId="{178484E1-167C-4AEF-910B-036F87CC1334}" sibTransId="{1242AD09-002B-42CD-831F-FDC40A03ACC5}"/>
    <dgm:cxn modelId="{7F77B4F1-E029-45B9-9BF9-6637DE8F3673}" srcId="{2B053C0E-5C71-42DC-BE51-2FAF0F1E796F}" destId="{154F693A-DBD3-473C-8A4E-8508B09B792F}" srcOrd="3" destOrd="0" parTransId="{0CF03BD0-1AA5-495D-9A01-648768F2ECB9}" sibTransId="{985A22B3-54C4-46C3-B4DE-2C3B8DAEAFC4}"/>
    <dgm:cxn modelId="{285E14F5-30EE-42CE-8693-F7CF01D61B03}" srcId="{0B79BAB9-BF6D-4B65-B02C-494AB4B04E04}" destId="{5AEEBAF4-EEF0-41F2-AA31-EF7D912F49C1}" srcOrd="0" destOrd="0" parTransId="{9C3F356D-0AC7-47EB-9FF2-4B7A6D10034A}" sibTransId="{DCDC59B6-B34B-4E3B-8ED6-1EE1C9F18837}"/>
    <dgm:cxn modelId="{C54211FE-197B-401B-86DB-81D9BF93A1E6}" srcId="{15AB8E00-1B29-45D3-84AE-C77C2E47ED71}" destId="{803E58A7-3B28-4656-A2FD-FBCC04D44C0E}" srcOrd="1" destOrd="0" parTransId="{CFEB65F8-6D7F-44EA-AFEA-DFD119B6EA56}" sibTransId="{6DDB4012-07BA-4542-B288-68F90487CE23}"/>
    <dgm:cxn modelId="{FFBCD4FE-1A3C-4F79-810B-9BFA1B76C4FA}" type="presOf" srcId="{A5DA956F-C5A0-4504-BDD0-04BCD0C4C014}" destId="{60F8AE83-8525-4A5C-A774-29F915E6686D}" srcOrd="0" destOrd="0" presId="urn:microsoft.com/office/officeart/2005/8/layout/lProcess2"/>
    <dgm:cxn modelId="{AFD878D9-FDAD-4E93-BB0D-2A5234DFBEE8}" type="presParOf" srcId="{58A69979-E4BC-41BB-B701-BB39F8EFB34B}" destId="{91BFD3AA-0639-419F-8B13-96E19D2F8F11}" srcOrd="0" destOrd="0" presId="urn:microsoft.com/office/officeart/2005/8/layout/lProcess2"/>
    <dgm:cxn modelId="{289A895F-3A8D-4442-91C3-FD5E2FDA8894}" type="presParOf" srcId="{91BFD3AA-0639-419F-8B13-96E19D2F8F11}" destId="{DC11E4DE-0CA8-4127-AAA7-9398A6D140A2}" srcOrd="0" destOrd="0" presId="urn:microsoft.com/office/officeart/2005/8/layout/lProcess2"/>
    <dgm:cxn modelId="{C12A49CD-722B-45F6-B412-0EFC1B070CED}" type="presParOf" srcId="{91BFD3AA-0639-419F-8B13-96E19D2F8F11}" destId="{812F8930-2D7D-4862-A992-D8B9DAEA5F0C}" srcOrd="1" destOrd="0" presId="urn:microsoft.com/office/officeart/2005/8/layout/lProcess2"/>
    <dgm:cxn modelId="{5AF0AD78-7A0A-4460-AB65-E867922E7FC7}" type="presParOf" srcId="{91BFD3AA-0639-419F-8B13-96E19D2F8F11}" destId="{5D9D2134-7240-4282-A6E0-577C711305D5}" srcOrd="2" destOrd="0" presId="urn:microsoft.com/office/officeart/2005/8/layout/lProcess2"/>
    <dgm:cxn modelId="{9DBBF734-293E-4458-B9A3-8CE66632BF81}" type="presParOf" srcId="{5D9D2134-7240-4282-A6E0-577C711305D5}" destId="{B9FBB8F1-A32B-47B5-9991-FB62002F8E36}" srcOrd="0" destOrd="0" presId="urn:microsoft.com/office/officeart/2005/8/layout/lProcess2"/>
    <dgm:cxn modelId="{2CFBBB80-4608-45C2-99BD-69094DF1EB17}" type="presParOf" srcId="{B9FBB8F1-A32B-47B5-9991-FB62002F8E36}" destId="{018DAC87-C758-4DE2-ACA5-0EFB02310FD9}" srcOrd="0" destOrd="0" presId="urn:microsoft.com/office/officeart/2005/8/layout/lProcess2"/>
    <dgm:cxn modelId="{254608FB-22EC-4749-AD54-4B87E57F1B01}" type="presParOf" srcId="{B9FBB8F1-A32B-47B5-9991-FB62002F8E36}" destId="{BDA0F0E1-D51F-407C-82D8-13409EB34F37}" srcOrd="1" destOrd="0" presId="urn:microsoft.com/office/officeart/2005/8/layout/lProcess2"/>
    <dgm:cxn modelId="{1ADF851F-33C0-453D-9043-584B43747A39}" type="presParOf" srcId="{B9FBB8F1-A32B-47B5-9991-FB62002F8E36}" destId="{E9CC0841-6D5F-4D67-86BD-04CE35ABBFCB}" srcOrd="2" destOrd="0" presId="urn:microsoft.com/office/officeart/2005/8/layout/lProcess2"/>
    <dgm:cxn modelId="{5AFFD96D-4D1B-4C53-912F-9A61A14DD035}" type="presParOf" srcId="{58A69979-E4BC-41BB-B701-BB39F8EFB34B}" destId="{D6DAA144-A847-40AF-924D-80D970C95CE1}" srcOrd="1" destOrd="0" presId="urn:microsoft.com/office/officeart/2005/8/layout/lProcess2"/>
    <dgm:cxn modelId="{E35FDA47-E429-4C8E-8824-04AA44120C23}" type="presParOf" srcId="{58A69979-E4BC-41BB-B701-BB39F8EFB34B}" destId="{DF2A60F9-E0A6-462B-A14C-FF12BCD53559}" srcOrd="2" destOrd="0" presId="urn:microsoft.com/office/officeart/2005/8/layout/lProcess2"/>
    <dgm:cxn modelId="{0E477757-44B5-47CA-B2EA-30D7D4AC0A3C}" type="presParOf" srcId="{DF2A60F9-E0A6-462B-A14C-FF12BCD53559}" destId="{60F8AE83-8525-4A5C-A774-29F915E6686D}" srcOrd="0" destOrd="0" presId="urn:microsoft.com/office/officeart/2005/8/layout/lProcess2"/>
    <dgm:cxn modelId="{480C2C7D-340D-4B3B-B1D0-00D93374B265}" type="presParOf" srcId="{DF2A60F9-E0A6-462B-A14C-FF12BCD53559}" destId="{680F77B7-105B-4652-9F26-F1E6FB768F87}" srcOrd="1" destOrd="0" presId="urn:microsoft.com/office/officeart/2005/8/layout/lProcess2"/>
    <dgm:cxn modelId="{A524B12E-0F64-4730-B141-14DC3379CED1}" type="presParOf" srcId="{DF2A60F9-E0A6-462B-A14C-FF12BCD53559}" destId="{C75C1F3E-CF9F-43E2-8BF1-F4F948E13C7B}" srcOrd="2" destOrd="0" presId="urn:microsoft.com/office/officeart/2005/8/layout/lProcess2"/>
    <dgm:cxn modelId="{47BBC360-5544-4FCA-90D3-38A162C593F2}" type="presParOf" srcId="{C75C1F3E-CF9F-43E2-8BF1-F4F948E13C7B}" destId="{D3F0FCB9-5C19-49B3-9626-E1F6BD676903}" srcOrd="0" destOrd="0" presId="urn:microsoft.com/office/officeart/2005/8/layout/lProcess2"/>
    <dgm:cxn modelId="{83DFC9E8-A896-4C37-9616-4E3504D1B69B}" type="presParOf" srcId="{D3F0FCB9-5C19-49B3-9626-E1F6BD676903}" destId="{EAD006A9-0D3B-4A03-977C-0A4FA44A060B}" srcOrd="0" destOrd="0" presId="urn:microsoft.com/office/officeart/2005/8/layout/lProcess2"/>
    <dgm:cxn modelId="{1EFF6202-DF69-4FFC-8418-D57BE539B366}" type="presParOf" srcId="{D3F0FCB9-5C19-49B3-9626-E1F6BD676903}" destId="{C4D6F21C-F9C3-4FDF-A243-EFD381B2F8F4}" srcOrd="1" destOrd="0" presId="urn:microsoft.com/office/officeart/2005/8/layout/lProcess2"/>
    <dgm:cxn modelId="{81590179-0061-4913-9CCE-1A711C151123}" type="presParOf" srcId="{D3F0FCB9-5C19-49B3-9626-E1F6BD676903}" destId="{93E89135-FF71-4B9C-A7B3-876C6FA3F6A4}" srcOrd="2" destOrd="0" presId="urn:microsoft.com/office/officeart/2005/8/layout/lProcess2"/>
    <dgm:cxn modelId="{B3EC9924-0F93-4923-9F9C-152EF9D2FC6A}" type="presParOf" srcId="{D3F0FCB9-5C19-49B3-9626-E1F6BD676903}" destId="{D50383EB-7123-44D0-BB2E-5F94DEAEAB1E}" srcOrd="3" destOrd="0" presId="urn:microsoft.com/office/officeart/2005/8/layout/lProcess2"/>
    <dgm:cxn modelId="{87D3725C-6356-4CA7-B2E3-FA5C16D748F1}" type="presParOf" srcId="{D3F0FCB9-5C19-49B3-9626-E1F6BD676903}" destId="{2ED8BEEE-763A-4F83-8E93-B9762F96DCEC}" srcOrd="4" destOrd="0" presId="urn:microsoft.com/office/officeart/2005/8/layout/lProcess2"/>
    <dgm:cxn modelId="{009CC2D9-A2DA-40C8-872B-557516FEDC37}" type="presParOf" srcId="{58A69979-E4BC-41BB-B701-BB39F8EFB34B}" destId="{A5B3E863-6E04-46AC-BF23-B77BE28595A5}" srcOrd="3" destOrd="0" presId="urn:microsoft.com/office/officeart/2005/8/layout/lProcess2"/>
    <dgm:cxn modelId="{C6DF2862-4C65-4771-8577-67393232E1F0}" type="presParOf" srcId="{58A69979-E4BC-41BB-B701-BB39F8EFB34B}" destId="{1DE43D99-5791-4EE7-BBD8-EF388E772D2D}" srcOrd="4" destOrd="0" presId="urn:microsoft.com/office/officeart/2005/8/layout/lProcess2"/>
    <dgm:cxn modelId="{F5E27C4F-1FCA-4720-AD17-F5C953350F3C}" type="presParOf" srcId="{1DE43D99-5791-4EE7-BBD8-EF388E772D2D}" destId="{4BEACD9E-62ED-404E-9F0D-2A0F627A1C44}" srcOrd="0" destOrd="0" presId="urn:microsoft.com/office/officeart/2005/8/layout/lProcess2"/>
    <dgm:cxn modelId="{B32D6E7B-2109-4F97-95C7-E62A72AE19A3}" type="presParOf" srcId="{1DE43D99-5791-4EE7-BBD8-EF388E772D2D}" destId="{C6B4D583-D7CB-4CFE-A636-B918560B53F6}" srcOrd="1" destOrd="0" presId="urn:microsoft.com/office/officeart/2005/8/layout/lProcess2"/>
    <dgm:cxn modelId="{B284484A-2799-43FF-A975-207475307EDD}" type="presParOf" srcId="{1DE43D99-5791-4EE7-BBD8-EF388E772D2D}" destId="{28A11FD5-F15E-4263-9F0D-A1B616041E68}" srcOrd="2" destOrd="0" presId="urn:microsoft.com/office/officeart/2005/8/layout/lProcess2"/>
    <dgm:cxn modelId="{9CE927C8-DC92-44D3-80D3-C565F0752A64}" type="presParOf" srcId="{28A11FD5-F15E-4263-9F0D-A1B616041E68}" destId="{D3C153A7-8044-4D73-996E-DA1CD68A7622}" srcOrd="0" destOrd="0" presId="urn:microsoft.com/office/officeart/2005/8/layout/lProcess2"/>
    <dgm:cxn modelId="{8FF29975-2447-4470-BE27-8125158EE91F}" type="presParOf" srcId="{D3C153A7-8044-4D73-996E-DA1CD68A7622}" destId="{58230ED2-337F-413F-B084-6B99504C2499}" srcOrd="0" destOrd="0" presId="urn:microsoft.com/office/officeart/2005/8/layout/lProcess2"/>
    <dgm:cxn modelId="{B26835B7-3AF7-4AE5-8DB5-A67B1E2B1B8B}" type="presParOf" srcId="{D3C153A7-8044-4D73-996E-DA1CD68A7622}" destId="{595CDE63-8595-45D3-9B12-94B84ED95144}" srcOrd="1" destOrd="0" presId="urn:microsoft.com/office/officeart/2005/8/layout/lProcess2"/>
    <dgm:cxn modelId="{9344068E-63E1-4244-8E1A-0908B9BB5E6E}" type="presParOf" srcId="{D3C153A7-8044-4D73-996E-DA1CD68A7622}" destId="{0E10E8FA-C087-4BEE-B554-2C54E83B9787}" srcOrd="2" destOrd="0" presId="urn:microsoft.com/office/officeart/2005/8/layout/lProcess2"/>
    <dgm:cxn modelId="{F98A266F-A87B-43F9-98C8-7F3B8AE77C32}" type="presParOf" srcId="{58A69979-E4BC-41BB-B701-BB39F8EFB34B}" destId="{83C4A97E-A524-4987-BD76-6A89DCE868D6}" srcOrd="5" destOrd="0" presId="urn:microsoft.com/office/officeart/2005/8/layout/lProcess2"/>
    <dgm:cxn modelId="{FF7E4D29-E104-4AA5-AB3D-A23A13A3B8C5}" type="presParOf" srcId="{58A69979-E4BC-41BB-B701-BB39F8EFB34B}" destId="{0C6029E4-AB42-4251-BCE9-A8E6A0928B77}" srcOrd="6" destOrd="0" presId="urn:microsoft.com/office/officeart/2005/8/layout/lProcess2"/>
    <dgm:cxn modelId="{F924ABAA-EFA2-47C8-ACB5-EF11EF4B7BEC}" type="presParOf" srcId="{0C6029E4-AB42-4251-BCE9-A8E6A0928B77}" destId="{3E7DE134-9DC4-4AFC-8B53-3B80DEC05617}" srcOrd="0" destOrd="0" presId="urn:microsoft.com/office/officeart/2005/8/layout/lProcess2"/>
    <dgm:cxn modelId="{5D902490-D228-40E1-AD5E-F911E0A8AFC1}" type="presParOf" srcId="{0C6029E4-AB42-4251-BCE9-A8E6A0928B77}" destId="{430FBF09-9FB2-4DA1-B13A-DDE95E09A6ED}" srcOrd="1" destOrd="0" presId="urn:microsoft.com/office/officeart/2005/8/layout/lProcess2"/>
    <dgm:cxn modelId="{3F24B307-E6A2-4446-B69F-7E272E51D69F}" type="presParOf" srcId="{0C6029E4-AB42-4251-BCE9-A8E6A0928B77}" destId="{FED547A1-547C-4424-95BE-936CF8B28B0D}" srcOrd="2" destOrd="0" presId="urn:microsoft.com/office/officeart/2005/8/layout/lProcess2"/>
    <dgm:cxn modelId="{87E76084-B5EE-485B-9724-8E6C37746217}" type="presParOf" srcId="{FED547A1-547C-4424-95BE-936CF8B28B0D}" destId="{B168406C-BBEF-4867-95E5-24EABAC1168D}" srcOrd="0" destOrd="0" presId="urn:microsoft.com/office/officeart/2005/8/layout/lProcess2"/>
    <dgm:cxn modelId="{5EA7510C-0B3F-4F7A-9FC8-793CB7747940}" type="presParOf" srcId="{B168406C-BBEF-4867-95E5-24EABAC1168D}" destId="{A684CAB0-5467-470D-9E74-6D4C52B41307}" srcOrd="0" destOrd="0" presId="urn:microsoft.com/office/officeart/2005/8/layout/lProcess2"/>
    <dgm:cxn modelId="{DEDCCA75-21C3-4FD4-8A91-0BFAB4B3D05A}" type="presParOf" srcId="{B168406C-BBEF-4867-95E5-24EABAC1168D}" destId="{4C0A150E-EFD6-41C3-B90E-A4BEC8AC6CBB}" srcOrd="1" destOrd="0" presId="urn:microsoft.com/office/officeart/2005/8/layout/lProcess2"/>
    <dgm:cxn modelId="{6BC89B80-2CA8-460C-8E2F-075A031EFFB1}" type="presParOf" srcId="{B168406C-BBEF-4867-95E5-24EABAC1168D}" destId="{AF70D250-573A-4588-8780-AFDBFFA31630}" srcOrd="2" destOrd="0" presId="urn:microsoft.com/office/officeart/2005/8/layout/lProcess2"/>
    <dgm:cxn modelId="{52325FC1-7CA8-4AD3-8E73-D15211C75989}" type="presParOf" srcId="{B168406C-BBEF-4867-95E5-24EABAC1168D}" destId="{7BF61FBE-FB53-4D75-BFD0-913D9AD8545B}" srcOrd="3" destOrd="0" presId="urn:microsoft.com/office/officeart/2005/8/layout/lProcess2"/>
    <dgm:cxn modelId="{7B0F8FC6-3F02-4EB2-B572-0A6721B22257}" type="presParOf" srcId="{B168406C-BBEF-4867-95E5-24EABAC1168D}" destId="{B7707FCD-44FF-4510-8FCE-97C698A29ACF}" srcOrd="4" destOrd="0" presId="urn:microsoft.com/office/officeart/2005/8/layout/lProcess2"/>
    <dgm:cxn modelId="{0B86121C-37AE-423B-8233-668717BDBFFF}" type="presParOf" srcId="{B168406C-BBEF-4867-95E5-24EABAC1168D}" destId="{0DDE595D-FDD7-489A-8975-2D29AF871B1E}" srcOrd="5" destOrd="0" presId="urn:microsoft.com/office/officeart/2005/8/layout/lProcess2"/>
    <dgm:cxn modelId="{EC8C2E2A-30F7-497B-B691-4B84D210EDEE}" type="presParOf" srcId="{B168406C-BBEF-4867-95E5-24EABAC1168D}" destId="{98BF358B-1044-48B2-A094-9BAFE0B5AC40}" srcOrd="6" destOrd="0" presId="urn:microsoft.com/office/officeart/2005/8/layout/lProcess2"/>
    <dgm:cxn modelId="{647097B7-CB13-41A5-ADAD-7A18E887B682}" type="presParOf" srcId="{58A69979-E4BC-41BB-B701-BB39F8EFB34B}" destId="{3036F3CE-BB99-4655-BA25-2743DEB6C349}" srcOrd="7" destOrd="0" presId="urn:microsoft.com/office/officeart/2005/8/layout/lProcess2"/>
    <dgm:cxn modelId="{9D44A5F2-873C-4789-8AC4-3E77E3A58109}" type="presParOf" srcId="{58A69979-E4BC-41BB-B701-BB39F8EFB34B}" destId="{15DC26E9-88C6-4C5B-A683-89048BBAB7C3}" srcOrd="8" destOrd="0" presId="urn:microsoft.com/office/officeart/2005/8/layout/lProcess2"/>
    <dgm:cxn modelId="{EA63F9B6-6AB4-4015-9111-280BBD92C2AA}" type="presParOf" srcId="{15DC26E9-88C6-4C5B-A683-89048BBAB7C3}" destId="{8564B511-254D-4FB3-8C11-782C2759D644}" srcOrd="0" destOrd="0" presId="urn:microsoft.com/office/officeart/2005/8/layout/lProcess2"/>
    <dgm:cxn modelId="{9B1E1734-0200-4599-8336-56582BA87DDC}" type="presParOf" srcId="{15DC26E9-88C6-4C5B-A683-89048BBAB7C3}" destId="{05768E12-0D92-4FDB-937C-C4ADA77F3D9F}" srcOrd="1" destOrd="0" presId="urn:microsoft.com/office/officeart/2005/8/layout/lProcess2"/>
    <dgm:cxn modelId="{279E9360-D322-4D24-9A2C-A91DCBAFF7AF}" type="presParOf" srcId="{15DC26E9-88C6-4C5B-A683-89048BBAB7C3}" destId="{3B50FCA0-7DC9-4124-B057-F9C584A62402}" srcOrd="2" destOrd="0" presId="urn:microsoft.com/office/officeart/2005/8/layout/lProcess2"/>
    <dgm:cxn modelId="{1DB674D4-E1B1-4F7B-851C-295AF7357D31}" type="presParOf" srcId="{3B50FCA0-7DC9-4124-B057-F9C584A62402}" destId="{4F12DE2A-556C-4B5B-8F54-7E3FF8BF10A8}" srcOrd="0" destOrd="0" presId="urn:microsoft.com/office/officeart/2005/8/layout/lProcess2"/>
    <dgm:cxn modelId="{29F2506C-200E-45A9-8DC2-51877D36AD33}" type="presParOf" srcId="{4F12DE2A-556C-4B5B-8F54-7E3FF8BF10A8}" destId="{51DEBAB2-670C-4E11-BFD6-2A4C8E51D09D}" srcOrd="0" destOrd="0" presId="urn:microsoft.com/office/officeart/2005/8/layout/lProcess2"/>
    <dgm:cxn modelId="{159D04E0-EC55-4908-B876-DF2433BEA882}" type="presParOf" srcId="{4F12DE2A-556C-4B5B-8F54-7E3FF8BF10A8}" destId="{C023C333-D7AA-4AE8-9ADE-9F3363780327}" srcOrd="1" destOrd="0" presId="urn:microsoft.com/office/officeart/2005/8/layout/lProcess2"/>
    <dgm:cxn modelId="{D0B07B24-630C-4A9E-95CB-C74B7A0EE3D7}" type="presParOf" srcId="{4F12DE2A-556C-4B5B-8F54-7E3FF8BF10A8}" destId="{23BAD181-B33C-44FF-9564-BEC4066D9145}" srcOrd="2" destOrd="0" presId="urn:microsoft.com/office/officeart/2005/8/layout/lProcess2"/>
    <dgm:cxn modelId="{2DCE3153-0F34-4AB7-BB65-9894D05C7806}" type="presParOf" srcId="{4F12DE2A-556C-4B5B-8F54-7E3FF8BF10A8}" destId="{C2A31B22-2765-4040-AD96-4DD65270C95E}" srcOrd="3" destOrd="0" presId="urn:microsoft.com/office/officeart/2005/8/layout/lProcess2"/>
    <dgm:cxn modelId="{3F8C74F7-ACEA-4A69-9E8C-24C9C9BD494D}" type="presParOf" srcId="{4F12DE2A-556C-4B5B-8F54-7E3FF8BF10A8}" destId="{C6BFDF5F-228E-400B-9E6A-5E885C1F47F0}" srcOrd="4" destOrd="0" presId="urn:microsoft.com/office/officeart/2005/8/layout/lProcess2"/>
    <dgm:cxn modelId="{D5BF0319-2A13-49ED-A642-20CB43EE1FB1}" type="presParOf" srcId="{4F12DE2A-556C-4B5B-8F54-7E3FF8BF10A8}" destId="{DA6AB54E-868A-4F02-90E5-2134FC51B1E2}" srcOrd="5" destOrd="0" presId="urn:microsoft.com/office/officeart/2005/8/layout/lProcess2"/>
    <dgm:cxn modelId="{22E37530-4898-427B-80DD-5CD605BF5965}" type="presParOf" srcId="{4F12DE2A-556C-4B5B-8F54-7E3FF8BF10A8}" destId="{4FCEC023-6D45-4A72-9E71-2FAB9CBAB430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1E4DE-0CA8-4127-AAA7-9398A6D140A2}">
      <dsp:nvSpPr>
        <dsp:cNvPr id="0" name=""/>
        <dsp:cNvSpPr/>
      </dsp:nvSpPr>
      <dsp:spPr>
        <a:xfrm>
          <a:off x="6009" y="0"/>
          <a:ext cx="2108954" cy="48413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КС</a:t>
          </a:r>
          <a:endParaRPr lang="ru-RU" sz="1600" kern="1200" dirty="0"/>
        </a:p>
      </dsp:txBody>
      <dsp:txXfrm>
        <a:off x="6009" y="0"/>
        <a:ext cx="2108954" cy="1452413"/>
      </dsp:txXfrm>
    </dsp:sp>
    <dsp:sp modelId="{018DAC87-C758-4DE2-ACA5-0EFB02310FD9}">
      <dsp:nvSpPr>
        <dsp:cNvPr id="0" name=""/>
        <dsp:cNvSpPr/>
      </dsp:nvSpPr>
      <dsp:spPr>
        <a:xfrm>
          <a:off x="216905" y="1453831"/>
          <a:ext cx="1687163" cy="1459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Нарушение КС показателей НД</a:t>
          </a:r>
        </a:p>
      </dsp:txBody>
      <dsp:txXfrm>
        <a:off x="259659" y="1496585"/>
        <a:ext cx="1601655" cy="1374233"/>
      </dsp:txXfrm>
    </dsp:sp>
    <dsp:sp modelId="{E9CC0841-6D5F-4D67-86BD-04CE35ABBFCB}">
      <dsp:nvSpPr>
        <dsp:cNvPr id="0" name=""/>
        <dsp:cNvSpPr/>
      </dsp:nvSpPr>
      <dsp:spPr>
        <a:xfrm>
          <a:off x="216905" y="3138149"/>
          <a:ext cx="1687163" cy="1459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Нарушение КС блокирующие проводку начислений и уточнение показателей на уменьшение налога</a:t>
          </a:r>
          <a:endParaRPr lang="ru-RU" sz="1200" kern="1200" dirty="0"/>
        </a:p>
      </dsp:txBody>
      <dsp:txXfrm>
        <a:off x="259659" y="3180903"/>
        <a:ext cx="1601655" cy="1374233"/>
      </dsp:txXfrm>
    </dsp:sp>
    <dsp:sp modelId="{60F8AE83-8525-4A5C-A774-29F915E6686D}">
      <dsp:nvSpPr>
        <dsp:cNvPr id="0" name=""/>
        <dsp:cNvSpPr/>
      </dsp:nvSpPr>
      <dsp:spPr>
        <a:xfrm>
          <a:off x="2273135" y="0"/>
          <a:ext cx="2108954" cy="48413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«Обязательные» проверки</a:t>
          </a:r>
        </a:p>
      </dsp:txBody>
      <dsp:txXfrm>
        <a:off x="2273135" y="0"/>
        <a:ext cx="2108954" cy="1452413"/>
      </dsp:txXfrm>
    </dsp:sp>
    <dsp:sp modelId="{EAD006A9-0D3B-4A03-977C-0A4FA44A060B}">
      <dsp:nvSpPr>
        <dsp:cNvPr id="0" name=""/>
        <dsp:cNvSpPr/>
      </dsp:nvSpPr>
      <dsp:spPr>
        <a:xfrm>
          <a:off x="2484031" y="1452827"/>
          <a:ext cx="1687163" cy="951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Возмещение НДС</a:t>
          </a:r>
          <a:endParaRPr lang="ru-RU" sz="1200" kern="1200" dirty="0"/>
        </a:p>
      </dsp:txBody>
      <dsp:txXfrm>
        <a:off x="2511889" y="1480685"/>
        <a:ext cx="1631447" cy="895420"/>
      </dsp:txXfrm>
    </dsp:sp>
    <dsp:sp modelId="{93E89135-FF71-4B9C-A7B3-876C6FA3F6A4}">
      <dsp:nvSpPr>
        <dsp:cNvPr id="0" name=""/>
        <dsp:cNvSpPr/>
      </dsp:nvSpPr>
      <dsp:spPr>
        <a:xfrm>
          <a:off x="2484031" y="2550292"/>
          <a:ext cx="1687163" cy="951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Применение льгот и освобождений</a:t>
          </a:r>
        </a:p>
      </dsp:txBody>
      <dsp:txXfrm>
        <a:off x="2511889" y="2578150"/>
        <a:ext cx="1631447" cy="895420"/>
      </dsp:txXfrm>
    </dsp:sp>
    <dsp:sp modelId="{2ED8BEEE-763A-4F83-8E93-B9762F96DCEC}">
      <dsp:nvSpPr>
        <dsp:cNvPr id="0" name=""/>
        <dsp:cNvSpPr/>
      </dsp:nvSpPr>
      <dsp:spPr>
        <a:xfrm>
          <a:off x="2484031" y="3647758"/>
          <a:ext cx="1687163" cy="951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Применение 0% при экспорте по НДС. Реестры.</a:t>
          </a:r>
          <a:endParaRPr lang="ru-RU" sz="1200" kern="1200" dirty="0"/>
        </a:p>
      </dsp:txBody>
      <dsp:txXfrm>
        <a:off x="2511889" y="3675616"/>
        <a:ext cx="1631447" cy="895420"/>
      </dsp:txXfrm>
    </dsp:sp>
    <dsp:sp modelId="{4BEACD9E-62ED-404E-9F0D-2A0F627A1C44}">
      <dsp:nvSpPr>
        <dsp:cNvPr id="0" name=""/>
        <dsp:cNvSpPr/>
      </dsp:nvSpPr>
      <dsp:spPr>
        <a:xfrm>
          <a:off x="4540261" y="0"/>
          <a:ext cx="2108954" cy="48413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«Борьба с разрывами»</a:t>
          </a:r>
          <a:endParaRPr lang="ru-RU" sz="1600" b="1" kern="1200" dirty="0"/>
        </a:p>
      </dsp:txBody>
      <dsp:txXfrm>
        <a:off x="4540261" y="0"/>
        <a:ext cx="2108954" cy="1452413"/>
      </dsp:txXfrm>
    </dsp:sp>
    <dsp:sp modelId="{58230ED2-337F-413F-B084-6B99504C2499}">
      <dsp:nvSpPr>
        <dsp:cNvPr id="0" name=""/>
        <dsp:cNvSpPr/>
      </dsp:nvSpPr>
      <dsp:spPr>
        <a:xfrm>
          <a:off x="4751157" y="1453831"/>
          <a:ext cx="1687163" cy="1459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Расхождения по результатам сопоставления записей по СФ. </a:t>
          </a:r>
        </a:p>
      </dsp:txBody>
      <dsp:txXfrm>
        <a:off x="4793911" y="1496585"/>
        <a:ext cx="1601655" cy="1374233"/>
      </dsp:txXfrm>
    </dsp:sp>
    <dsp:sp modelId="{0E10E8FA-C087-4BEE-B554-2C54E83B9787}">
      <dsp:nvSpPr>
        <dsp:cNvPr id="0" name=""/>
        <dsp:cNvSpPr/>
      </dsp:nvSpPr>
      <dsp:spPr>
        <a:xfrm>
          <a:off x="4751157" y="3138149"/>
          <a:ext cx="1687163" cy="1459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Взаимоотношения по цепи с несформированным источником. Новый алгоритм поиска ВП.</a:t>
          </a:r>
        </a:p>
      </dsp:txBody>
      <dsp:txXfrm>
        <a:off x="4793911" y="3180903"/>
        <a:ext cx="1601655" cy="1374233"/>
      </dsp:txXfrm>
    </dsp:sp>
    <dsp:sp modelId="{3E7DE134-9DC4-4AFC-8B53-3B80DEC05617}">
      <dsp:nvSpPr>
        <dsp:cNvPr id="0" name=""/>
        <dsp:cNvSpPr/>
      </dsp:nvSpPr>
      <dsp:spPr>
        <a:xfrm>
          <a:off x="6807387" y="0"/>
          <a:ext cx="2108954" cy="48413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«Комплексный контроль налогообложением импорта»</a:t>
          </a:r>
        </a:p>
      </dsp:txBody>
      <dsp:txXfrm>
        <a:off x="6807387" y="0"/>
        <a:ext cx="2108954" cy="1452413"/>
      </dsp:txXfrm>
    </dsp:sp>
    <dsp:sp modelId="{A684CAB0-5467-470D-9E74-6D4C52B41307}">
      <dsp:nvSpPr>
        <dsp:cNvPr id="0" name=""/>
        <dsp:cNvSpPr/>
      </dsp:nvSpPr>
      <dsp:spPr>
        <a:xfrm>
          <a:off x="7018283" y="1452531"/>
          <a:ext cx="1687163" cy="7052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/>
            <a:t>Заявления и ДТ</a:t>
          </a:r>
          <a:endParaRPr lang="ru-RU" sz="1200" b="0" kern="1200" dirty="0"/>
        </a:p>
      </dsp:txBody>
      <dsp:txXfrm>
        <a:off x="7038940" y="1473188"/>
        <a:ext cx="1645849" cy="663971"/>
      </dsp:txXfrm>
    </dsp:sp>
    <dsp:sp modelId="{AF70D250-573A-4588-8780-AFDBFFA31630}">
      <dsp:nvSpPr>
        <dsp:cNvPr id="0" name=""/>
        <dsp:cNvSpPr/>
      </dsp:nvSpPr>
      <dsp:spPr>
        <a:xfrm>
          <a:off x="7018283" y="2266322"/>
          <a:ext cx="1687163" cy="7052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/>
            <a:t>Статформы</a:t>
          </a:r>
          <a:endParaRPr lang="ru-RU" sz="1200" b="0" kern="1200" dirty="0"/>
        </a:p>
      </dsp:txBody>
      <dsp:txXfrm>
        <a:off x="7038940" y="2286979"/>
        <a:ext cx="1645849" cy="663971"/>
      </dsp:txXfrm>
    </dsp:sp>
    <dsp:sp modelId="{B7707FCD-44FF-4510-8FCE-97C698A29ACF}">
      <dsp:nvSpPr>
        <dsp:cNvPr id="0" name=""/>
        <dsp:cNvSpPr/>
      </dsp:nvSpPr>
      <dsp:spPr>
        <a:xfrm>
          <a:off x="7018283" y="3080113"/>
          <a:ext cx="1687163" cy="7052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/>
            <a:t>Ведомости банковского контроля</a:t>
          </a:r>
          <a:endParaRPr lang="ru-RU" sz="1200" b="0" kern="1200" dirty="0"/>
        </a:p>
      </dsp:txBody>
      <dsp:txXfrm>
        <a:off x="7038940" y="3100770"/>
        <a:ext cx="1645849" cy="663971"/>
      </dsp:txXfrm>
    </dsp:sp>
    <dsp:sp modelId="{98BF358B-1044-48B2-A094-9BAFE0B5AC40}">
      <dsp:nvSpPr>
        <dsp:cNvPr id="0" name=""/>
        <dsp:cNvSpPr/>
      </dsp:nvSpPr>
      <dsp:spPr>
        <a:xfrm>
          <a:off x="7018283" y="3893905"/>
          <a:ext cx="1687163" cy="7052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/>
            <a:t>Уведомления о ввозе </a:t>
          </a:r>
          <a:r>
            <a:rPr lang="ru-RU" sz="1200" b="0" kern="1200" dirty="0" err="1"/>
            <a:t>прослеж.товаров</a:t>
          </a:r>
          <a:r>
            <a:rPr lang="ru-RU" sz="1200" b="0" kern="1200" dirty="0"/>
            <a:t> и т.д.</a:t>
          </a:r>
        </a:p>
      </dsp:txBody>
      <dsp:txXfrm>
        <a:off x="7038940" y="3914562"/>
        <a:ext cx="1645849" cy="663971"/>
      </dsp:txXfrm>
    </dsp:sp>
    <dsp:sp modelId="{8564B511-254D-4FB3-8C11-782C2759D644}">
      <dsp:nvSpPr>
        <dsp:cNvPr id="0" name=""/>
        <dsp:cNvSpPr/>
      </dsp:nvSpPr>
      <dsp:spPr>
        <a:xfrm>
          <a:off x="9074513" y="0"/>
          <a:ext cx="2108954" cy="48413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Налоговые риски</a:t>
          </a:r>
          <a:endParaRPr lang="ru-RU" sz="1600" b="1" kern="1200" dirty="0"/>
        </a:p>
      </dsp:txBody>
      <dsp:txXfrm>
        <a:off x="9074513" y="0"/>
        <a:ext cx="2108954" cy="1452413"/>
      </dsp:txXfrm>
    </dsp:sp>
    <dsp:sp modelId="{51DEBAB2-670C-4E11-BFD6-2A4C8E51D09D}">
      <dsp:nvSpPr>
        <dsp:cNvPr id="0" name=""/>
        <dsp:cNvSpPr/>
      </dsp:nvSpPr>
      <dsp:spPr>
        <a:xfrm>
          <a:off x="9285409" y="1452531"/>
          <a:ext cx="1687163" cy="7052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Выручка ККТ</a:t>
          </a:r>
        </a:p>
      </dsp:txBody>
      <dsp:txXfrm>
        <a:off x="9306066" y="1473188"/>
        <a:ext cx="1645849" cy="663971"/>
      </dsp:txXfrm>
    </dsp:sp>
    <dsp:sp modelId="{23BAD181-B33C-44FF-9564-BEC4066D9145}">
      <dsp:nvSpPr>
        <dsp:cNvPr id="0" name=""/>
        <dsp:cNvSpPr/>
      </dsp:nvSpPr>
      <dsp:spPr>
        <a:xfrm>
          <a:off x="9285409" y="2266322"/>
          <a:ext cx="1687163" cy="7052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Реализация имущества</a:t>
          </a:r>
        </a:p>
      </dsp:txBody>
      <dsp:txXfrm>
        <a:off x="9306066" y="2286979"/>
        <a:ext cx="1645849" cy="663971"/>
      </dsp:txXfrm>
    </dsp:sp>
    <dsp:sp modelId="{C6BFDF5F-228E-400B-9E6A-5E885C1F47F0}">
      <dsp:nvSpPr>
        <dsp:cNvPr id="0" name=""/>
        <dsp:cNvSpPr/>
      </dsp:nvSpPr>
      <dsp:spPr>
        <a:xfrm>
          <a:off x="9285409" y="3080113"/>
          <a:ext cx="1687163" cy="7052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Реализация через маркетплейсы</a:t>
          </a:r>
        </a:p>
      </dsp:txBody>
      <dsp:txXfrm>
        <a:off x="9306066" y="3100770"/>
        <a:ext cx="1645849" cy="663971"/>
      </dsp:txXfrm>
    </dsp:sp>
    <dsp:sp modelId="{4FCEC023-6D45-4A72-9E71-2FAB9CBAB430}">
      <dsp:nvSpPr>
        <dsp:cNvPr id="0" name=""/>
        <dsp:cNvSpPr/>
      </dsp:nvSpPr>
      <dsp:spPr>
        <a:xfrm>
          <a:off x="9285409" y="3893905"/>
          <a:ext cx="1687163" cy="7052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«Входной» вычет при </a:t>
          </a:r>
          <a:r>
            <a:rPr lang="ru-RU" sz="1200" kern="1200" dirty="0" err="1"/>
            <a:t>спецставках</a:t>
          </a:r>
          <a:r>
            <a:rPr lang="ru-RU" sz="1200" kern="1200" dirty="0"/>
            <a:t> </a:t>
          </a:r>
        </a:p>
      </dsp:txBody>
      <dsp:txXfrm>
        <a:off x="9306066" y="3914562"/>
        <a:ext cx="1645849" cy="663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E0E72C9-EF26-4E49-A624-76C408AA0C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BC4FFD-392B-4F86-9583-534150C4A7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FBA26-99D0-422F-AE15-2DC8AA8D20EF}" type="datetimeFigureOut">
              <a:rPr lang="ru-RU" smtClean="0">
                <a:latin typeface="Arial Narrow" panose="020B0606020202030204" pitchFamily="34" charset="0"/>
              </a:rPr>
              <a:t>26.04.2025</a:t>
            </a:fld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C3668D-DBEA-4893-990A-8EC3CB8C0B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BB5E0-3B45-424F-8BAB-0AA8289D9C04}" type="slidenum">
              <a:rPr lang="ru-RU" smtClean="0">
                <a:latin typeface="Arial Narrow" panose="020B0606020202030204" pitchFamily="34" charset="0"/>
              </a:rPr>
              <a:t>‹#›</a:t>
            </a:fld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17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arrow" panose="020B0606020202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1AC70915-967A-4F13-B320-92642B53FAC4}" type="datetimeFigureOut">
              <a:rPr lang="ru-RU" smtClean="0"/>
              <a:pPr/>
              <a:t>26.04.2025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arrow" panose="020B0606020202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4F03D7B2-E88D-4D55-9C07-17844A3B23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24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ЕСХН ? Тоже 5/7 или только общий </a:t>
            </a:r>
            <a:r>
              <a:rPr lang="ru-RU" dirty="0" err="1"/>
              <a:t>ндс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63B2C-A0B8-49DB-BE27-BDF08734861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362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период УСН Учитывается именно доход по УСН, а не НБ по НДС !!! Учет льготных операций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63B2C-A0B8-49DB-BE27-BDF08734861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298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63B2C-A0B8-49DB-BE27-BDF08734861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086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ea8819fc7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ea8819fc7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" panose="020005030000000200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FE364367-6DB7-0A9C-87E0-E365160EC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ea8819fc7_0_407:notes">
            <a:extLst>
              <a:ext uri="{FF2B5EF4-FFF2-40B4-BE49-F238E27FC236}">
                <a16:creationId xmlns:a16="http://schemas.microsoft.com/office/drawing/2014/main" id="{B24647B4-CDE1-DDC6-DD7D-D177058E19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ea8819fc7_0_407:notes">
            <a:extLst>
              <a:ext uri="{FF2B5EF4-FFF2-40B4-BE49-F238E27FC236}">
                <a16:creationId xmlns:a16="http://schemas.microsoft.com/office/drawing/2014/main" id="{8298C542-05D0-69D7-F87C-1E1D304A6B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891228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4F9FC275-506E-AE8B-673B-CA2233F14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ea8819fc7_0_407:notes">
            <a:extLst>
              <a:ext uri="{FF2B5EF4-FFF2-40B4-BE49-F238E27FC236}">
                <a16:creationId xmlns:a16="http://schemas.microsoft.com/office/drawing/2014/main" id="{206F3B04-B332-B596-44E8-1E71F015C4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ea8819fc7_0_407:notes">
            <a:extLst>
              <a:ext uri="{FF2B5EF4-FFF2-40B4-BE49-F238E27FC236}">
                <a16:creationId xmlns:a16="http://schemas.microsoft.com/office/drawing/2014/main" id="{D8AD7FA4-2427-9FD6-534A-572218EDD2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28591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61BEAF72-9845-2549-79F6-DAEE8D345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ea8819fc7_0_407:notes">
            <a:extLst>
              <a:ext uri="{FF2B5EF4-FFF2-40B4-BE49-F238E27FC236}">
                <a16:creationId xmlns:a16="http://schemas.microsoft.com/office/drawing/2014/main" id="{C4F9C42D-3CA2-0DE0-8DCF-0B125DB9EE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ea8819fc7_0_407:notes">
            <a:extLst>
              <a:ext uri="{FF2B5EF4-FFF2-40B4-BE49-F238E27FC236}">
                <a16:creationId xmlns:a16="http://schemas.microsoft.com/office/drawing/2014/main" id="{F3EB5182-BA8A-23D7-9265-49A1887A0C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428362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8C71D056-48E7-5BCD-10F2-1EC48D24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ea8819fc7_0_407:notes">
            <a:extLst>
              <a:ext uri="{FF2B5EF4-FFF2-40B4-BE49-F238E27FC236}">
                <a16:creationId xmlns:a16="http://schemas.microsoft.com/office/drawing/2014/main" id="{B2FBCB53-4D86-F9C0-1357-56B4ECC685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ea8819fc7_0_407:notes">
            <a:extLst>
              <a:ext uri="{FF2B5EF4-FFF2-40B4-BE49-F238E27FC236}">
                <a16:creationId xmlns:a16="http://schemas.microsoft.com/office/drawing/2014/main" id="{2A54CEDC-7A96-6D1A-45BC-52816F32DA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558875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DA84A-DE80-6FF4-DD00-C07FCBA88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5730AB1-4E48-CBD0-24C9-E26263A25B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D8D7616-25E5-EA01-267D-29F7A7CAB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ЕСХН ? Тоже 5/7 или только общий </a:t>
            </a:r>
            <a:r>
              <a:rPr lang="ru-RU" dirty="0" err="1"/>
              <a:t>ндс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6D8255-BA92-02E4-9C53-D8FAE475D4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63B2C-A0B8-49DB-BE27-BDF087348618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3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F89C8-56DD-44EE-B8F7-81B7FE74B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659" y="1122363"/>
            <a:ext cx="1128429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75D6B3-92A3-4D2A-A14C-F5EE1A0DE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59" y="4220307"/>
            <a:ext cx="11284299" cy="2068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631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900E8AD-424D-477A-8CCD-82E3B7EF5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796" y="2547258"/>
            <a:ext cx="10814180" cy="3712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9AB785F-3827-4836-8087-E0D391D1D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95" y="1175657"/>
            <a:ext cx="10814179" cy="115812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0902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B01BCF-7FB7-4F0B-A668-3DA2DF849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117" y="3014505"/>
            <a:ext cx="5282683" cy="3162458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3768E1-2347-41CB-B3DE-DF77995A7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14505"/>
            <a:ext cx="5369766" cy="3162458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DDF7923-D791-472E-89B5-B9C4BA87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17" y="1119673"/>
            <a:ext cx="10804849" cy="1214109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539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0"/>
            <a:ext cx="12192000" cy="81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Inter" panose="02000503000000020004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15600" y="86000"/>
            <a:ext cx="113608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3200" b="0">
                <a:solidFill>
                  <a:srgbClr val="FFFFFF"/>
                </a:solidFill>
                <a:latin typeface="Arial Narrow" panose="020B0606020202030204" pitchFamily="34" charset="0"/>
                <a:ea typeface="Inter" panose="02000503000000020004"/>
                <a:cs typeface="Inter" panose="02000503000000020004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15600" y="1301867"/>
            <a:ext cx="11360800" cy="47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roxima Nova"/>
              <a:buChar char="●"/>
              <a:defRPr>
                <a:latin typeface="Arial Narrow" panose="020B0606020202030204" pitchFamily="34" charset="0"/>
                <a:ea typeface="Inter" panose="02000503000000020004"/>
                <a:cs typeface="Inter" panose="02000503000000020004"/>
                <a:sym typeface="Proxima Nova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 dirty="0"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33801" y="6444434"/>
            <a:ext cx="2266567" cy="231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26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44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2D3E4-4856-02BE-D606-14B6BEC6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6D8DF7-EBFC-0543-2321-8D5E18625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A37F7C-8E92-EB60-0BD8-EE54A9A42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64D06D6D-B263-4742-B760-9F88EE81963C}" type="datetimeFigureOut">
              <a:rPr lang="ru-RU" smtClean="0"/>
              <a:pPr/>
              <a:t>26.04.2025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59C0B7-A573-F006-5DDD-363758B12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48215-0B31-068B-8980-32DE623E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D6DAEE84-23A9-423C-8AAD-088993F906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01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 userDrawn="1">
  <p:cSld name="Title - Cent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2;p8">
            <a:extLst>
              <a:ext uri="{FF2B5EF4-FFF2-40B4-BE49-F238E27FC236}">
                <a16:creationId xmlns:a16="http://schemas.microsoft.com/office/drawing/2014/main" id="{5A5A2BFD-1F81-46CD-90F3-783CF23491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7682" y="447677"/>
            <a:ext cx="11087100" cy="64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 b="1">
                <a:latin typeface="Arial Narrow" panose="020B060602020203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3208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7">
          <p15:clr>
            <a:srgbClr val="FBAE40"/>
          </p15:clr>
        </p15:guide>
        <p15:guide id="2" pos="14733">
          <p15:clr>
            <a:srgbClr val="FBAE40"/>
          </p15:clr>
        </p15:guide>
        <p15:guide id="3" orient="horz" pos="2029">
          <p15:clr>
            <a:srgbClr val="FBAE40"/>
          </p15:clr>
        </p15:guide>
        <p15:guide id="4" orient="horz" pos="7518">
          <p15:clr>
            <a:srgbClr val="FBAE40"/>
          </p15:clr>
        </p15:guide>
        <p15:guide id="5" pos="7907">
          <p15:clr>
            <a:srgbClr val="FBAE40"/>
          </p15:clr>
        </p15:guide>
        <p15:guide id="6" pos="745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1_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15600" y="1301867"/>
            <a:ext cx="11360800" cy="47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roxima Nova"/>
              <a:buChar char="●"/>
              <a:defRPr>
                <a:latin typeface="Arial Narrow" panose="020B0606020202030204" pitchFamily="34" charset="0"/>
                <a:ea typeface="Inter" panose="02000503000000020004"/>
                <a:cs typeface="Inter" panose="02000503000000020004"/>
                <a:sym typeface="Proxima Nova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618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C7134D-B537-4F2E-BB35-79779943A98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6" r:id="rId4"/>
    <p:sldLayoutId id="2147483655" r:id="rId5"/>
    <p:sldLayoutId id="2147483657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ogin.consultant.ru/link/?req=doc&amp;base=LAW&amp;n=466890&amp;dst=257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ogin.consultant.ru/link/?req=doc&amp;base=LAW&amp;n=466890&amp;dst=24304&amp;field=134&amp;date=22.03.2025" TargetMode="External"/><Relationship Id="rId2" Type="http://schemas.openxmlformats.org/officeDocument/2006/relationships/hyperlink" Target="http://login.consultant.ru/link/?req=doc&amp;base=LAW&amp;n=466890&amp;dst=22186&amp;field=134&amp;date=22.03.202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5EBF807-6C4E-093E-BC8D-23481255626F}"/>
              </a:ext>
            </a:extLst>
          </p:cNvPr>
          <p:cNvSpPr/>
          <p:nvPr/>
        </p:nvSpPr>
        <p:spPr>
          <a:xfrm>
            <a:off x="499056" y="5258943"/>
            <a:ext cx="7785408" cy="739062"/>
          </a:xfrm>
          <a:prstGeom prst="roundRect">
            <a:avLst>
              <a:gd name="adj" fmla="val 5556"/>
            </a:avLst>
          </a:prstGeom>
          <a:solidFill>
            <a:schemeClr val="bg1">
              <a:lumMod val="50000"/>
              <a:alpha val="3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/>
            <a:r>
              <a:rPr lang="ru-RU" b="1" dirty="0">
                <a:solidFill>
                  <a:srgbClr val="CDB585"/>
                </a:solidFill>
                <a:latin typeface="Inter" panose="02000503000000020004" pitchFamily="2" charset="0"/>
                <a:ea typeface="Inter" panose="02000503000000020004" pitchFamily="2" charset="0"/>
              </a:rPr>
              <a:t>Наставник:  </a:t>
            </a:r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ЧЕРЕПАНОВ ДМИТРИЙ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1E60A-A6E5-FBC0-7952-F54BD0026D5F}"/>
              </a:ext>
            </a:extLst>
          </p:cNvPr>
          <p:cNvSpPr txBox="1"/>
          <p:nvPr/>
        </p:nvSpPr>
        <p:spPr>
          <a:xfrm>
            <a:off x="499056" y="1988030"/>
            <a:ext cx="6098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DB585"/>
                </a:solidFill>
                <a:latin typeface="Inter" panose="02000503000000020004" pitchFamily="2" charset="0"/>
                <a:ea typeface="Inter" panose="02000503000000020004" pitchFamily="2" charset="0"/>
              </a:rPr>
              <a:t>Тема:</a:t>
            </a:r>
            <a:endParaRPr lang="ru-RU" sz="24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08666-0E3B-455F-CAC7-16563A96D190}"/>
              </a:ext>
            </a:extLst>
          </p:cNvPr>
          <p:cNvSpPr txBox="1"/>
          <p:nvPr/>
        </p:nvSpPr>
        <p:spPr>
          <a:xfrm>
            <a:off x="499056" y="2705725"/>
            <a:ext cx="60981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НДС: НЮАНСЫ</a:t>
            </a:r>
          </a:p>
        </p:txBody>
      </p:sp>
    </p:spTree>
    <p:extLst>
      <p:ext uri="{BB962C8B-B14F-4D97-AF65-F5344CB8AC3E}">
        <p14:creationId xmlns:p14="http://schemas.microsoft.com/office/powerpoint/2010/main" val="1299621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C00000"/>
                </a:solidFill>
              </a:rPr>
              <a:t>СРОКИ НДС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63C94014-40D2-F9C7-6698-945C677D4E3C}"/>
              </a:ext>
            </a:extLst>
          </p:cNvPr>
          <p:cNvSpPr/>
          <p:nvPr/>
        </p:nvSpPr>
        <p:spPr>
          <a:xfrm>
            <a:off x="559658" y="4910926"/>
            <a:ext cx="300938" cy="300938"/>
          </a:xfrm>
          <a:prstGeom prst="ellipse">
            <a:avLst/>
          </a:prstGeom>
          <a:solidFill>
            <a:schemeClr val="accent1"/>
          </a:solidFill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02C83D-6CE3-9E44-465F-A68EB2E825EE}"/>
              </a:ext>
            </a:extLst>
          </p:cNvPr>
          <p:cNvSpPr txBox="1"/>
          <p:nvPr/>
        </p:nvSpPr>
        <p:spPr>
          <a:xfrm>
            <a:off x="996868" y="4861340"/>
            <a:ext cx="10356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  <a:cs typeface="Golos UI" panose="020B0504020202020204" pitchFamily="34" charset="-52"/>
              </a:rPr>
              <a:t>СРОК УПЛАТЫ НДС – 1/3 от суммы налога. Обеспечить положительное сальдо.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22C61DD0-1071-9BD6-7095-B2D020B295B7}"/>
              </a:ext>
            </a:extLst>
          </p:cNvPr>
          <p:cNvSpPr/>
          <p:nvPr/>
        </p:nvSpPr>
        <p:spPr>
          <a:xfrm>
            <a:off x="559658" y="5867585"/>
            <a:ext cx="300938" cy="300938"/>
          </a:xfrm>
          <a:prstGeom prst="ellips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C3490B-8AA1-2909-FA0D-5AD870757313}"/>
              </a:ext>
            </a:extLst>
          </p:cNvPr>
          <p:cNvSpPr txBox="1"/>
          <p:nvPr/>
        </p:nvSpPr>
        <p:spPr>
          <a:xfrm>
            <a:off x="996867" y="5826516"/>
            <a:ext cx="9155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  <a:cs typeface="Golos UI" panose="020B0504020202020204" pitchFamily="34" charset="-52"/>
              </a:rPr>
              <a:t>ПРЕДЕЛЬНЫЙ СРОК ПРЕДСТАВЛЕНИЯ НД за 1 квартал 2025 года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3292E30-F1C0-885C-174B-B5E5B7215C32}"/>
              </a:ext>
            </a:extLst>
          </p:cNvPr>
          <p:cNvSpPr/>
          <p:nvPr/>
        </p:nvSpPr>
        <p:spPr>
          <a:xfrm>
            <a:off x="559658" y="5394534"/>
            <a:ext cx="300938" cy="300938"/>
          </a:xfrm>
          <a:prstGeom prst="ellipse">
            <a:avLst/>
          </a:prstGeom>
          <a:solidFill>
            <a:schemeClr val="bg1"/>
          </a:solidFill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3BFBCB-9920-EC5A-BF25-50E38E4441FF}"/>
              </a:ext>
            </a:extLst>
          </p:cNvPr>
          <p:cNvSpPr txBox="1"/>
          <p:nvPr/>
        </p:nvSpPr>
        <p:spPr>
          <a:xfrm>
            <a:off x="974614" y="5344948"/>
            <a:ext cx="10356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  <a:cs typeface="Golos UI" panose="020B0504020202020204" pitchFamily="34" charset="-52"/>
              </a:rPr>
              <a:t>НАЧАЛЬНЫЙ СРОК ПРЕДСТАВЛЕНИЯ НД за 1 квартал 2025 года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099E96-5C83-377E-5A23-FA11F2A45E96}"/>
              </a:ext>
            </a:extLst>
          </p:cNvPr>
          <p:cNvSpPr txBox="1"/>
          <p:nvPr/>
        </p:nvSpPr>
        <p:spPr>
          <a:xfrm>
            <a:off x="974614" y="6352069"/>
            <a:ext cx="10379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  <a:cs typeface="Golos UI" panose="020B0504020202020204" pitchFamily="34" charset="-52"/>
              </a:rPr>
              <a:t>СРОК БЛОКИРОВКИ Р/С за НЕПРЕДСТАВЛЕНИЕ НД за 1 квартал 2025 года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3E1729B8-9D79-654B-537F-6B966C406001}"/>
              </a:ext>
            </a:extLst>
          </p:cNvPr>
          <p:cNvSpPr/>
          <p:nvPr/>
        </p:nvSpPr>
        <p:spPr>
          <a:xfrm>
            <a:off x="559658" y="6352069"/>
            <a:ext cx="300938" cy="300938"/>
          </a:xfrm>
          <a:prstGeom prst="ellipse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rgbClr val="FF0000"/>
            </a:bgClr>
          </a:pattFill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6BBC0A5-5ADB-66BB-193F-A7132CD44521}"/>
              </a:ext>
            </a:extLst>
          </p:cNvPr>
          <p:cNvGrpSpPr/>
          <p:nvPr/>
        </p:nvGrpSpPr>
        <p:grpSpPr>
          <a:xfrm>
            <a:off x="272299" y="1877521"/>
            <a:ext cx="11114547" cy="2898709"/>
            <a:chOff x="272299" y="1564668"/>
            <a:chExt cx="11114547" cy="2898709"/>
          </a:xfrm>
        </p:grpSpPr>
        <p:sp>
          <p:nvSpPr>
            <p:cNvPr id="46" name="Прямоугольник 38">
              <a:extLst>
                <a:ext uri="{FF2B5EF4-FFF2-40B4-BE49-F238E27FC236}">
                  <a16:creationId xmlns:a16="http://schemas.microsoft.com/office/drawing/2014/main" id="{85E1A2C8-1705-0690-714B-D4F075E78F11}"/>
                </a:ext>
              </a:extLst>
            </p:cNvPr>
            <p:cNvSpPr/>
            <p:nvPr/>
          </p:nvSpPr>
          <p:spPr>
            <a:xfrm flipH="1">
              <a:off x="3183655" y="2640044"/>
              <a:ext cx="7725578" cy="1172774"/>
            </a:xfrm>
            <a:custGeom>
              <a:avLst/>
              <a:gdLst>
                <a:gd name="connsiteX0" fmla="*/ 0 w 1855694"/>
                <a:gd name="connsiteY0" fmla="*/ 0 h 914974"/>
                <a:gd name="connsiteX1" fmla="*/ 1855694 w 1855694"/>
                <a:gd name="connsiteY1" fmla="*/ 0 h 914974"/>
                <a:gd name="connsiteX2" fmla="*/ 1855694 w 1855694"/>
                <a:gd name="connsiteY2" fmla="*/ 914974 h 914974"/>
                <a:gd name="connsiteX3" fmla="*/ 0 w 1855694"/>
                <a:gd name="connsiteY3" fmla="*/ 914974 h 914974"/>
                <a:gd name="connsiteX4" fmla="*/ 0 w 1855694"/>
                <a:gd name="connsiteY4" fmla="*/ 0 h 914974"/>
                <a:gd name="connsiteX0" fmla="*/ 0 w 1855694"/>
                <a:gd name="connsiteY0" fmla="*/ 13447 h 928421"/>
                <a:gd name="connsiteX1" fmla="*/ 578223 w 1855694"/>
                <a:gd name="connsiteY1" fmla="*/ 0 h 928421"/>
                <a:gd name="connsiteX2" fmla="*/ 1855694 w 1855694"/>
                <a:gd name="connsiteY2" fmla="*/ 13447 h 928421"/>
                <a:gd name="connsiteX3" fmla="*/ 1855694 w 1855694"/>
                <a:gd name="connsiteY3" fmla="*/ 928421 h 928421"/>
                <a:gd name="connsiteX4" fmla="*/ 0 w 1855694"/>
                <a:gd name="connsiteY4" fmla="*/ 928421 h 928421"/>
                <a:gd name="connsiteX5" fmla="*/ 0 w 1855694"/>
                <a:gd name="connsiteY5" fmla="*/ 13447 h 928421"/>
                <a:gd name="connsiteX0" fmla="*/ 0 w 1855694"/>
                <a:gd name="connsiteY0" fmla="*/ 0 h 914974"/>
                <a:gd name="connsiteX1" fmla="*/ 685800 w 1855694"/>
                <a:gd name="connsiteY1" fmla="*/ 295835 h 914974"/>
                <a:gd name="connsiteX2" fmla="*/ 1855694 w 1855694"/>
                <a:gd name="connsiteY2" fmla="*/ 0 h 914974"/>
                <a:gd name="connsiteX3" fmla="*/ 1855694 w 1855694"/>
                <a:gd name="connsiteY3" fmla="*/ 914974 h 914974"/>
                <a:gd name="connsiteX4" fmla="*/ 0 w 1855694"/>
                <a:gd name="connsiteY4" fmla="*/ 914974 h 914974"/>
                <a:gd name="connsiteX5" fmla="*/ 0 w 1855694"/>
                <a:gd name="connsiteY5" fmla="*/ 0 h 914974"/>
                <a:gd name="connsiteX0" fmla="*/ 0 w 1882589"/>
                <a:gd name="connsiteY0" fmla="*/ 470647 h 914974"/>
                <a:gd name="connsiteX1" fmla="*/ 712695 w 1882589"/>
                <a:gd name="connsiteY1" fmla="*/ 295835 h 914974"/>
                <a:gd name="connsiteX2" fmla="*/ 1882589 w 1882589"/>
                <a:gd name="connsiteY2" fmla="*/ 0 h 914974"/>
                <a:gd name="connsiteX3" fmla="*/ 1882589 w 1882589"/>
                <a:gd name="connsiteY3" fmla="*/ 914974 h 914974"/>
                <a:gd name="connsiteX4" fmla="*/ 26895 w 1882589"/>
                <a:gd name="connsiteY4" fmla="*/ 914974 h 914974"/>
                <a:gd name="connsiteX5" fmla="*/ 0 w 1882589"/>
                <a:gd name="connsiteY5" fmla="*/ 470647 h 914974"/>
                <a:gd name="connsiteX0" fmla="*/ 0 w 1882589"/>
                <a:gd name="connsiteY0" fmla="*/ 470647 h 914974"/>
                <a:gd name="connsiteX1" fmla="*/ 1062318 w 1882589"/>
                <a:gd name="connsiteY1" fmla="*/ 470647 h 914974"/>
                <a:gd name="connsiteX2" fmla="*/ 1882589 w 1882589"/>
                <a:gd name="connsiteY2" fmla="*/ 0 h 914974"/>
                <a:gd name="connsiteX3" fmla="*/ 1882589 w 1882589"/>
                <a:gd name="connsiteY3" fmla="*/ 914974 h 914974"/>
                <a:gd name="connsiteX4" fmla="*/ 26895 w 1882589"/>
                <a:gd name="connsiteY4" fmla="*/ 914974 h 914974"/>
                <a:gd name="connsiteX5" fmla="*/ 0 w 1882589"/>
                <a:gd name="connsiteY5" fmla="*/ 470647 h 914974"/>
                <a:gd name="connsiteX0" fmla="*/ 26894 w 1855694"/>
                <a:gd name="connsiteY0" fmla="*/ 591670 h 914974"/>
                <a:gd name="connsiteX1" fmla="*/ 1035423 w 1855694"/>
                <a:gd name="connsiteY1" fmla="*/ 470647 h 914974"/>
                <a:gd name="connsiteX2" fmla="*/ 1855694 w 1855694"/>
                <a:gd name="connsiteY2" fmla="*/ 0 h 914974"/>
                <a:gd name="connsiteX3" fmla="*/ 1855694 w 1855694"/>
                <a:gd name="connsiteY3" fmla="*/ 914974 h 914974"/>
                <a:gd name="connsiteX4" fmla="*/ 0 w 1855694"/>
                <a:gd name="connsiteY4" fmla="*/ 914974 h 914974"/>
                <a:gd name="connsiteX5" fmla="*/ 26894 w 1855694"/>
                <a:gd name="connsiteY5" fmla="*/ 591670 h 914974"/>
                <a:gd name="connsiteX0" fmla="*/ 26894 w 1855694"/>
                <a:gd name="connsiteY0" fmla="*/ 591670 h 914974"/>
                <a:gd name="connsiteX1" fmla="*/ 1035423 w 1855694"/>
                <a:gd name="connsiteY1" fmla="*/ 470647 h 914974"/>
                <a:gd name="connsiteX2" fmla="*/ 1855694 w 1855694"/>
                <a:gd name="connsiteY2" fmla="*/ 0 h 914974"/>
                <a:gd name="connsiteX3" fmla="*/ 1855694 w 1855694"/>
                <a:gd name="connsiteY3" fmla="*/ 914974 h 914974"/>
                <a:gd name="connsiteX4" fmla="*/ 0 w 1855694"/>
                <a:gd name="connsiteY4" fmla="*/ 914974 h 914974"/>
                <a:gd name="connsiteX5" fmla="*/ 26894 w 1855694"/>
                <a:gd name="connsiteY5" fmla="*/ 591670 h 914974"/>
                <a:gd name="connsiteX0" fmla="*/ 26894 w 1855694"/>
                <a:gd name="connsiteY0" fmla="*/ 591670 h 914974"/>
                <a:gd name="connsiteX1" fmla="*/ 1035423 w 1855694"/>
                <a:gd name="connsiteY1" fmla="*/ 470647 h 914974"/>
                <a:gd name="connsiteX2" fmla="*/ 1506070 w 1855694"/>
                <a:gd name="connsiteY2" fmla="*/ 295835 h 914974"/>
                <a:gd name="connsiteX3" fmla="*/ 1855694 w 1855694"/>
                <a:gd name="connsiteY3" fmla="*/ 0 h 914974"/>
                <a:gd name="connsiteX4" fmla="*/ 1855694 w 1855694"/>
                <a:gd name="connsiteY4" fmla="*/ 914974 h 914974"/>
                <a:gd name="connsiteX5" fmla="*/ 0 w 1855694"/>
                <a:gd name="connsiteY5" fmla="*/ 914974 h 914974"/>
                <a:gd name="connsiteX6" fmla="*/ 26894 w 1855694"/>
                <a:gd name="connsiteY6" fmla="*/ 591670 h 914974"/>
                <a:gd name="connsiteX0" fmla="*/ 26894 w 1855694"/>
                <a:gd name="connsiteY0" fmla="*/ 591670 h 914974"/>
                <a:gd name="connsiteX1" fmla="*/ 322729 w 1855694"/>
                <a:gd name="connsiteY1" fmla="*/ 564776 h 914974"/>
                <a:gd name="connsiteX2" fmla="*/ 1035423 w 1855694"/>
                <a:gd name="connsiteY2" fmla="*/ 470647 h 914974"/>
                <a:gd name="connsiteX3" fmla="*/ 1506070 w 1855694"/>
                <a:gd name="connsiteY3" fmla="*/ 295835 h 914974"/>
                <a:gd name="connsiteX4" fmla="*/ 1855694 w 1855694"/>
                <a:gd name="connsiteY4" fmla="*/ 0 h 914974"/>
                <a:gd name="connsiteX5" fmla="*/ 1855694 w 1855694"/>
                <a:gd name="connsiteY5" fmla="*/ 914974 h 914974"/>
                <a:gd name="connsiteX6" fmla="*/ 0 w 1855694"/>
                <a:gd name="connsiteY6" fmla="*/ 914974 h 914974"/>
                <a:gd name="connsiteX7" fmla="*/ 26894 w 1855694"/>
                <a:gd name="connsiteY7" fmla="*/ 591670 h 914974"/>
                <a:gd name="connsiteX0" fmla="*/ 26894 w 1855694"/>
                <a:gd name="connsiteY0" fmla="*/ 591670 h 914974"/>
                <a:gd name="connsiteX1" fmla="*/ 322729 w 1855694"/>
                <a:gd name="connsiteY1" fmla="*/ 564776 h 914974"/>
                <a:gd name="connsiteX2" fmla="*/ 1035423 w 1855694"/>
                <a:gd name="connsiteY2" fmla="*/ 470647 h 914974"/>
                <a:gd name="connsiteX3" fmla="*/ 1506070 w 1855694"/>
                <a:gd name="connsiteY3" fmla="*/ 295835 h 914974"/>
                <a:gd name="connsiteX4" fmla="*/ 1855694 w 1855694"/>
                <a:gd name="connsiteY4" fmla="*/ 0 h 914974"/>
                <a:gd name="connsiteX5" fmla="*/ 1855694 w 1855694"/>
                <a:gd name="connsiteY5" fmla="*/ 914974 h 914974"/>
                <a:gd name="connsiteX6" fmla="*/ 0 w 1855694"/>
                <a:gd name="connsiteY6" fmla="*/ 914974 h 914974"/>
                <a:gd name="connsiteX7" fmla="*/ 26894 w 1855694"/>
                <a:gd name="connsiteY7" fmla="*/ 591670 h 914974"/>
                <a:gd name="connsiteX0" fmla="*/ 0 w 1869141"/>
                <a:gd name="connsiteY0" fmla="*/ 591670 h 914974"/>
                <a:gd name="connsiteX1" fmla="*/ 336176 w 1869141"/>
                <a:gd name="connsiteY1" fmla="*/ 564776 h 914974"/>
                <a:gd name="connsiteX2" fmla="*/ 1048870 w 1869141"/>
                <a:gd name="connsiteY2" fmla="*/ 470647 h 914974"/>
                <a:gd name="connsiteX3" fmla="*/ 1519517 w 1869141"/>
                <a:gd name="connsiteY3" fmla="*/ 295835 h 914974"/>
                <a:gd name="connsiteX4" fmla="*/ 1869141 w 1869141"/>
                <a:gd name="connsiteY4" fmla="*/ 0 h 914974"/>
                <a:gd name="connsiteX5" fmla="*/ 1869141 w 1869141"/>
                <a:gd name="connsiteY5" fmla="*/ 914974 h 914974"/>
                <a:gd name="connsiteX6" fmla="*/ 13447 w 1869141"/>
                <a:gd name="connsiteY6" fmla="*/ 914974 h 914974"/>
                <a:gd name="connsiteX7" fmla="*/ 0 w 1869141"/>
                <a:gd name="connsiteY7" fmla="*/ 591670 h 914974"/>
                <a:gd name="connsiteX0" fmla="*/ 0 w 1869141"/>
                <a:gd name="connsiteY0" fmla="*/ 728055 h 914974"/>
                <a:gd name="connsiteX1" fmla="*/ 336176 w 1869141"/>
                <a:gd name="connsiteY1" fmla="*/ 564776 h 914974"/>
                <a:gd name="connsiteX2" fmla="*/ 1048870 w 1869141"/>
                <a:gd name="connsiteY2" fmla="*/ 470647 h 914974"/>
                <a:gd name="connsiteX3" fmla="*/ 1519517 w 1869141"/>
                <a:gd name="connsiteY3" fmla="*/ 295835 h 914974"/>
                <a:gd name="connsiteX4" fmla="*/ 1869141 w 1869141"/>
                <a:gd name="connsiteY4" fmla="*/ 0 h 914974"/>
                <a:gd name="connsiteX5" fmla="*/ 1869141 w 1869141"/>
                <a:gd name="connsiteY5" fmla="*/ 914974 h 914974"/>
                <a:gd name="connsiteX6" fmla="*/ 13447 w 1869141"/>
                <a:gd name="connsiteY6" fmla="*/ 914974 h 914974"/>
                <a:gd name="connsiteX7" fmla="*/ 0 w 1869141"/>
                <a:gd name="connsiteY7" fmla="*/ 728055 h 914974"/>
                <a:gd name="connsiteX0" fmla="*/ 0 w 1869141"/>
                <a:gd name="connsiteY0" fmla="*/ 728055 h 914974"/>
                <a:gd name="connsiteX1" fmla="*/ 336176 w 1869141"/>
                <a:gd name="connsiteY1" fmla="*/ 564776 h 914974"/>
                <a:gd name="connsiteX2" fmla="*/ 1048870 w 1869141"/>
                <a:gd name="connsiteY2" fmla="*/ 470647 h 914974"/>
                <a:gd name="connsiteX3" fmla="*/ 1519517 w 1869141"/>
                <a:gd name="connsiteY3" fmla="*/ 295835 h 914974"/>
                <a:gd name="connsiteX4" fmla="*/ 1869141 w 1869141"/>
                <a:gd name="connsiteY4" fmla="*/ 0 h 914974"/>
                <a:gd name="connsiteX5" fmla="*/ 1869141 w 1869141"/>
                <a:gd name="connsiteY5" fmla="*/ 914974 h 914974"/>
                <a:gd name="connsiteX6" fmla="*/ 13447 w 1869141"/>
                <a:gd name="connsiteY6" fmla="*/ 914974 h 914974"/>
                <a:gd name="connsiteX7" fmla="*/ 0 w 1869141"/>
                <a:gd name="connsiteY7" fmla="*/ 728055 h 914974"/>
                <a:gd name="connsiteX0" fmla="*/ 0 w 1869141"/>
                <a:gd name="connsiteY0" fmla="*/ 728055 h 914974"/>
                <a:gd name="connsiteX1" fmla="*/ 430997 w 1869141"/>
                <a:gd name="connsiteY1" fmla="*/ 617231 h 914974"/>
                <a:gd name="connsiteX2" fmla="*/ 1048870 w 1869141"/>
                <a:gd name="connsiteY2" fmla="*/ 470647 h 914974"/>
                <a:gd name="connsiteX3" fmla="*/ 1519517 w 1869141"/>
                <a:gd name="connsiteY3" fmla="*/ 295835 h 914974"/>
                <a:gd name="connsiteX4" fmla="*/ 1869141 w 1869141"/>
                <a:gd name="connsiteY4" fmla="*/ 0 h 914974"/>
                <a:gd name="connsiteX5" fmla="*/ 1869141 w 1869141"/>
                <a:gd name="connsiteY5" fmla="*/ 914974 h 914974"/>
                <a:gd name="connsiteX6" fmla="*/ 13447 w 1869141"/>
                <a:gd name="connsiteY6" fmla="*/ 914974 h 914974"/>
                <a:gd name="connsiteX7" fmla="*/ 0 w 1869141"/>
                <a:gd name="connsiteY7" fmla="*/ 728055 h 914974"/>
                <a:gd name="connsiteX0" fmla="*/ 0 w 1869141"/>
                <a:gd name="connsiteY0" fmla="*/ 728055 h 914974"/>
                <a:gd name="connsiteX1" fmla="*/ 430997 w 1869141"/>
                <a:gd name="connsiteY1" fmla="*/ 617231 h 914974"/>
                <a:gd name="connsiteX2" fmla="*/ 1048870 w 1869141"/>
                <a:gd name="connsiteY2" fmla="*/ 470647 h 914974"/>
                <a:gd name="connsiteX3" fmla="*/ 1519517 w 1869141"/>
                <a:gd name="connsiteY3" fmla="*/ 295835 h 914974"/>
                <a:gd name="connsiteX4" fmla="*/ 1869141 w 1869141"/>
                <a:gd name="connsiteY4" fmla="*/ 0 h 914974"/>
                <a:gd name="connsiteX5" fmla="*/ 1869141 w 1869141"/>
                <a:gd name="connsiteY5" fmla="*/ 914974 h 914974"/>
                <a:gd name="connsiteX6" fmla="*/ 13447 w 1869141"/>
                <a:gd name="connsiteY6" fmla="*/ 914974 h 914974"/>
                <a:gd name="connsiteX7" fmla="*/ 0 w 1869141"/>
                <a:gd name="connsiteY7" fmla="*/ 728055 h 91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9141" h="914974">
                  <a:moveTo>
                    <a:pt x="0" y="728055"/>
                  </a:moveTo>
                  <a:cubicBezTo>
                    <a:pt x="148955" y="655429"/>
                    <a:pt x="262909" y="637401"/>
                    <a:pt x="430997" y="617231"/>
                  </a:cubicBezTo>
                  <a:cubicBezTo>
                    <a:pt x="665803" y="556429"/>
                    <a:pt x="860611" y="522194"/>
                    <a:pt x="1048870" y="470647"/>
                  </a:cubicBezTo>
                  <a:cubicBezTo>
                    <a:pt x="1187823" y="389965"/>
                    <a:pt x="1380564" y="376517"/>
                    <a:pt x="1519517" y="295835"/>
                  </a:cubicBezTo>
                  <a:lnTo>
                    <a:pt x="1869141" y="0"/>
                  </a:lnTo>
                  <a:lnTo>
                    <a:pt x="1869141" y="914974"/>
                  </a:lnTo>
                  <a:lnTo>
                    <a:pt x="13447" y="914974"/>
                  </a:lnTo>
                  <a:lnTo>
                    <a:pt x="0" y="728055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8000">
                  <a:schemeClr val="accent6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5220160D-B6C8-30B8-98B2-56BA99A528C1}"/>
                </a:ext>
              </a:extLst>
            </p:cNvPr>
            <p:cNvSpPr/>
            <p:nvPr/>
          </p:nvSpPr>
          <p:spPr>
            <a:xfrm>
              <a:off x="1282767" y="2647544"/>
              <a:ext cx="1893998" cy="1172774"/>
            </a:xfrm>
            <a:custGeom>
              <a:avLst/>
              <a:gdLst>
                <a:gd name="connsiteX0" fmla="*/ 0 w 1855694"/>
                <a:gd name="connsiteY0" fmla="*/ 0 h 914974"/>
                <a:gd name="connsiteX1" fmla="*/ 1855694 w 1855694"/>
                <a:gd name="connsiteY1" fmla="*/ 0 h 914974"/>
                <a:gd name="connsiteX2" fmla="*/ 1855694 w 1855694"/>
                <a:gd name="connsiteY2" fmla="*/ 914974 h 914974"/>
                <a:gd name="connsiteX3" fmla="*/ 0 w 1855694"/>
                <a:gd name="connsiteY3" fmla="*/ 914974 h 914974"/>
                <a:gd name="connsiteX4" fmla="*/ 0 w 1855694"/>
                <a:gd name="connsiteY4" fmla="*/ 0 h 914974"/>
                <a:gd name="connsiteX0" fmla="*/ 0 w 1855694"/>
                <a:gd name="connsiteY0" fmla="*/ 13447 h 928421"/>
                <a:gd name="connsiteX1" fmla="*/ 578223 w 1855694"/>
                <a:gd name="connsiteY1" fmla="*/ 0 h 928421"/>
                <a:gd name="connsiteX2" fmla="*/ 1855694 w 1855694"/>
                <a:gd name="connsiteY2" fmla="*/ 13447 h 928421"/>
                <a:gd name="connsiteX3" fmla="*/ 1855694 w 1855694"/>
                <a:gd name="connsiteY3" fmla="*/ 928421 h 928421"/>
                <a:gd name="connsiteX4" fmla="*/ 0 w 1855694"/>
                <a:gd name="connsiteY4" fmla="*/ 928421 h 928421"/>
                <a:gd name="connsiteX5" fmla="*/ 0 w 1855694"/>
                <a:gd name="connsiteY5" fmla="*/ 13447 h 928421"/>
                <a:gd name="connsiteX0" fmla="*/ 0 w 1855694"/>
                <a:gd name="connsiteY0" fmla="*/ 0 h 914974"/>
                <a:gd name="connsiteX1" fmla="*/ 685800 w 1855694"/>
                <a:gd name="connsiteY1" fmla="*/ 295835 h 914974"/>
                <a:gd name="connsiteX2" fmla="*/ 1855694 w 1855694"/>
                <a:gd name="connsiteY2" fmla="*/ 0 h 914974"/>
                <a:gd name="connsiteX3" fmla="*/ 1855694 w 1855694"/>
                <a:gd name="connsiteY3" fmla="*/ 914974 h 914974"/>
                <a:gd name="connsiteX4" fmla="*/ 0 w 1855694"/>
                <a:gd name="connsiteY4" fmla="*/ 914974 h 914974"/>
                <a:gd name="connsiteX5" fmla="*/ 0 w 1855694"/>
                <a:gd name="connsiteY5" fmla="*/ 0 h 914974"/>
                <a:gd name="connsiteX0" fmla="*/ 0 w 1882589"/>
                <a:gd name="connsiteY0" fmla="*/ 470647 h 914974"/>
                <a:gd name="connsiteX1" fmla="*/ 712695 w 1882589"/>
                <a:gd name="connsiteY1" fmla="*/ 295835 h 914974"/>
                <a:gd name="connsiteX2" fmla="*/ 1882589 w 1882589"/>
                <a:gd name="connsiteY2" fmla="*/ 0 h 914974"/>
                <a:gd name="connsiteX3" fmla="*/ 1882589 w 1882589"/>
                <a:gd name="connsiteY3" fmla="*/ 914974 h 914974"/>
                <a:gd name="connsiteX4" fmla="*/ 26895 w 1882589"/>
                <a:gd name="connsiteY4" fmla="*/ 914974 h 914974"/>
                <a:gd name="connsiteX5" fmla="*/ 0 w 1882589"/>
                <a:gd name="connsiteY5" fmla="*/ 470647 h 914974"/>
                <a:gd name="connsiteX0" fmla="*/ 0 w 1882589"/>
                <a:gd name="connsiteY0" fmla="*/ 470647 h 914974"/>
                <a:gd name="connsiteX1" fmla="*/ 1062318 w 1882589"/>
                <a:gd name="connsiteY1" fmla="*/ 470647 h 914974"/>
                <a:gd name="connsiteX2" fmla="*/ 1882589 w 1882589"/>
                <a:gd name="connsiteY2" fmla="*/ 0 h 914974"/>
                <a:gd name="connsiteX3" fmla="*/ 1882589 w 1882589"/>
                <a:gd name="connsiteY3" fmla="*/ 914974 h 914974"/>
                <a:gd name="connsiteX4" fmla="*/ 26895 w 1882589"/>
                <a:gd name="connsiteY4" fmla="*/ 914974 h 914974"/>
                <a:gd name="connsiteX5" fmla="*/ 0 w 1882589"/>
                <a:gd name="connsiteY5" fmla="*/ 470647 h 914974"/>
                <a:gd name="connsiteX0" fmla="*/ 26894 w 1855694"/>
                <a:gd name="connsiteY0" fmla="*/ 591670 h 914974"/>
                <a:gd name="connsiteX1" fmla="*/ 1035423 w 1855694"/>
                <a:gd name="connsiteY1" fmla="*/ 470647 h 914974"/>
                <a:gd name="connsiteX2" fmla="*/ 1855694 w 1855694"/>
                <a:gd name="connsiteY2" fmla="*/ 0 h 914974"/>
                <a:gd name="connsiteX3" fmla="*/ 1855694 w 1855694"/>
                <a:gd name="connsiteY3" fmla="*/ 914974 h 914974"/>
                <a:gd name="connsiteX4" fmla="*/ 0 w 1855694"/>
                <a:gd name="connsiteY4" fmla="*/ 914974 h 914974"/>
                <a:gd name="connsiteX5" fmla="*/ 26894 w 1855694"/>
                <a:gd name="connsiteY5" fmla="*/ 591670 h 914974"/>
                <a:gd name="connsiteX0" fmla="*/ 26894 w 1855694"/>
                <a:gd name="connsiteY0" fmla="*/ 591670 h 914974"/>
                <a:gd name="connsiteX1" fmla="*/ 1035423 w 1855694"/>
                <a:gd name="connsiteY1" fmla="*/ 470647 h 914974"/>
                <a:gd name="connsiteX2" fmla="*/ 1855694 w 1855694"/>
                <a:gd name="connsiteY2" fmla="*/ 0 h 914974"/>
                <a:gd name="connsiteX3" fmla="*/ 1855694 w 1855694"/>
                <a:gd name="connsiteY3" fmla="*/ 914974 h 914974"/>
                <a:gd name="connsiteX4" fmla="*/ 0 w 1855694"/>
                <a:gd name="connsiteY4" fmla="*/ 914974 h 914974"/>
                <a:gd name="connsiteX5" fmla="*/ 26894 w 1855694"/>
                <a:gd name="connsiteY5" fmla="*/ 591670 h 914974"/>
                <a:gd name="connsiteX0" fmla="*/ 26894 w 1855694"/>
                <a:gd name="connsiteY0" fmla="*/ 591670 h 914974"/>
                <a:gd name="connsiteX1" fmla="*/ 1035423 w 1855694"/>
                <a:gd name="connsiteY1" fmla="*/ 470647 h 914974"/>
                <a:gd name="connsiteX2" fmla="*/ 1506070 w 1855694"/>
                <a:gd name="connsiteY2" fmla="*/ 295835 h 914974"/>
                <a:gd name="connsiteX3" fmla="*/ 1855694 w 1855694"/>
                <a:gd name="connsiteY3" fmla="*/ 0 h 914974"/>
                <a:gd name="connsiteX4" fmla="*/ 1855694 w 1855694"/>
                <a:gd name="connsiteY4" fmla="*/ 914974 h 914974"/>
                <a:gd name="connsiteX5" fmla="*/ 0 w 1855694"/>
                <a:gd name="connsiteY5" fmla="*/ 914974 h 914974"/>
                <a:gd name="connsiteX6" fmla="*/ 26894 w 1855694"/>
                <a:gd name="connsiteY6" fmla="*/ 591670 h 914974"/>
                <a:gd name="connsiteX0" fmla="*/ 26894 w 1855694"/>
                <a:gd name="connsiteY0" fmla="*/ 591670 h 914974"/>
                <a:gd name="connsiteX1" fmla="*/ 322729 w 1855694"/>
                <a:gd name="connsiteY1" fmla="*/ 564776 h 914974"/>
                <a:gd name="connsiteX2" fmla="*/ 1035423 w 1855694"/>
                <a:gd name="connsiteY2" fmla="*/ 470647 h 914974"/>
                <a:gd name="connsiteX3" fmla="*/ 1506070 w 1855694"/>
                <a:gd name="connsiteY3" fmla="*/ 295835 h 914974"/>
                <a:gd name="connsiteX4" fmla="*/ 1855694 w 1855694"/>
                <a:gd name="connsiteY4" fmla="*/ 0 h 914974"/>
                <a:gd name="connsiteX5" fmla="*/ 1855694 w 1855694"/>
                <a:gd name="connsiteY5" fmla="*/ 914974 h 914974"/>
                <a:gd name="connsiteX6" fmla="*/ 0 w 1855694"/>
                <a:gd name="connsiteY6" fmla="*/ 914974 h 914974"/>
                <a:gd name="connsiteX7" fmla="*/ 26894 w 1855694"/>
                <a:gd name="connsiteY7" fmla="*/ 591670 h 914974"/>
                <a:gd name="connsiteX0" fmla="*/ 26894 w 1855694"/>
                <a:gd name="connsiteY0" fmla="*/ 591670 h 914974"/>
                <a:gd name="connsiteX1" fmla="*/ 322729 w 1855694"/>
                <a:gd name="connsiteY1" fmla="*/ 564776 h 914974"/>
                <a:gd name="connsiteX2" fmla="*/ 1035423 w 1855694"/>
                <a:gd name="connsiteY2" fmla="*/ 470647 h 914974"/>
                <a:gd name="connsiteX3" fmla="*/ 1506070 w 1855694"/>
                <a:gd name="connsiteY3" fmla="*/ 295835 h 914974"/>
                <a:gd name="connsiteX4" fmla="*/ 1855694 w 1855694"/>
                <a:gd name="connsiteY4" fmla="*/ 0 h 914974"/>
                <a:gd name="connsiteX5" fmla="*/ 1855694 w 1855694"/>
                <a:gd name="connsiteY5" fmla="*/ 914974 h 914974"/>
                <a:gd name="connsiteX6" fmla="*/ 0 w 1855694"/>
                <a:gd name="connsiteY6" fmla="*/ 914974 h 914974"/>
                <a:gd name="connsiteX7" fmla="*/ 26894 w 1855694"/>
                <a:gd name="connsiteY7" fmla="*/ 591670 h 914974"/>
                <a:gd name="connsiteX0" fmla="*/ 0 w 1869141"/>
                <a:gd name="connsiteY0" fmla="*/ 591670 h 914974"/>
                <a:gd name="connsiteX1" fmla="*/ 336176 w 1869141"/>
                <a:gd name="connsiteY1" fmla="*/ 564776 h 914974"/>
                <a:gd name="connsiteX2" fmla="*/ 1048870 w 1869141"/>
                <a:gd name="connsiteY2" fmla="*/ 470647 h 914974"/>
                <a:gd name="connsiteX3" fmla="*/ 1519517 w 1869141"/>
                <a:gd name="connsiteY3" fmla="*/ 295835 h 914974"/>
                <a:gd name="connsiteX4" fmla="*/ 1869141 w 1869141"/>
                <a:gd name="connsiteY4" fmla="*/ 0 h 914974"/>
                <a:gd name="connsiteX5" fmla="*/ 1869141 w 1869141"/>
                <a:gd name="connsiteY5" fmla="*/ 914974 h 914974"/>
                <a:gd name="connsiteX6" fmla="*/ 13447 w 1869141"/>
                <a:gd name="connsiteY6" fmla="*/ 914974 h 914974"/>
                <a:gd name="connsiteX7" fmla="*/ 0 w 1869141"/>
                <a:gd name="connsiteY7" fmla="*/ 591670 h 91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9141" h="914974">
                  <a:moveTo>
                    <a:pt x="0" y="591670"/>
                  </a:moveTo>
                  <a:cubicBezTo>
                    <a:pt x="62753" y="540027"/>
                    <a:pt x="168088" y="584946"/>
                    <a:pt x="336176" y="564776"/>
                  </a:cubicBezTo>
                  <a:cubicBezTo>
                    <a:pt x="558052" y="598394"/>
                    <a:pt x="860611" y="522194"/>
                    <a:pt x="1048870" y="470647"/>
                  </a:cubicBezTo>
                  <a:cubicBezTo>
                    <a:pt x="1187823" y="389965"/>
                    <a:pt x="1380564" y="376517"/>
                    <a:pt x="1519517" y="295835"/>
                  </a:cubicBezTo>
                  <a:lnTo>
                    <a:pt x="1869141" y="0"/>
                  </a:lnTo>
                  <a:lnTo>
                    <a:pt x="1869141" y="914974"/>
                  </a:lnTo>
                  <a:lnTo>
                    <a:pt x="13447" y="914974"/>
                  </a:lnTo>
                  <a:lnTo>
                    <a:pt x="0" y="591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0E11A70F-0D80-6C64-2ABE-4E960F2160E7}"/>
                </a:ext>
              </a:extLst>
            </p:cNvPr>
            <p:cNvSpPr/>
            <p:nvPr/>
          </p:nvSpPr>
          <p:spPr>
            <a:xfrm>
              <a:off x="1257910" y="3603811"/>
              <a:ext cx="9676180" cy="508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3E048DD7-C711-E6F0-C7A3-CC53BC02A453}"/>
                </a:ext>
              </a:extLst>
            </p:cNvPr>
            <p:cNvCxnSpPr>
              <a:cxnSpLocks/>
            </p:cNvCxnSpPr>
            <p:nvPr/>
          </p:nvCxnSpPr>
          <p:spPr>
            <a:xfrm>
              <a:off x="929973" y="3820318"/>
              <a:ext cx="10456873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03D1EB1F-0922-AED9-CF84-D07CF80E464D}"/>
                </a:ext>
              </a:extLst>
            </p:cNvPr>
            <p:cNvSpPr/>
            <p:nvPr/>
          </p:nvSpPr>
          <p:spPr>
            <a:xfrm>
              <a:off x="1107756" y="3662638"/>
              <a:ext cx="300938" cy="300938"/>
            </a:xfrm>
            <a:prstGeom prst="ellipse">
              <a:avLst/>
            </a:prstGeom>
            <a:solidFill>
              <a:schemeClr val="bg1"/>
            </a:solidFill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A98514-F9C6-4B2F-536E-4B157DF4E2EF}"/>
                </a:ext>
              </a:extLst>
            </p:cNvPr>
            <p:cNvSpPr txBox="1"/>
            <p:nvPr/>
          </p:nvSpPr>
          <p:spPr>
            <a:xfrm>
              <a:off x="272299" y="3635343"/>
              <a:ext cx="6527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>
                  <a:latin typeface="Arial Narrow" panose="020B0606020202030204" pitchFamily="34" charset="0"/>
                  <a:cs typeface="Golos UI" panose="020B0504020202020204" pitchFamily="34" charset="-52"/>
                </a:rPr>
                <a:t>2025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120C89-94B2-C11C-6E35-51ACE069B2A1}"/>
                </a:ext>
              </a:extLst>
            </p:cNvPr>
            <p:cNvSpPr txBox="1"/>
            <p:nvPr/>
          </p:nvSpPr>
          <p:spPr>
            <a:xfrm>
              <a:off x="3553479" y="4049946"/>
              <a:ext cx="9813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 Narrow" panose="020B0606020202030204" pitchFamily="34" charset="0"/>
                  <a:cs typeface="Golos UI" panose="020B0504020202020204" pitchFamily="34" charset="-52"/>
                </a:rPr>
                <a:t>28.04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0F7A00-A075-FE9F-257B-1AB1D18F7EAD}"/>
                </a:ext>
              </a:extLst>
            </p:cNvPr>
            <p:cNvSpPr txBox="1"/>
            <p:nvPr/>
          </p:nvSpPr>
          <p:spPr>
            <a:xfrm>
              <a:off x="990083" y="4049946"/>
              <a:ext cx="837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 Narrow" panose="020B0606020202030204" pitchFamily="34" charset="0"/>
                  <a:cs typeface="Golos UI" panose="020B0504020202020204" pitchFamily="34" charset="-52"/>
                </a:rPr>
                <a:t>01.04</a:t>
              </a: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06DBFCDC-9F34-0638-A66D-5C52F4813CF1}"/>
                </a:ext>
              </a:extLst>
            </p:cNvPr>
            <p:cNvSpPr/>
            <p:nvPr/>
          </p:nvSpPr>
          <p:spPr>
            <a:xfrm>
              <a:off x="3893697" y="3651017"/>
              <a:ext cx="300938" cy="300938"/>
            </a:xfrm>
            <a:prstGeom prst="ellipse">
              <a:avLst/>
            </a:prstGeom>
            <a:solidFill>
              <a:schemeClr val="accent1"/>
            </a:solidFill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14FC8C3C-1A7C-136F-8889-43BF8BA7EB0F}"/>
                </a:ext>
              </a:extLst>
            </p:cNvPr>
            <p:cNvSpPr/>
            <p:nvPr/>
          </p:nvSpPr>
          <p:spPr>
            <a:xfrm>
              <a:off x="3039460" y="3665503"/>
              <a:ext cx="300938" cy="300938"/>
            </a:xfrm>
            <a:prstGeom prst="ellipse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A0588F-95FB-174A-7196-1A0FA35CA5E9}"/>
                </a:ext>
              </a:extLst>
            </p:cNvPr>
            <p:cNvSpPr txBox="1"/>
            <p:nvPr/>
          </p:nvSpPr>
          <p:spPr>
            <a:xfrm>
              <a:off x="2771318" y="4049946"/>
              <a:ext cx="837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 Narrow" panose="020B0606020202030204" pitchFamily="34" charset="0"/>
                  <a:cs typeface="Golos UI" panose="020B0504020202020204" pitchFamily="34" charset="-52"/>
                </a:rPr>
                <a:t>25.04</a:t>
              </a: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5CA483BC-750C-20B3-47D7-745062BC29DF}"/>
                </a:ext>
              </a:extLst>
            </p:cNvPr>
            <p:cNvSpPr/>
            <p:nvPr/>
          </p:nvSpPr>
          <p:spPr>
            <a:xfrm>
              <a:off x="6015183" y="3675959"/>
              <a:ext cx="300938" cy="300938"/>
            </a:xfrm>
            <a:prstGeom prst="ellipse">
              <a:avLst/>
            </a:prstGeom>
            <a:solidFill>
              <a:schemeClr val="accent1"/>
            </a:solidFill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014727-579A-0FDF-2361-0610C6A81FD3}"/>
                </a:ext>
              </a:extLst>
            </p:cNvPr>
            <p:cNvSpPr txBox="1"/>
            <p:nvPr/>
          </p:nvSpPr>
          <p:spPr>
            <a:xfrm>
              <a:off x="5660619" y="4063267"/>
              <a:ext cx="9813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 Narrow" panose="020B0606020202030204" pitchFamily="34" charset="0"/>
                  <a:cs typeface="Golos UI" panose="020B0504020202020204" pitchFamily="34" charset="-52"/>
                </a:rPr>
                <a:t>28.05</a:t>
              </a: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D6544BF3-95FE-0B14-404A-C46A154F2A0F}"/>
                </a:ext>
              </a:extLst>
            </p:cNvPr>
            <p:cNvSpPr/>
            <p:nvPr/>
          </p:nvSpPr>
          <p:spPr>
            <a:xfrm>
              <a:off x="8820854" y="3652926"/>
              <a:ext cx="300938" cy="300938"/>
            </a:xfrm>
            <a:prstGeom prst="ellipse">
              <a:avLst/>
            </a:prstGeom>
            <a:solidFill>
              <a:schemeClr val="accent1"/>
            </a:solidFill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541A19-8DD7-6989-41A1-20046B34D2EC}"/>
                </a:ext>
              </a:extLst>
            </p:cNvPr>
            <p:cNvSpPr txBox="1"/>
            <p:nvPr/>
          </p:nvSpPr>
          <p:spPr>
            <a:xfrm>
              <a:off x="8483817" y="4049946"/>
              <a:ext cx="9813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 Narrow" panose="020B0606020202030204" pitchFamily="34" charset="0"/>
                  <a:cs typeface="Golos UI" panose="020B0504020202020204" pitchFamily="34" charset="-52"/>
                </a:rPr>
                <a:t>28.06</a:t>
              </a:r>
            </a:p>
          </p:txBody>
        </p: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61F78891-6619-F1CD-BF8F-E86290AB805D}"/>
                </a:ext>
              </a:extLst>
            </p:cNvPr>
            <p:cNvGrpSpPr/>
            <p:nvPr/>
          </p:nvGrpSpPr>
          <p:grpSpPr>
            <a:xfrm>
              <a:off x="1257910" y="2462570"/>
              <a:ext cx="1918855" cy="1172773"/>
              <a:chOff x="1392381" y="1952093"/>
              <a:chExt cx="1918855" cy="633846"/>
            </a:xfrm>
          </p:grpSpPr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E2CCF120-371C-399D-229C-2162FAE1FC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2381" y="1952093"/>
                <a:ext cx="0" cy="63384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:a16="http://schemas.microsoft.com/office/drawing/2014/main" id="{FBDF65E0-EA34-64FC-B92D-22E19F2F73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11236" y="1952093"/>
                <a:ext cx="0" cy="63384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C862E9B8-FAED-C638-5114-2631CDC9B595}"/>
                </a:ext>
              </a:extLst>
            </p:cNvPr>
            <p:cNvSpPr/>
            <p:nvPr/>
          </p:nvSpPr>
          <p:spPr>
            <a:xfrm>
              <a:off x="6824792" y="3675959"/>
              <a:ext cx="300938" cy="300938"/>
            </a:xfrm>
            <a:prstGeom prst="ellipse">
              <a:avLst/>
            </a:prstGeom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rgbClr val="FF0000"/>
              </a:bgClr>
            </a:pattFill>
            <a:ln w="317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800433B-82C8-EB3F-7F54-1221228A1CB9}"/>
                </a:ext>
              </a:extLst>
            </p:cNvPr>
            <p:cNvSpPr txBox="1"/>
            <p:nvPr/>
          </p:nvSpPr>
          <p:spPr>
            <a:xfrm>
              <a:off x="6377684" y="4060639"/>
              <a:ext cx="9813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 Narrow" panose="020B0606020202030204" pitchFamily="34" charset="0"/>
                  <a:cs typeface="Golos UI" panose="020B0504020202020204" pitchFamily="34" charset="-52"/>
                </a:rPr>
                <a:t>29.05</a:t>
              </a:r>
            </a:p>
          </p:txBody>
        </p:sp>
        <p:sp>
          <p:nvSpPr>
            <p:cNvPr id="48" name="Стрелка: вправо 47">
              <a:extLst>
                <a:ext uri="{FF2B5EF4-FFF2-40B4-BE49-F238E27FC236}">
                  <a16:creationId xmlns:a16="http://schemas.microsoft.com/office/drawing/2014/main" id="{D114E525-1D4B-69CC-82F0-4C5F1EA0F0B2}"/>
                </a:ext>
              </a:extLst>
            </p:cNvPr>
            <p:cNvSpPr/>
            <p:nvPr/>
          </p:nvSpPr>
          <p:spPr>
            <a:xfrm>
              <a:off x="1257190" y="2084293"/>
              <a:ext cx="2911866" cy="216000"/>
            </a:xfrm>
            <a:prstGeom prst="rightArrow">
              <a:avLst/>
            </a:prstGeom>
            <a:solidFill>
              <a:srgbClr val="70B61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49" name="Стрелка: вправо 48">
              <a:extLst>
                <a:ext uri="{FF2B5EF4-FFF2-40B4-BE49-F238E27FC236}">
                  <a16:creationId xmlns:a16="http://schemas.microsoft.com/office/drawing/2014/main" id="{AA51C19E-57F6-1103-EF94-75A56710D51D}"/>
                </a:ext>
              </a:extLst>
            </p:cNvPr>
            <p:cNvSpPr/>
            <p:nvPr/>
          </p:nvSpPr>
          <p:spPr>
            <a:xfrm>
              <a:off x="1257190" y="1564668"/>
              <a:ext cx="8208000" cy="216000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51" name="Стрелка: вправо 50">
              <a:extLst>
                <a:ext uri="{FF2B5EF4-FFF2-40B4-BE49-F238E27FC236}">
                  <a16:creationId xmlns:a16="http://schemas.microsoft.com/office/drawing/2014/main" id="{08EEBEB5-FD95-9B2D-CA3D-1E30834EBC62}"/>
                </a:ext>
              </a:extLst>
            </p:cNvPr>
            <p:cNvSpPr/>
            <p:nvPr/>
          </p:nvSpPr>
          <p:spPr>
            <a:xfrm>
              <a:off x="1257190" y="1824480"/>
              <a:ext cx="5652000" cy="2160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9AB4A11-6578-D914-388C-E4EAA8351353}"/>
              </a:ext>
            </a:extLst>
          </p:cNvPr>
          <p:cNvSpPr txBox="1"/>
          <p:nvPr/>
        </p:nvSpPr>
        <p:spPr>
          <a:xfrm>
            <a:off x="10005661" y="6363293"/>
            <a:ext cx="2034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ст.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Inter" panose="02000503000000020004"/>
              </a:rPr>
              <a:t>88</a:t>
            </a:r>
            <a:r>
              <a:rPr lang="ru-RU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НК РФ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174F26B-AE0E-784E-8BEE-6D4D53A89514}"/>
              </a:ext>
            </a:extLst>
          </p:cNvPr>
          <p:cNvSpPr txBox="1"/>
          <p:nvPr/>
        </p:nvSpPr>
        <p:spPr>
          <a:xfrm>
            <a:off x="10005661" y="5845092"/>
            <a:ext cx="2034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ст. 174 НК </a:t>
            </a:r>
            <a:r>
              <a:rPr lang="ru-RU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РФ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65CA81B-2B9E-A9B7-DFBE-F34F81C8947B}"/>
              </a:ext>
            </a:extLst>
          </p:cNvPr>
          <p:cNvSpPr txBox="1"/>
          <p:nvPr/>
        </p:nvSpPr>
        <p:spPr>
          <a:xfrm>
            <a:off x="10005661" y="6104682"/>
            <a:ext cx="2034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ст. 76 НК </a:t>
            </a:r>
            <a:r>
              <a:rPr lang="ru-RU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РФ 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F13A9B63-68C4-9346-31D9-B74BA5281F41}"/>
              </a:ext>
            </a:extLst>
          </p:cNvPr>
          <p:cNvSpPr/>
          <p:nvPr/>
        </p:nvSpPr>
        <p:spPr>
          <a:xfrm>
            <a:off x="5063005" y="3963870"/>
            <a:ext cx="300938" cy="300938"/>
          </a:xfrm>
          <a:prstGeom prst="ellipse">
            <a:avLst/>
          </a:prstGeom>
          <a:solidFill>
            <a:srgbClr val="FFC000"/>
          </a:solidFill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0644C9-214D-2F7A-6B6F-9DEB4A01A32B}"/>
              </a:ext>
            </a:extLst>
          </p:cNvPr>
          <p:cNvSpPr txBox="1"/>
          <p:nvPr/>
        </p:nvSpPr>
        <p:spPr>
          <a:xfrm>
            <a:off x="4690545" y="4348550"/>
            <a:ext cx="981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  <a:cs typeface="Golos UI" panose="020B0504020202020204" pitchFamily="34" charset="-52"/>
              </a:rPr>
              <a:t>12.05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BFB456-D49B-499C-DA98-F4101795761F}"/>
              </a:ext>
            </a:extLst>
          </p:cNvPr>
          <p:cNvSpPr/>
          <p:nvPr/>
        </p:nvSpPr>
        <p:spPr>
          <a:xfrm>
            <a:off x="6015183" y="2673532"/>
            <a:ext cx="3894815" cy="3837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Уведомление о предстоящей блокировке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72AE1E3-FF83-CC96-CAD7-8B530DBA479A}"/>
              </a:ext>
            </a:extLst>
          </p:cNvPr>
          <p:cNvCxnSpPr>
            <a:cxnSpLocks/>
            <a:stCxn id="6" idx="1"/>
            <a:endCxn id="4" idx="0"/>
          </p:cNvCxnSpPr>
          <p:nvPr/>
        </p:nvCxnSpPr>
        <p:spPr>
          <a:xfrm flipH="1">
            <a:off x="5213474" y="2865410"/>
            <a:ext cx="801709" cy="1098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077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2324C2-31B0-54C2-7BD2-91C53B1AE6E4}"/>
              </a:ext>
            </a:extLst>
          </p:cNvPr>
          <p:cNvSpPr txBox="1"/>
          <p:nvPr/>
        </p:nvSpPr>
        <p:spPr>
          <a:xfrm>
            <a:off x="0" y="120099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ВЫЧЕТЫ по НДС при УСН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D51C9B-98FF-6223-3EDF-BA48524C156C}"/>
              </a:ext>
            </a:extLst>
          </p:cNvPr>
          <p:cNvSpPr txBox="1"/>
          <p:nvPr/>
        </p:nvSpPr>
        <p:spPr>
          <a:xfrm>
            <a:off x="587827" y="3439804"/>
            <a:ext cx="1128718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latin typeface="Arial Narrow" panose="020B0606020202030204" pitchFamily="34" charset="0"/>
              </a:rPr>
              <a:t>Организации и индивидуальные предприниматели, применяющие УСН и начавшие исполнять обязанности налогоплательщика, применяющего специальные налоговые ставки по НДС, а также ставку 0% по НДС, </a:t>
            </a:r>
            <a:r>
              <a:rPr lang="ru-RU" sz="2400" b="1" i="0" u="none" strike="noStrike" baseline="0" dirty="0">
                <a:solidFill>
                  <a:srgbClr val="B50F08"/>
                </a:solidFill>
                <a:latin typeface="Arial Narrow" panose="020B0606020202030204" pitchFamily="34" charset="0"/>
              </a:rPr>
              <a:t>к вычету не </a:t>
            </a:r>
            <a:r>
              <a:rPr lang="ru-RU" sz="2400" b="1" dirty="0">
                <a:solidFill>
                  <a:srgbClr val="B50F08"/>
                </a:solidFill>
                <a:latin typeface="Arial Narrow" panose="020B0606020202030204" pitchFamily="34" charset="0"/>
              </a:rPr>
              <a:t>принимают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в случае использования этих товаров (работ, услуг).</a:t>
            </a:r>
            <a:endParaRPr lang="ru-RU" sz="2000" dirty="0">
              <a:latin typeface="Arial Narrow" panose="020B0606020202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44D9CFA-FAA3-84DF-8E37-EF24D91E2D66}"/>
              </a:ext>
            </a:extLst>
          </p:cNvPr>
          <p:cNvGrpSpPr/>
          <p:nvPr/>
        </p:nvGrpSpPr>
        <p:grpSpPr>
          <a:xfrm>
            <a:off x="408209" y="2539486"/>
            <a:ext cx="6567958" cy="760191"/>
            <a:chOff x="408209" y="939798"/>
            <a:chExt cx="6567958" cy="760191"/>
          </a:xfrm>
        </p:grpSpPr>
        <p:pic>
          <p:nvPicPr>
            <p:cNvPr id="12" name="Рисунок 11" descr="Изображение выглядит как круг, символ, снимок экран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E615DC5-43A3-B67B-667A-842A0CF4B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9" y="939798"/>
              <a:ext cx="760191" cy="76019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FA74E2-A0AE-AFA1-D9E5-D85760137844}"/>
                </a:ext>
              </a:extLst>
            </p:cNvPr>
            <p:cNvSpPr txBox="1"/>
            <p:nvPr/>
          </p:nvSpPr>
          <p:spPr>
            <a:xfrm>
              <a:off x="1168400" y="996727"/>
              <a:ext cx="580776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405965"/>
                  </a:solidFill>
                  <a:highlight>
                    <a:srgbClr val="FFFFFF"/>
                  </a:highlight>
                  <a:latin typeface="Arial Narrow" panose="020B0606020202030204" pitchFamily="34" charset="0"/>
                </a:rPr>
                <a:t>п</a:t>
              </a:r>
              <a:r>
                <a:rPr lang="ru-RU" b="1" i="0" dirty="0">
                  <a:solidFill>
                    <a:srgbClr val="405965"/>
                  </a:solidFill>
                  <a:effectLst/>
                  <a:highlight>
                    <a:srgbClr val="FFFFFF"/>
                  </a:highlight>
                  <a:latin typeface="Arial Narrow" panose="020B0606020202030204" pitchFamily="34" charset="0"/>
                </a:rPr>
                <a:t>.8 ст.145 НК РФ</a:t>
              </a:r>
            </a:p>
            <a:p>
              <a:r>
                <a:rPr lang="ru-RU" b="1" i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latin typeface="Arial Narrow" panose="020B0606020202030204" pitchFamily="34" charset="0"/>
                </a:rPr>
                <a:t>с учетом изменений №176-ФЗ от 12.07.2024</a:t>
              </a:r>
              <a:endParaRPr lang="ru-RU" b="1" dirty="0">
                <a:solidFill>
                  <a:schemeClr val="accent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2BA6AB7-6E7D-C47E-3D28-400EDA133F47}"/>
              </a:ext>
            </a:extLst>
          </p:cNvPr>
          <p:cNvSpPr txBox="1"/>
          <p:nvPr/>
        </p:nvSpPr>
        <p:spPr>
          <a:xfrm>
            <a:off x="587827" y="4988087"/>
            <a:ext cx="69092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ПРАВОМЕРНЫЕ ВЫЧЕТЫ: «ТЕХНИЧЕСКИЕ»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- Восстановление ранее исчисленного НДС по авансу (при отгрузке)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- Возврат товара / аванса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B58249E-5D11-DBD3-453F-9E34A734C80E}"/>
              </a:ext>
            </a:extLst>
          </p:cNvPr>
          <p:cNvSpPr/>
          <p:nvPr/>
        </p:nvSpPr>
        <p:spPr>
          <a:xfrm>
            <a:off x="6096002" y="6171057"/>
            <a:ext cx="6095998" cy="686943"/>
          </a:xfrm>
          <a:prstGeom prst="rect">
            <a:avLst/>
          </a:prstGeom>
          <a:pattFill prst="pct70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9" name="Рисунок 18" descr="Изображение выглядит как круг, Графика, Красочность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6D4773BC-8516-9C12-2541-1A86EB6D2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488" y="5641521"/>
            <a:ext cx="1145315" cy="11453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2C1DA3A-7028-432B-DFD5-9E8A1E530A4E}"/>
              </a:ext>
            </a:extLst>
          </p:cNvPr>
          <p:cNvSpPr txBox="1"/>
          <p:nvPr/>
        </p:nvSpPr>
        <p:spPr>
          <a:xfrm>
            <a:off x="6304145" y="6207732"/>
            <a:ext cx="4155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Письмо ФНС от 22.08.2024 № СД-4-3/9631</a:t>
            </a:r>
            <a:r>
              <a:rPr lang="en-US" dirty="0">
                <a:solidFill>
                  <a:schemeClr val="accent2"/>
                </a:solidFill>
                <a:latin typeface="Inter" panose="02000503000000020004"/>
              </a:rPr>
              <a:t>@</a:t>
            </a:r>
            <a:endParaRPr lang="ru-RU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(позиция службы в адрес Минфина)</a:t>
            </a:r>
          </a:p>
        </p:txBody>
      </p:sp>
    </p:spTree>
    <p:extLst>
      <p:ext uri="{BB962C8B-B14F-4D97-AF65-F5344CB8AC3E}">
        <p14:creationId xmlns:p14="http://schemas.microsoft.com/office/powerpoint/2010/main" val="3087590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 idx="4294967295"/>
          </p:nvPr>
        </p:nvSpPr>
        <p:spPr>
          <a:xfrm>
            <a:off x="2696547" y="1177709"/>
            <a:ext cx="7140640" cy="6810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ПЕРЕНОС ВЫЧЕТА ПО НДС</a:t>
            </a:r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4294967295"/>
          </p:nvPr>
        </p:nvSpPr>
        <p:spPr>
          <a:xfrm>
            <a:off x="-1" y="1958881"/>
            <a:ext cx="7027743" cy="49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ru-RU" sz="2400" b="1" i="0" dirty="0">
                <a:solidFill>
                  <a:schemeClr val="accent2"/>
                </a:solidFill>
                <a:effectLst/>
                <a:latin typeface="Arial Narrow" panose="020B0606020202030204" pitchFamily="34" charset="0"/>
              </a:rPr>
              <a:t>ПРАВО НА ВЫЧЕТ (ст. 171 и 172 НК РФ):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829D658-4CB4-750F-B796-6B869AD722A6}"/>
              </a:ext>
            </a:extLst>
          </p:cNvPr>
          <p:cNvCxnSpPr>
            <a:cxnSpLocks/>
          </p:cNvCxnSpPr>
          <p:nvPr/>
        </p:nvCxnSpPr>
        <p:spPr>
          <a:xfrm>
            <a:off x="305857" y="2712392"/>
            <a:ext cx="0" cy="672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2738F94-8D98-86FF-AA63-2F6F4EC99E0A}"/>
              </a:ext>
            </a:extLst>
          </p:cNvPr>
          <p:cNvSpPr txBox="1"/>
          <p:nvPr/>
        </p:nvSpPr>
        <p:spPr>
          <a:xfrm>
            <a:off x="286741" y="2628742"/>
            <a:ext cx="3513647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133"/>
              </a:spcBef>
            </a:pPr>
            <a:r>
              <a:rPr lang="ru-RU" sz="2133" dirty="0">
                <a:solidFill>
                  <a:schemeClr val="bg2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Покупка предназначена для облагаемой НДС операции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CE72D-02CC-1ED2-1215-C701F29C0B12}"/>
              </a:ext>
            </a:extLst>
          </p:cNvPr>
          <p:cNvSpPr txBox="1"/>
          <p:nvPr/>
        </p:nvSpPr>
        <p:spPr>
          <a:xfrm>
            <a:off x="3988716" y="2628742"/>
            <a:ext cx="2167771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133"/>
              </a:spcBef>
            </a:pPr>
            <a:r>
              <a:rPr lang="ru-RU" sz="2133" dirty="0">
                <a:solidFill>
                  <a:schemeClr val="bg2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Покупка принята на учет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A47DB-C431-18B0-F3BA-F497E12B2FDA}"/>
              </a:ext>
            </a:extLst>
          </p:cNvPr>
          <p:cNvSpPr txBox="1"/>
          <p:nvPr/>
        </p:nvSpPr>
        <p:spPr>
          <a:xfrm>
            <a:off x="6576821" y="2628742"/>
            <a:ext cx="2361852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133"/>
              </a:spcBef>
            </a:pPr>
            <a:r>
              <a:rPr lang="ru-RU" sz="2133" dirty="0">
                <a:solidFill>
                  <a:schemeClr val="bg2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Покупка оформлена счет-фактурой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8BB83E9-0102-F6E9-3399-527BA99924AC}"/>
              </a:ext>
            </a:extLst>
          </p:cNvPr>
          <p:cNvCxnSpPr>
            <a:cxnSpLocks/>
          </p:cNvCxnSpPr>
          <p:nvPr/>
        </p:nvCxnSpPr>
        <p:spPr>
          <a:xfrm>
            <a:off x="4004527" y="2712392"/>
            <a:ext cx="0" cy="672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71B314F-0E4C-88AD-4619-2517B5AF727B}"/>
              </a:ext>
            </a:extLst>
          </p:cNvPr>
          <p:cNvCxnSpPr>
            <a:cxnSpLocks/>
          </p:cNvCxnSpPr>
          <p:nvPr/>
        </p:nvCxnSpPr>
        <p:spPr>
          <a:xfrm>
            <a:off x="6547959" y="2712392"/>
            <a:ext cx="0" cy="672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FE2C0BF-507E-559B-5E0E-408DCB86595E}"/>
              </a:ext>
            </a:extLst>
          </p:cNvPr>
          <p:cNvSpPr txBox="1"/>
          <p:nvPr/>
        </p:nvSpPr>
        <p:spPr>
          <a:xfrm>
            <a:off x="9438300" y="2628742"/>
            <a:ext cx="2621536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133"/>
              </a:spcBef>
            </a:pPr>
            <a:r>
              <a:rPr lang="ru-RU" sz="2133" dirty="0">
                <a:solidFill>
                  <a:schemeClr val="bg2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 применяются </a:t>
            </a:r>
            <a:r>
              <a:rPr lang="ru-RU" sz="2133" dirty="0" err="1">
                <a:solidFill>
                  <a:schemeClr val="bg2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спецставки</a:t>
            </a:r>
            <a:r>
              <a:rPr lang="ru-RU" sz="2133" dirty="0">
                <a:solidFill>
                  <a:schemeClr val="bg2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(для УСН)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E181097-F23F-A238-9AA6-DAEFDB1A415C}"/>
              </a:ext>
            </a:extLst>
          </p:cNvPr>
          <p:cNvCxnSpPr>
            <a:cxnSpLocks/>
          </p:cNvCxnSpPr>
          <p:nvPr/>
        </p:nvCxnSpPr>
        <p:spPr>
          <a:xfrm>
            <a:off x="9459657" y="2712392"/>
            <a:ext cx="0" cy="672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Google Shape;92;p17">
            <a:extLst>
              <a:ext uri="{FF2B5EF4-FFF2-40B4-BE49-F238E27FC236}">
                <a16:creationId xmlns:a16="http://schemas.microsoft.com/office/drawing/2014/main" id="{739F4354-ADBC-4C72-91EF-E70474BBABA7}"/>
              </a:ext>
            </a:extLst>
          </p:cNvPr>
          <p:cNvSpPr txBox="1">
            <a:spLocks/>
          </p:cNvSpPr>
          <p:nvPr/>
        </p:nvSpPr>
        <p:spPr>
          <a:xfrm>
            <a:off x="-1" y="3841170"/>
            <a:ext cx="7027744" cy="49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lt2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2"/>
                </a:solidFill>
              </a:rPr>
              <a:t>ПРАВО НА ПЕРЕНОС ВЫЧЕТА (п.1.1 ст. 172 НК РФ):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D8EFFF-8984-8BBF-DA48-58B4DA7B7A89}"/>
              </a:ext>
            </a:extLst>
          </p:cNvPr>
          <p:cNvSpPr txBox="1"/>
          <p:nvPr/>
        </p:nvSpPr>
        <p:spPr>
          <a:xfrm>
            <a:off x="457237" y="4346927"/>
            <a:ext cx="4647543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33" dirty="0">
                <a:solidFill>
                  <a:schemeClr val="bg2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Вычет «входной» и «ввозной» </a:t>
            </a:r>
          </a:p>
          <a:p>
            <a:r>
              <a:rPr lang="ru-RU" sz="2133" dirty="0">
                <a:solidFill>
                  <a:schemeClr val="bg2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 п.2 ст.171 при: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1C1339-1544-3831-5DCC-F2756390B4C4}"/>
              </a:ext>
            </a:extLst>
          </p:cNvPr>
          <p:cNvSpPr txBox="1"/>
          <p:nvPr/>
        </p:nvSpPr>
        <p:spPr>
          <a:xfrm>
            <a:off x="6811350" y="4346928"/>
            <a:ext cx="4982885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spcBef>
                <a:spcPts val="1600"/>
              </a:spcBef>
              <a:buNone/>
              <a:defRPr sz="1600">
                <a:solidFill>
                  <a:schemeClr val="bg2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ru-RU" sz="2133" dirty="0">
                <a:latin typeface="Arial Narrow" panose="020B0606020202030204" pitchFamily="34" charset="0"/>
              </a:rPr>
              <a:t>В пределах трех лет после принятия на учет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1B8A38E0-047B-BDF8-852F-00904433F068}"/>
              </a:ext>
            </a:extLst>
          </p:cNvPr>
          <p:cNvSpPr/>
          <p:nvPr/>
        </p:nvSpPr>
        <p:spPr>
          <a:xfrm>
            <a:off x="247201" y="4490385"/>
            <a:ext cx="204139" cy="204139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692F8AB9-B98A-6C72-3DC3-3B0BF3801470}"/>
              </a:ext>
            </a:extLst>
          </p:cNvPr>
          <p:cNvSpPr/>
          <p:nvPr/>
        </p:nvSpPr>
        <p:spPr>
          <a:xfrm>
            <a:off x="6607209" y="4477434"/>
            <a:ext cx="204139" cy="204139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7DE593-17D4-9BE6-6068-C13B93CCF48A}"/>
              </a:ext>
            </a:extLst>
          </p:cNvPr>
          <p:cNvSpPr txBox="1"/>
          <p:nvPr/>
        </p:nvSpPr>
        <p:spPr>
          <a:xfrm>
            <a:off x="966774" y="5047331"/>
            <a:ext cx="4138005" cy="14052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600">
                <a:solidFill>
                  <a:schemeClr val="bg2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380990" indent="-380990">
              <a:buFontTx/>
              <a:buChar char="-"/>
            </a:pPr>
            <a:r>
              <a:rPr lang="ru-RU" sz="2133" dirty="0">
                <a:latin typeface="Arial Narrow" panose="020B0606020202030204" pitchFamily="34" charset="0"/>
              </a:rPr>
              <a:t>приобретении ТРУ</a:t>
            </a:r>
          </a:p>
          <a:p>
            <a:pPr marL="380990" indent="-380990">
              <a:buFontTx/>
              <a:buChar char="-"/>
            </a:pPr>
            <a:r>
              <a:rPr lang="ru-RU" sz="2133" dirty="0">
                <a:latin typeface="Arial Narrow" panose="020B0606020202030204" pitchFamily="34" charset="0"/>
              </a:rPr>
              <a:t>приобретении ОС и НМА</a:t>
            </a:r>
          </a:p>
          <a:p>
            <a:pPr marL="380990" indent="-380990">
              <a:buFontTx/>
              <a:buChar char="-"/>
            </a:pPr>
            <a:r>
              <a:rPr lang="ru-RU" sz="2133" dirty="0">
                <a:latin typeface="Arial Narrow" panose="020B0606020202030204" pitchFamily="34" charset="0"/>
              </a:rPr>
              <a:t>ввозе товаров в Россию</a:t>
            </a:r>
          </a:p>
          <a:p>
            <a:pPr marL="380990" indent="-380990">
              <a:buFontTx/>
              <a:buChar char="-"/>
            </a:pPr>
            <a:r>
              <a:rPr lang="ru-RU" sz="2133" dirty="0">
                <a:latin typeface="Arial Narrow" panose="020B0606020202030204" pitchFamily="34" charset="0"/>
              </a:rPr>
              <a:t>экспорте несырьевых товаров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525B4F-EBDE-3F21-3535-C08F9656FC80}"/>
              </a:ext>
            </a:extLst>
          </p:cNvPr>
          <p:cNvSpPr txBox="1"/>
          <p:nvPr/>
        </p:nvSpPr>
        <p:spPr>
          <a:xfrm>
            <a:off x="6607209" y="6147137"/>
            <a:ext cx="5187026" cy="52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2"/>
              </a:buClr>
              <a:buSzPts val="1800"/>
              <a:buFont typeface="Proxima Nova"/>
              <a:buNone/>
              <a:defRPr sz="1800" b="1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defRPr>
            </a:lvl1pPr>
            <a:lvl2pPr marL="914400" indent="-317500">
              <a:lnSpc>
                <a:spcPct val="115000"/>
              </a:lnSpc>
              <a:spcBef>
                <a:spcPts val="1600"/>
              </a:spcBef>
              <a:buClr>
                <a:schemeClr val="accent2"/>
              </a:buClr>
              <a:buSzPts val="1400"/>
              <a:buFont typeface="Proxima Nova"/>
              <a:buChar char="○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</a:defRPr>
            </a:lvl2pPr>
            <a:lvl3pPr marL="1371600" indent="-317500">
              <a:lnSpc>
                <a:spcPct val="115000"/>
              </a:lnSpc>
              <a:spcBef>
                <a:spcPts val="1600"/>
              </a:spcBef>
              <a:buClr>
                <a:schemeClr val="accent2"/>
              </a:buClr>
              <a:buSzPts val="1400"/>
              <a:buFont typeface="Proxima Nova"/>
              <a:buChar char="■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</a:defRPr>
            </a:lvl3pPr>
            <a:lvl4pPr marL="1828800" indent="-317500">
              <a:lnSpc>
                <a:spcPct val="115000"/>
              </a:lnSpc>
              <a:spcBef>
                <a:spcPts val="1600"/>
              </a:spcBef>
              <a:buClr>
                <a:schemeClr val="accent2"/>
              </a:buClr>
              <a:buSzPts val="1400"/>
              <a:buFont typeface="Proxima Nova"/>
              <a:buChar char="●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</a:defRPr>
            </a:lvl4pPr>
            <a:lvl5pPr marL="2286000" indent="-317500">
              <a:lnSpc>
                <a:spcPct val="115000"/>
              </a:lnSpc>
              <a:spcBef>
                <a:spcPts val="1600"/>
              </a:spcBef>
              <a:buClr>
                <a:schemeClr val="accent2"/>
              </a:buClr>
              <a:buSzPts val="1400"/>
              <a:buFont typeface="Proxima Nova"/>
              <a:buChar char="○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</a:defRPr>
            </a:lvl5pPr>
            <a:lvl6pPr marL="2743200" indent="-317500">
              <a:lnSpc>
                <a:spcPct val="115000"/>
              </a:lnSpc>
              <a:spcBef>
                <a:spcPts val="1600"/>
              </a:spcBef>
              <a:buClr>
                <a:schemeClr val="accent2"/>
              </a:buClr>
              <a:buSzPts val="1400"/>
              <a:buFont typeface="Proxima Nova"/>
              <a:buChar char="■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</a:defRPr>
            </a:lvl6pPr>
            <a:lvl7pPr marL="3200400" indent="-317500">
              <a:lnSpc>
                <a:spcPct val="115000"/>
              </a:lnSpc>
              <a:spcBef>
                <a:spcPts val="1600"/>
              </a:spcBef>
              <a:buClr>
                <a:schemeClr val="accent2"/>
              </a:buClr>
              <a:buSzPts val="1400"/>
              <a:buFont typeface="Proxima Nova"/>
              <a:buChar char="●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</a:defRPr>
            </a:lvl7pPr>
            <a:lvl8pPr marL="3657600" indent="-317500">
              <a:lnSpc>
                <a:spcPct val="115000"/>
              </a:lnSpc>
              <a:spcBef>
                <a:spcPts val="1600"/>
              </a:spcBef>
              <a:buClr>
                <a:schemeClr val="accent2"/>
              </a:buClr>
              <a:buSzPts val="1400"/>
              <a:buFont typeface="Proxima Nova"/>
              <a:buChar char="○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</a:defRPr>
            </a:lvl8pPr>
            <a:lvl9pPr marL="4114800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roxima Nova"/>
              <a:buChar char="■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</a:defRPr>
            </a:lvl9pPr>
          </a:lstStyle>
          <a:p>
            <a:r>
              <a:rPr lang="ru-RU" sz="2400" dirty="0">
                <a:latin typeface="Arial Narrow" panose="020B0606020202030204" pitchFamily="34" charset="0"/>
              </a:rPr>
              <a:t>ПЛЕНУМ ВАС РФ ОТ 30.05.2014 № 33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3777A-20AA-39F9-B1DA-A75FB210EF2C}"/>
              </a:ext>
            </a:extLst>
          </p:cNvPr>
          <p:cNvSpPr txBox="1"/>
          <p:nvPr/>
        </p:nvSpPr>
        <p:spPr>
          <a:xfrm>
            <a:off x="6811348" y="4627950"/>
            <a:ext cx="4923415" cy="748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2"/>
              </a:buClr>
              <a:buSzPts val="1800"/>
              <a:buFont typeface="Proxima Nova"/>
              <a:buNone/>
              <a:defRPr sz="1800" b="1">
                <a:effectLst/>
                <a:latin typeface="+mn-lt"/>
                <a:ea typeface="Arial Narrow" panose="020B0606020202030204" pitchFamily="34" charset="0"/>
                <a:cs typeface="Arial Narrow" panose="020B0606020202030204" pitchFamily="34" charset="0"/>
              </a:defRPr>
            </a:lvl1pPr>
            <a:lvl2pPr marL="914400" indent="-317500">
              <a:lnSpc>
                <a:spcPct val="115000"/>
              </a:lnSpc>
              <a:spcBef>
                <a:spcPts val="1600"/>
              </a:spcBef>
              <a:buClr>
                <a:schemeClr val="accent2"/>
              </a:buClr>
              <a:buSzPts val="1400"/>
              <a:buFont typeface="Proxima Nova"/>
              <a:buChar char="○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</a:defRPr>
            </a:lvl2pPr>
            <a:lvl3pPr marL="1371600" indent="-317500">
              <a:lnSpc>
                <a:spcPct val="115000"/>
              </a:lnSpc>
              <a:spcBef>
                <a:spcPts val="1600"/>
              </a:spcBef>
              <a:buClr>
                <a:schemeClr val="accent2"/>
              </a:buClr>
              <a:buSzPts val="1400"/>
              <a:buFont typeface="Proxima Nova"/>
              <a:buChar char="■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</a:defRPr>
            </a:lvl3pPr>
            <a:lvl4pPr marL="1828800" indent="-317500">
              <a:lnSpc>
                <a:spcPct val="115000"/>
              </a:lnSpc>
              <a:spcBef>
                <a:spcPts val="1600"/>
              </a:spcBef>
              <a:buClr>
                <a:schemeClr val="accent2"/>
              </a:buClr>
              <a:buSzPts val="1400"/>
              <a:buFont typeface="Proxima Nova"/>
              <a:buChar char="●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</a:defRPr>
            </a:lvl4pPr>
            <a:lvl5pPr marL="2286000" indent="-317500">
              <a:lnSpc>
                <a:spcPct val="115000"/>
              </a:lnSpc>
              <a:spcBef>
                <a:spcPts val="1600"/>
              </a:spcBef>
              <a:buClr>
                <a:schemeClr val="accent2"/>
              </a:buClr>
              <a:buSzPts val="1400"/>
              <a:buFont typeface="Proxima Nova"/>
              <a:buChar char="○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</a:defRPr>
            </a:lvl5pPr>
            <a:lvl6pPr marL="2743200" indent="-317500">
              <a:lnSpc>
                <a:spcPct val="115000"/>
              </a:lnSpc>
              <a:spcBef>
                <a:spcPts val="1600"/>
              </a:spcBef>
              <a:buClr>
                <a:schemeClr val="accent2"/>
              </a:buClr>
              <a:buSzPts val="1400"/>
              <a:buFont typeface="Proxima Nova"/>
              <a:buChar char="■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</a:defRPr>
            </a:lvl6pPr>
            <a:lvl7pPr marL="3200400" indent="-317500">
              <a:lnSpc>
                <a:spcPct val="115000"/>
              </a:lnSpc>
              <a:spcBef>
                <a:spcPts val="1600"/>
              </a:spcBef>
              <a:buClr>
                <a:schemeClr val="accent2"/>
              </a:buClr>
              <a:buSzPts val="1400"/>
              <a:buFont typeface="Proxima Nova"/>
              <a:buChar char="●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</a:defRPr>
            </a:lvl7pPr>
            <a:lvl8pPr marL="3657600" indent="-317500">
              <a:lnSpc>
                <a:spcPct val="115000"/>
              </a:lnSpc>
              <a:spcBef>
                <a:spcPts val="1600"/>
              </a:spcBef>
              <a:buClr>
                <a:schemeClr val="accent2"/>
              </a:buClr>
              <a:buSzPts val="1400"/>
              <a:buFont typeface="Proxima Nova"/>
              <a:buChar char="○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</a:defRPr>
            </a:lvl8pPr>
            <a:lvl9pPr marL="4114800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roxima Nova"/>
              <a:buChar char="■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</a:defRPr>
            </a:lvl9pPr>
          </a:lstStyle>
          <a:p>
            <a:r>
              <a:rPr lang="ru-RU" b="0" dirty="0">
                <a:solidFill>
                  <a:srgbClr val="0070C0"/>
                </a:solidFill>
                <a:latin typeface="Arial Narrow" panose="020B0606020202030204" pitchFamily="34" charset="0"/>
              </a:rPr>
              <a:t>Трехлетний срок для переноса вычета НДС на дни сдачи НД не продлевается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A21D8-CEB0-79DE-61A8-08C446F17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39DBA-F54A-4597-0F8C-02A66F9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95" y="1175657"/>
            <a:ext cx="10814179" cy="68541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В ДОГОВОРАХ - ОПРЕДЕЛЕННОСТЬ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35BA65-7035-D6C3-9EC8-EEB8A4A71397}"/>
              </a:ext>
            </a:extLst>
          </p:cNvPr>
          <p:cNvSpPr/>
          <p:nvPr/>
        </p:nvSpPr>
        <p:spPr>
          <a:xfrm>
            <a:off x="327303" y="1912714"/>
            <a:ext cx="11540845" cy="1285316"/>
          </a:xfrm>
          <a:prstGeom prst="rect">
            <a:avLst/>
          </a:prstGeom>
          <a:solidFill>
            <a:srgbClr val="FCCE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  <a:cs typeface="Golos UI" panose="020B0504020202020204" pitchFamily="34" charset="-52"/>
            </a:endParaRPr>
          </a:p>
        </p:txBody>
      </p:sp>
      <p:sp>
        <p:nvSpPr>
          <p:cNvPr id="4" name="Ромб 3">
            <a:extLst>
              <a:ext uri="{FF2B5EF4-FFF2-40B4-BE49-F238E27FC236}">
                <a16:creationId xmlns:a16="http://schemas.microsoft.com/office/drawing/2014/main" id="{423BFC1B-08C8-D3AC-9728-047F8C8D451B}"/>
              </a:ext>
            </a:extLst>
          </p:cNvPr>
          <p:cNvSpPr/>
          <p:nvPr/>
        </p:nvSpPr>
        <p:spPr>
          <a:xfrm>
            <a:off x="404639" y="2453120"/>
            <a:ext cx="674391" cy="662112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67" b="1" dirty="0">
                <a:solidFill>
                  <a:schemeClr val="tx1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1</a:t>
            </a:r>
          </a:p>
        </p:txBody>
      </p:sp>
      <p:sp>
        <p:nvSpPr>
          <p:cNvPr id="5" name="Ромб 4">
            <a:extLst>
              <a:ext uri="{FF2B5EF4-FFF2-40B4-BE49-F238E27FC236}">
                <a16:creationId xmlns:a16="http://schemas.microsoft.com/office/drawing/2014/main" id="{04A0FBF6-348E-107D-B8EB-BCF0B9590294}"/>
              </a:ext>
            </a:extLst>
          </p:cNvPr>
          <p:cNvSpPr/>
          <p:nvPr/>
        </p:nvSpPr>
        <p:spPr>
          <a:xfrm>
            <a:off x="7862490" y="2453120"/>
            <a:ext cx="674391" cy="662112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67" b="1" dirty="0">
                <a:solidFill>
                  <a:schemeClr val="tx1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8FFCBA-64D5-072B-FBA9-421D97522329}"/>
              </a:ext>
            </a:extLst>
          </p:cNvPr>
          <p:cNvSpPr txBox="1"/>
          <p:nvPr/>
        </p:nvSpPr>
        <p:spPr>
          <a:xfrm>
            <a:off x="1076570" y="2553343"/>
            <a:ext cx="620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  <a:cs typeface="Golos UI" panose="020B0504020202020204" pitchFamily="34" charset="-52"/>
              </a:rPr>
              <a:t>ОПЛАТА в счет предстоящих поставок (Аванс)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90B05-2268-26C9-D8AD-DB783D37CF43}"/>
              </a:ext>
            </a:extLst>
          </p:cNvPr>
          <p:cNvSpPr txBox="1"/>
          <p:nvPr/>
        </p:nvSpPr>
        <p:spPr>
          <a:xfrm>
            <a:off x="8618395" y="2553343"/>
            <a:ext cx="351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  <a:cs typeface="Golos UI" panose="020B0504020202020204" pitchFamily="34" charset="-52"/>
              </a:rPr>
              <a:t>Реализация (поставка)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59D5B4-14F7-D2B6-7990-38C9AD2C813C}"/>
              </a:ext>
            </a:extLst>
          </p:cNvPr>
          <p:cNvSpPr txBox="1"/>
          <p:nvPr/>
        </p:nvSpPr>
        <p:spPr>
          <a:xfrm>
            <a:off x="346354" y="1907140"/>
            <a:ext cx="281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  <a:cs typeface="Golos UI" panose="020B0504020202020204" pitchFamily="34" charset="-52"/>
              </a:rPr>
              <a:t>НДС исчисляется: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8F08538-ADE2-C43A-F369-99D92E57D6A8}"/>
              </a:ext>
            </a:extLst>
          </p:cNvPr>
          <p:cNvSpPr/>
          <p:nvPr/>
        </p:nvSpPr>
        <p:spPr>
          <a:xfrm>
            <a:off x="1932415" y="5265868"/>
            <a:ext cx="3879104" cy="62187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  <a:cs typeface="Golos UI" panose="020B0504020202020204" pitchFamily="34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406A53-7D54-B8C2-9256-4B7A4EE57E1D}"/>
              </a:ext>
            </a:extLst>
          </p:cNvPr>
          <p:cNvSpPr txBox="1"/>
          <p:nvPr/>
        </p:nvSpPr>
        <p:spPr>
          <a:xfrm>
            <a:off x="281987" y="4248443"/>
            <a:ext cx="87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  <a:cs typeface="Golos UI" panose="020B0504020202020204" pitchFamily="34" charset="-52"/>
              </a:rPr>
              <a:t>УСН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D23E00-8080-619F-0E9D-A169E1B3CD57}"/>
              </a:ext>
            </a:extLst>
          </p:cNvPr>
          <p:cNvSpPr txBox="1"/>
          <p:nvPr/>
        </p:nvSpPr>
        <p:spPr>
          <a:xfrm>
            <a:off x="1932417" y="4248442"/>
            <a:ext cx="1877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  <a:cs typeface="Golos UI" panose="020B0504020202020204" pitchFamily="34" charset="-52"/>
              </a:rPr>
              <a:t>УСН + НДС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ED4621-32D7-DBAF-C4A3-74F50693BA32}"/>
              </a:ext>
            </a:extLst>
          </p:cNvPr>
          <p:cNvSpPr txBox="1"/>
          <p:nvPr/>
        </p:nvSpPr>
        <p:spPr>
          <a:xfrm>
            <a:off x="281988" y="5306536"/>
            <a:ext cx="913772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4" dirty="0">
                <a:latin typeface="Arial Narrow" panose="020B0606020202030204" pitchFamily="34" charset="0"/>
                <a:cs typeface="Golos UI" panose="020B0504020202020204" pitchFamily="34" charset="-52"/>
              </a:rPr>
              <a:t>Аванс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C6A8C2-C6A8-A852-5537-EC2D503429F5}"/>
              </a:ext>
            </a:extLst>
          </p:cNvPr>
          <p:cNvSpPr txBox="1"/>
          <p:nvPr/>
        </p:nvSpPr>
        <p:spPr>
          <a:xfrm>
            <a:off x="1932416" y="5306536"/>
            <a:ext cx="1395446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4" dirty="0">
                <a:latin typeface="Arial Narrow" panose="020B0606020202030204" pitchFamily="34" charset="0"/>
                <a:cs typeface="Golos UI" panose="020B0504020202020204" pitchFamily="34" charset="-52"/>
              </a:rPr>
              <a:t>Поставка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BBE2F5-B689-845C-DC36-06BEA59BF4FA}"/>
              </a:ext>
            </a:extLst>
          </p:cNvPr>
          <p:cNvSpPr txBox="1"/>
          <p:nvPr/>
        </p:nvSpPr>
        <p:spPr>
          <a:xfrm>
            <a:off x="281987" y="4595354"/>
            <a:ext cx="87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  <a:cs typeface="Golos UI" panose="020B0504020202020204" pitchFamily="34" charset="-52"/>
              </a:rPr>
              <a:t>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0737FC-802A-9AAB-029F-0EE49B8C2569}"/>
              </a:ext>
            </a:extLst>
          </p:cNvPr>
          <p:cNvSpPr txBox="1"/>
          <p:nvPr/>
        </p:nvSpPr>
        <p:spPr>
          <a:xfrm>
            <a:off x="1932415" y="4595354"/>
            <a:ext cx="87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  <a:cs typeface="Golos UI" panose="020B0504020202020204" pitchFamily="34" charset="-52"/>
              </a:rPr>
              <a:t>2025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0C67EB-1F7B-8036-6A84-725FC7132183}"/>
              </a:ext>
            </a:extLst>
          </p:cNvPr>
          <p:cNvSpPr txBox="1"/>
          <p:nvPr/>
        </p:nvSpPr>
        <p:spPr>
          <a:xfrm>
            <a:off x="281987" y="5899389"/>
            <a:ext cx="1312192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4" dirty="0">
                <a:latin typeface="Arial Narrow" panose="020B0606020202030204" pitchFamily="34" charset="0"/>
                <a:cs typeface="Golos UI" panose="020B0504020202020204" pitchFamily="34" charset="-52"/>
              </a:rPr>
              <a:t>Поставка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BD2BA4-11D6-B5C8-86F5-66CE667A5214}"/>
              </a:ext>
            </a:extLst>
          </p:cNvPr>
          <p:cNvSpPr txBox="1"/>
          <p:nvPr/>
        </p:nvSpPr>
        <p:spPr>
          <a:xfrm>
            <a:off x="1932415" y="5899388"/>
            <a:ext cx="1312192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4" dirty="0">
                <a:latin typeface="Arial Narrow" panose="020B0606020202030204" pitchFamily="34" charset="0"/>
                <a:cs typeface="Golos UI" panose="020B0504020202020204" pitchFamily="34" charset="-52"/>
              </a:rPr>
              <a:t>Оплата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BEC2A7-303A-90CC-2599-AC20FB20720E}"/>
              </a:ext>
            </a:extLst>
          </p:cNvPr>
          <p:cNvSpPr txBox="1"/>
          <p:nvPr/>
        </p:nvSpPr>
        <p:spPr>
          <a:xfrm>
            <a:off x="3767370" y="5899389"/>
            <a:ext cx="1395446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4" b="1" dirty="0">
                <a:latin typeface="Arial Narrow" panose="020B0606020202030204" pitchFamily="34" charset="0"/>
                <a:cs typeface="Golos UI" panose="020B0504020202020204" pitchFamily="34" charset="-52"/>
              </a:rPr>
              <a:t>БЕЗ НДС 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F7070082-92B0-3EDB-BB80-DCED3DA4E54A}"/>
              </a:ext>
            </a:extLst>
          </p:cNvPr>
          <p:cNvSpPr/>
          <p:nvPr/>
        </p:nvSpPr>
        <p:spPr>
          <a:xfrm>
            <a:off x="6735688" y="3735361"/>
            <a:ext cx="5011554" cy="11894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  <a:cs typeface="Golos UI" panose="020B0504020202020204" pitchFamily="34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555099-304D-8943-03B4-35BDA4F24B3D}"/>
              </a:ext>
            </a:extLst>
          </p:cNvPr>
          <p:cNvSpPr txBox="1"/>
          <p:nvPr/>
        </p:nvSpPr>
        <p:spPr>
          <a:xfrm>
            <a:off x="6838436" y="3741390"/>
            <a:ext cx="4908805" cy="116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67" dirty="0">
                <a:latin typeface="Arial Narrow" panose="020B0606020202030204" pitchFamily="34" charset="0"/>
                <a:cs typeface="Golos UI" panose="020B0504020202020204" pitchFamily="34" charset="-52"/>
              </a:rPr>
              <a:t>Поставщик уплачивает НДС из собственных средств выделяя налог из цены контракта по расчетным ставкам</a:t>
            </a:r>
          </a:p>
          <a:p>
            <a:pPr algn="just"/>
            <a:r>
              <a:rPr lang="ru-RU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ПОСТАНОВЛЕНИЕ ПЛЕНУМА ВАС от 30.05.2014 № 33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F79A84-A525-2D89-DAB5-749D0360AD99}"/>
              </a:ext>
            </a:extLst>
          </p:cNvPr>
          <p:cNvSpPr txBox="1"/>
          <p:nvPr/>
        </p:nvSpPr>
        <p:spPr>
          <a:xfrm>
            <a:off x="294162" y="3632489"/>
            <a:ext cx="223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latin typeface="Arial Narrow" panose="020B0606020202030204" pitchFamily="34" charset="0"/>
                <a:cs typeface="Golos UI" panose="020B0504020202020204" pitchFamily="34" charset="-52"/>
              </a:rPr>
              <a:t>ПОСТАВЩИК: 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F7A01DA-6BF1-F22D-9E11-EC87921A2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1538" y="4473492"/>
            <a:ext cx="1264896" cy="1264896"/>
          </a:xfrm>
          <a:prstGeom prst="rect">
            <a:avLst/>
          </a:prstGeom>
        </p:spPr>
      </p:pic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1FC6D51B-122B-F9C8-2441-4DFA2BFF4CEA}"/>
              </a:ext>
            </a:extLst>
          </p:cNvPr>
          <p:cNvSpPr/>
          <p:nvPr/>
        </p:nvSpPr>
        <p:spPr>
          <a:xfrm>
            <a:off x="6735688" y="5234143"/>
            <a:ext cx="5011554" cy="12039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  <a:cs typeface="Golos UI" panose="020B0504020202020204" pitchFamily="34" charset="-5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20D50C-E0C5-6EBE-CDD3-0FCA214B01DF}"/>
              </a:ext>
            </a:extLst>
          </p:cNvPr>
          <p:cNvSpPr txBox="1"/>
          <p:nvPr/>
        </p:nvSpPr>
        <p:spPr>
          <a:xfrm>
            <a:off x="6800979" y="5268313"/>
            <a:ext cx="4946262" cy="116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67" dirty="0">
                <a:latin typeface="Arial Narrow" panose="020B0606020202030204" pitchFamily="34" charset="0"/>
                <a:cs typeface="Golos UI" panose="020B0504020202020204" pitchFamily="34" charset="-52"/>
              </a:rPr>
              <a:t>Изменение цены контракта. Покупатель доплачивает поставщику НДС по необходимой ставке </a:t>
            </a:r>
          </a:p>
          <a:p>
            <a:pPr algn="just"/>
            <a:r>
              <a:rPr lang="ru-RU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ОПРЕДЕЛЕНИЕ ВС от 04.04.2024 № 305-ЭС23-26201</a:t>
            </a:r>
          </a:p>
        </p:txBody>
      </p:sp>
      <p:cxnSp>
        <p:nvCxnSpPr>
          <p:cNvPr id="43" name="Прямая со стрелкой 55">
            <a:extLst>
              <a:ext uri="{FF2B5EF4-FFF2-40B4-BE49-F238E27FC236}">
                <a16:creationId xmlns:a16="http://schemas.microsoft.com/office/drawing/2014/main" id="{5F4FEB45-1AB3-6236-38DF-8095476EDECE}"/>
              </a:ext>
            </a:extLst>
          </p:cNvPr>
          <p:cNvCxnSpPr>
            <a:cxnSpLocks/>
            <a:stCxn id="9" idx="3"/>
            <a:endCxn id="20" idx="1"/>
          </p:cNvCxnSpPr>
          <p:nvPr/>
        </p:nvCxnSpPr>
        <p:spPr>
          <a:xfrm flipV="1">
            <a:off x="5811519" y="4330084"/>
            <a:ext cx="924169" cy="124672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55">
            <a:extLst>
              <a:ext uri="{FF2B5EF4-FFF2-40B4-BE49-F238E27FC236}">
                <a16:creationId xmlns:a16="http://schemas.microsoft.com/office/drawing/2014/main" id="{FA456A14-9252-2BA6-4C50-F9C5CD08815F}"/>
              </a:ext>
            </a:extLst>
          </p:cNvPr>
          <p:cNvCxnSpPr>
            <a:cxnSpLocks/>
            <a:stCxn id="9" idx="3"/>
            <a:endCxn id="41" idx="1"/>
          </p:cNvCxnSpPr>
          <p:nvPr/>
        </p:nvCxnSpPr>
        <p:spPr>
          <a:xfrm>
            <a:off x="5811519" y="5576804"/>
            <a:ext cx="924169" cy="25929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9987C43-51E3-1C31-88FD-F655D697D09C}"/>
              </a:ext>
            </a:extLst>
          </p:cNvPr>
          <p:cNvSpPr txBox="1"/>
          <p:nvPr/>
        </p:nvSpPr>
        <p:spPr>
          <a:xfrm>
            <a:off x="3767370" y="4595354"/>
            <a:ext cx="87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  <a:cs typeface="Golos UI" panose="020B0504020202020204" pitchFamily="34" charset="-52"/>
              </a:rPr>
              <a:t>2025</a:t>
            </a:r>
          </a:p>
        </p:txBody>
      </p:sp>
      <p:cxnSp>
        <p:nvCxnSpPr>
          <p:cNvPr id="46" name="Прямая со стрелкой 55">
            <a:extLst>
              <a:ext uri="{FF2B5EF4-FFF2-40B4-BE49-F238E27FC236}">
                <a16:creationId xmlns:a16="http://schemas.microsoft.com/office/drawing/2014/main" id="{E0EAEA0D-874D-7FF1-1D30-50FC6A8C0253}"/>
              </a:ext>
            </a:extLst>
          </p:cNvPr>
          <p:cNvCxnSpPr>
            <a:cxnSpLocks/>
          </p:cNvCxnSpPr>
          <p:nvPr/>
        </p:nvCxnSpPr>
        <p:spPr>
          <a:xfrm>
            <a:off x="1101554" y="5514156"/>
            <a:ext cx="8640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Прямая со стрелкой 55">
            <a:extLst>
              <a:ext uri="{FF2B5EF4-FFF2-40B4-BE49-F238E27FC236}">
                <a16:creationId xmlns:a16="http://schemas.microsoft.com/office/drawing/2014/main" id="{7EA58F6A-A163-7850-B7D5-08392BDF8CC7}"/>
              </a:ext>
            </a:extLst>
          </p:cNvPr>
          <p:cNvCxnSpPr>
            <a:cxnSpLocks/>
          </p:cNvCxnSpPr>
          <p:nvPr/>
        </p:nvCxnSpPr>
        <p:spPr>
          <a:xfrm>
            <a:off x="1449615" y="6104375"/>
            <a:ext cx="5040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5A7ACE2-3A6C-1468-3ECD-641CAEAB133B}"/>
              </a:ext>
            </a:extLst>
          </p:cNvPr>
          <p:cNvSpPr txBox="1"/>
          <p:nvPr/>
        </p:nvSpPr>
        <p:spPr>
          <a:xfrm>
            <a:off x="3767370" y="5306536"/>
            <a:ext cx="1395446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4" b="1" dirty="0">
                <a:solidFill>
                  <a:schemeClr val="accent2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С НДС </a:t>
            </a:r>
          </a:p>
        </p:txBody>
      </p:sp>
    </p:spTree>
    <p:extLst>
      <p:ext uri="{BB962C8B-B14F-4D97-AF65-F5344CB8AC3E}">
        <p14:creationId xmlns:p14="http://schemas.microsoft.com/office/powerpoint/2010/main" val="2214234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03C95589-3C8D-F6FB-49C2-9E0C9CFD5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;p17">
            <a:extLst>
              <a:ext uri="{FF2B5EF4-FFF2-40B4-BE49-F238E27FC236}">
                <a16:creationId xmlns:a16="http://schemas.microsoft.com/office/drawing/2014/main" id="{C0A4B4AD-4CA1-4A46-48FD-A703B33BAE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9795" y="1175658"/>
            <a:ext cx="10814179" cy="57849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НДС В ДОГОВОРАХ - ОПРЕДЕЛЕННОСТЬ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98BD3E-4FD6-0829-EEB9-B2C9A7E90AFE}"/>
              </a:ext>
            </a:extLst>
          </p:cNvPr>
          <p:cNvSpPr txBox="1"/>
          <p:nvPr/>
        </p:nvSpPr>
        <p:spPr>
          <a:xfrm>
            <a:off x="73985" y="2385093"/>
            <a:ext cx="1204402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111111"/>
                </a:solidFill>
                <a:latin typeface="Arial Narrow" panose="020B0606020202030204" pitchFamily="34" charset="0"/>
              </a:rPr>
              <a:t>Сумма налога, предъявляемая покупателю, </a:t>
            </a:r>
            <a:r>
              <a:rPr lang="ru-RU" sz="1600" b="1" dirty="0">
                <a:latin typeface="Arial Narrow" panose="020B0606020202030204" pitchFamily="34" charset="0"/>
              </a:rPr>
              <a:t>должна быть учтена при определении окончательного размера указанной в договоре цены </a:t>
            </a:r>
            <a:r>
              <a:rPr lang="ru-RU" sz="1600" dirty="0">
                <a:solidFill>
                  <a:srgbClr val="111111"/>
                </a:solidFill>
                <a:latin typeface="Arial Narrow" panose="020B0606020202030204" pitchFamily="34" charset="0"/>
              </a:rPr>
              <a:t>и выделена в расчетных и первичных учетных документах, счетах-фактурах отдельной строкой. При этом </a:t>
            </a:r>
            <a:r>
              <a:rPr lang="ru-RU" sz="1600" b="1" dirty="0">
                <a:latin typeface="Arial Narrow" panose="020B0606020202030204" pitchFamily="34" charset="0"/>
              </a:rPr>
              <a:t>бремя обеспечения выполнения этих требований лежит на продавце </a:t>
            </a:r>
            <a:r>
              <a:rPr lang="ru-RU" sz="1600" dirty="0">
                <a:solidFill>
                  <a:srgbClr val="111111"/>
                </a:solidFill>
                <a:latin typeface="Arial Narrow" panose="020B0606020202030204" pitchFamily="34" charset="0"/>
              </a:rPr>
              <a:t>как НП, обязанном учесть такую операцию по реализации при формировании налоговой базы и исчислении подлежащего уплате в бюджет налога по итогам соответствующего налогового периода.</a:t>
            </a:r>
          </a:p>
          <a:p>
            <a:pPr algn="just"/>
            <a:r>
              <a:rPr lang="ru-RU" sz="1600" dirty="0">
                <a:solidFill>
                  <a:srgbClr val="111111"/>
                </a:solidFill>
                <a:latin typeface="Arial Narrow" panose="020B0606020202030204" pitchFamily="34" charset="0"/>
              </a:rPr>
              <a:t>В связи с этим, если в договоре нет прямого указания на то, что установленная в нем цена не включает в себя сумму налога и иное не следует из обстоятельств, предшествующих заключению договора, или прочих условий договора, судам надлежит исходить из того, что предъявляемая покупателю продавцом </a:t>
            </a:r>
            <a:r>
              <a:rPr lang="ru-RU" sz="1600" u="sng" dirty="0">
                <a:solidFill>
                  <a:srgbClr val="111111"/>
                </a:solidFill>
                <a:latin typeface="Arial Narrow" panose="020B0606020202030204" pitchFamily="34" charset="0"/>
              </a:rPr>
              <a:t>сумма налога выделяется последним из указанной в договоре цены, для чего определяется расчетным методом </a:t>
            </a:r>
            <a:r>
              <a:rPr lang="ru-RU" sz="1600" dirty="0">
                <a:solidFill>
                  <a:srgbClr val="111111"/>
                </a:solidFill>
                <a:latin typeface="Arial Narrow" panose="020B0606020202030204" pitchFamily="34" charset="0"/>
              </a:rPr>
              <a:t>(пункт 4 статьи 164 Кодекса).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27420A-8B1C-4094-5959-41D6D880694F}"/>
              </a:ext>
            </a:extLst>
          </p:cNvPr>
          <p:cNvSpPr txBox="1"/>
          <p:nvPr/>
        </p:nvSpPr>
        <p:spPr>
          <a:xfrm>
            <a:off x="73985" y="2007578"/>
            <a:ext cx="7838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ПОСТАНОВЛЕНИЕ ПЛЕНУМА ВАС ОТ 30.05.2014 № 33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539EFF-A31D-CF4B-3187-DF186B7C7213}"/>
              </a:ext>
            </a:extLst>
          </p:cNvPr>
          <p:cNvSpPr txBox="1"/>
          <p:nvPr/>
        </p:nvSpPr>
        <p:spPr>
          <a:xfrm>
            <a:off x="73985" y="4409706"/>
            <a:ext cx="1014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ОПРЕДЕЛЕНИЕ ВЕРХОВНОГО СУДА ОТ 04.04.2024 № 305-ЭС23-26201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75E67B-40DB-AF9D-F41B-75D581ED13CE}"/>
              </a:ext>
            </a:extLst>
          </p:cNvPr>
          <p:cNvSpPr txBox="1"/>
          <p:nvPr/>
        </p:nvSpPr>
        <p:spPr>
          <a:xfrm>
            <a:off x="73986" y="4795897"/>
            <a:ext cx="1188472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 Narrow" panose="020B0606020202030204" pitchFamily="34" charset="0"/>
              </a:rPr>
              <a:t>Поскольку НДС является косвенным налогом</a:t>
            </a:r>
            <a:r>
              <a:rPr lang="ru-RU" sz="1600" dirty="0">
                <a:solidFill>
                  <a:srgbClr val="111111"/>
                </a:solidFill>
                <a:latin typeface="Arial Narrow" panose="020B0606020202030204" pitchFamily="34" charset="0"/>
              </a:rPr>
              <a:t>, дополнительным к цене продаваемых товаров (работ, услуг), имущественных прав и, соответственно, эту цену увеличивает, </a:t>
            </a:r>
            <a:r>
              <a:rPr lang="ru-RU" sz="1600" b="1" dirty="0">
                <a:latin typeface="Arial Narrow" panose="020B0606020202030204" pitchFamily="34" charset="0"/>
              </a:rPr>
              <a:t>бремя его уплаты фактически ложится не на поставщиков (исполнителей), а на покупателей (заказчиков)</a:t>
            </a:r>
            <a:r>
              <a:rPr lang="ru-RU" sz="1600" dirty="0">
                <a:solidFill>
                  <a:srgbClr val="111111"/>
                </a:solidFill>
                <a:latin typeface="Arial Narrow" panose="020B0606020202030204" pitchFamily="34" charset="0"/>
              </a:rPr>
              <a:t>. </a:t>
            </a:r>
          </a:p>
          <a:p>
            <a:pPr algn="just"/>
            <a:r>
              <a:rPr lang="ru-RU" sz="1600" dirty="0">
                <a:solidFill>
                  <a:srgbClr val="111111"/>
                </a:solidFill>
                <a:latin typeface="Arial Narrow" panose="020B0606020202030204" pitchFamily="34" charset="0"/>
              </a:rPr>
              <a:t>Тем самым, освободить продавца (исполнителя) от бремени НДС, подлежащего уплате в бюджет в связи с исполнением договора.</a:t>
            </a:r>
          </a:p>
          <a:p>
            <a:pPr algn="just"/>
            <a:r>
              <a:rPr lang="ru-RU" sz="1600" dirty="0">
                <a:solidFill>
                  <a:srgbClr val="111111"/>
                </a:solidFill>
                <a:latin typeface="Arial Narrow" panose="020B0606020202030204" pitchFamily="34" charset="0"/>
              </a:rPr>
              <a:t>Таким образом, если совершаемые между участниками оборота операции становятся облагаемыми вследствие изменения законодательства, то по общему правилу цена, по которой оплачивается исполнение договора, не включавшая в себя НДС, должна быть увеличена на сумму налога в силу закона (пункт 1 статьи 424 ГК РФ, пункт 1 статьи 168 НК РФ), </a:t>
            </a:r>
            <a:r>
              <a:rPr lang="ru-RU" sz="1600" b="1" dirty="0">
                <a:latin typeface="Arial Narrow" panose="020B0606020202030204" pitchFamily="34" charset="0"/>
              </a:rPr>
              <a:t>за исключением случаев</a:t>
            </a:r>
            <a:r>
              <a:rPr lang="ru-RU" sz="1600" dirty="0">
                <a:solidFill>
                  <a:srgbClr val="111111"/>
                </a:solidFill>
                <a:latin typeface="Arial Narrow" panose="020B0606020202030204" pitchFamily="34" charset="0"/>
              </a:rPr>
              <a:t>, когда иные гражданско-правовые последствия изменения условий налогообложения будут предусмотрены нормативными правовыми актами или иное соглашение о размере цены, включающей в себя налог, </a:t>
            </a:r>
            <a:r>
              <a:rPr lang="ru-RU" sz="1600" u="sng" dirty="0">
                <a:latin typeface="Arial Narrow" panose="020B0606020202030204" pitchFamily="34" charset="0"/>
              </a:rPr>
              <a:t>не будет достигнуто между сторонами</a:t>
            </a:r>
            <a:r>
              <a:rPr lang="ru-RU" sz="1600" dirty="0">
                <a:solidFill>
                  <a:srgbClr val="111111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4459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2324C2-31B0-54C2-7BD2-91C53B1AE6E4}"/>
              </a:ext>
            </a:extLst>
          </p:cNvPr>
          <p:cNvSpPr txBox="1"/>
          <p:nvPr/>
        </p:nvSpPr>
        <p:spPr>
          <a:xfrm>
            <a:off x="0" y="122157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ИЗМЕНЕНИЯ для НП по «общему порядку» НДС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683358-88EF-CDE8-C0B5-3A06327D04A3}"/>
              </a:ext>
            </a:extLst>
          </p:cNvPr>
          <p:cNvSpPr txBox="1"/>
          <p:nvPr/>
        </p:nvSpPr>
        <p:spPr>
          <a:xfrm>
            <a:off x="1611087" y="2873883"/>
            <a:ext cx="10092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Вычеты от поставщиков на УСН по счетам-фактурам со специальными ставками – в общем порядке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5275A-5E85-0E44-8709-3FC4E355D82A}"/>
              </a:ext>
            </a:extLst>
          </p:cNvPr>
          <p:cNvSpPr txBox="1"/>
          <p:nvPr/>
        </p:nvSpPr>
        <p:spPr>
          <a:xfrm>
            <a:off x="1611088" y="4639627"/>
            <a:ext cx="10092828" cy="1713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 Narrow" panose="020B0606020202030204" pitchFamily="34" charset="0"/>
              </a:rPr>
              <a:t>Налоговые агенты: Налогоплательщики-продавцы, применяющие при реализации товаров, указанных в абзаце первом </a:t>
            </a:r>
            <a:r>
              <a:rPr lang="ru-RU" sz="2000" b="1" dirty="0">
                <a:latin typeface="Arial Narrow" panose="020B0606020202030204" pitchFamily="34" charset="0"/>
              </a:rPr>
              <a:t>пункта 8 ст. 161 НК РФ </a:t>
            </a:r>
            <a:r>
              <a:rPr lang="ru-RU" sz="2000" dirty="0">
                <a:latin typeface="Arial Narrow" panose="020B0606020202030204" pitchFamily="34" charset="0"/>
              </a:rPr>
              <a:t>(</a:t>
            </a:r>
            <a:r>
              <a:rPr lang="ru-RU" sz="2000" i="1" dirty="0">
                <a:latin typeface="Arial Narrow" panose="020B0606020202030204" pitchFamily="34" charset="0"/>
              </a:rPr>
              <a:t>сырых шкур животных, лома и отходов черных и цветных металлов, алюминия вторичного и его сплавов, а также макулатуры</a:t>
            </a:r>
            <a:r>
              <a:rPr lang="ru-RU" sz="2000" dirty="0">
                <a:latin typeface="Arial Narrow" panose="020B0606020202030204" pitchFamily="34" charset="0"/>
              </a:rPr>
              <a:t>), налоговые ставки, указанные в пункте 8 статьи 164 НК РФ, </a:t>
            </a:r>
            <a:r>
              <a:rPr lang="ru-RU" sz="2000" b="1" dirty="0">
                <a:solidFill>
                  <a:srgbClr val="B50F08"/>
                </a:solidFill>
                <a:latin typeface="Arial Narrow" panose="020B0606020202030204" pitchFamily="34" charset="0"/>
              </a:rPr>
              <a:t>В ДОГОВОРЕ, первичном учетном документе </a:t>
            </a:r>
            <a:r>
              <a:rPr lang="ru-RU" sz="2000" dirty="0">
                <a:latin typeface="Arial Narrow" panose="020B0606020202030204" pitchFamily="34" charset="0"/>
              </a:rPr>
              <a:t>указывают налоговую ставку 5 либо 7 процентов. </a:t>
            </a:r>
          </a:p>
        </p:txBody>
      </p:sp>
      <p:pic>
        <p:nvPicPr>
          <p:cNvPr id="14" name="Рисунок 13" descr="Изображение выглядит как круг, Графика, снимок экран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E1FF8AF7-600B-84DB-E494-B2A7137A5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7" y="4696411"/>
            <a:ext cx="976509" cy="97650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ческая встав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0F68CE4-C15E-E488-DB3C-6DDBAD8F3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7" y="2570295"/>
            <a:ext cx="976509" cy="97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38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яв_порядок">
            <a:extLst>
              <a:ext uri="{FF2B5EF4-FFF2-40B4-BE49-F238E27FC236}">
                <a16:creationId xmlns:a16="http://schemas.microsoft.com/office/drawing/2014/main" id="{E98BBBB0-6BC4-DB9B-026A-498275CBABB8}"/>
              </a:ext>
            </a:extLst>
          </p:cNvPr>
          <p:cNvGrpSpPr/>
          <p:nvPr/>
        </p:nvGrpSpPr>
        <p:grpSpPr>
          <a:xfrm>
            <a:off x="6840459" y="2218597"/>
            <a:ext cx="5406307" cy="4555427"/>
            <a:chOff x="5130344" y="1523985"/>
            <a:chExt cx="4054730" cy="34503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452280-3988-6444-5DD1-8EB15145BF79}"/>
                </a:ext>
              </a:extLst>
            </p:cNvPr>
            <p:cNvSpPr txBox="1"/>
            <p:nvPr/>
          </p:nvSpPr>
          <p:spPr>
            <a:xfrm>
              <a:off x="5186835" y="2442531"/>
              <a:ext cx="288000" cy="25318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667" b="1" dirty="0">
                  <a:latin typeface="Arial Narrow" panose="020B0606020202030204" pitchFamily="34" charset="0"/>
                  <a:cs typeface="Golos UI" panose="020B0504020202020204" pitchFamily="34" charset="-52"/>
                  <a:sym typeface="Wingdings 2" panose="05020102010507070707" pitchFamily="18" charset="2"/>
                </a:rPr>
                <a:t></a:t>
              </a:r>
              <a:endParaRPr lang="ru-RU" sz="2667" b="1" dirty="0">
                <a:latin typeface="Arial Narrow" panose="020B0606020202030204" pitchFamily="34" charset="0"/>
                <a:cs typeface="Golos UI" panose="020B0504020202020204" pitchFamily="34" charset="-5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624185-58C2-E843-9A1A-14E66E1FB31F}"/>
                </a:ext>
              </a:extLst>
            </p:cNvPr>
            <p:cNvSpPr txBox="1"/>
            <p:nvPr/>
          </p:nvSpPr>
          <p:spPr>
            <a:xfrm>
              <a:off x="5474835" y="1523985"/>
              <a:ext cx="3254449" cy="2847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67" b="1" dirty="0">
                  <a:latin typeface="Arial Narrow" panose="020B0606020202030204" pitchFamily="34" charset="0"/>
                  <a:cs typeface="Golos UI" panose="020B0504020202020204" pitchFamily="34" charset="-52"/>
                </a:rPr>
                <a:t>СРОК: Заявление 5 дней + 7 дней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2DE11D-D3B7-23F1-084F-A62E35E727AE}"/>
                </a:ext>
              </a:extLst>
            </p:cNvPr>
            <p:cNvSpPr txBox="1"/>
            <p:nvPr/>
          </p:nvSpPr>
          <p:spPr>
            <a:xfrm>
              <a:off x="5440658" y="2415600"/>
              <a:ext cx="3744416" cy="2488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ru-RU" sz="1600" dirty="0">
                  <a:latin typeface="Arial Narrow" panose="020B0606020202030204" pitchFamily="34" charset="0"/>
                  <a:cs typeface="Golos UI" panose="020B0504020202020204" pitchFamily="34" charset="-52"/>
                </a:rPr>
                <a:t>Сумма налогов за 3 года более 2 млрд. руб. </a:t>
              </a:r>
            </a:p>
            <a:p>
              <a:pPr>
                <a:lnSpc>
                  <a:spcPts val="3200"/>
                </a:lnSpc>
              </a:pPr>
              <a:r>
                <a:rPr lang="ru-RU" sz="1600" dirty="0">
                  <a:latin typeface="Arial Narrow" panose="020B0606020202030204" pitchFamily="34" charset="0"/>
                  <a:cs typeface="Golos UI" panose="020B0504020202020204" pitchFamily="34" charset="-52"/>
                </a:rPr>
                <a:t>Банковская гарантия</a:t>
              </a:r>
            </a:p>
            <a:p>
              <a:pPr>
                <a:lnSpc>
                  <a:spcPts val="3200"/>
                </a:lnSpc>
              </a:pPr>
              <a:r>
                <a:rPr lang="ru-RU" sz="1600" dirty="0">
                  <a:latin typeface="Arial Narrow" panose="020B0606020202030204" pitchFamily="34" charset="0"/>
                  <a:cs typeface="Golos UI" panose="020B0504020202020204" pitchFamily="34" charset="-52"/>
                </a:rPr>
                <a:t>Резиденты ТОР с ДП</a:t>
              </a:r>
            </a:p>
            <a:p>
              <a:pPr>
                <a:lnSpc>
                  <a:spcPts val="3200"/>
                </a:lnSpc>
              </a:pPr>
              <a:r>
                <a:rPr lang="ru-RU" sz="1600" dirty="0">
                  <a:latin typeface="Arial Narrow" panose="020B0606020202030204" pitchFamily="34" charset="0"/>
                  <a:cs typeface="Golos UI" panose="020B0504020202020204" pitchFamily="34" charset="-52"/>
                </a:rPr>
                <a:t>Резиденты порта Владивосток с ДП</a:t>
              </a:r>
            </a:p>
            <a:p>
              <a:pPr>
                <a:lnSpc>
                  <a:spcPts val="3200"/>
                </a:lnSpc>
              </a:pPr>
              <a:r>
                <a:rPr lang="ru-RU" sz="1600" dirty="0">
                  <a:latin typeface="Arial Narrow" panose="020B0606020202030204" pitchFamily="34" charset="0"/>
                  <a:cs typeface="Golos UI" panose="020B0504020202020204" pitchFamily="34" charset="-52"/>
                </a:rPr>
                <a:t>Договора поручительства (ДП)</a:t>
              </a:r>
            </a:p>
            <a:p>
              <a:pPr>
                <a:lnSpc>
                  <a:spcPts val="3200"/>
                </a:lnSpc>
              </a:pPr>
              <a:r>
                <a:rPr lang="ru-RU" sz="1600" dirty="0">
                  <a:latin typeface="Arial Narrow" panose="020B0606020202030204" pitchFamily="34" charset="0"/>
                  <a:cs typeface="Golos UI" panose="020B0504020202020204" pitchFamily="34" charset="-52"/>
                </a:rPr>
                <a:t>Налоговый мониторинг</a:t>
              </a:r>
            </a:p>
            <a:p>
              <a:pPr>
                <a:lnSpc>
                  <a:spcPts val="3200"/>
                </a:lnSpc>
              </a:pPr>
              <a:r>
                <a:rPr lang="ru-RU" sz="1600" dirty="0">
                  <a:latin typeface="Arial Narrow" panose="020B0606020202030204" pitchFamily="34" charset="0"/>
                  <a:cs typeface="Golos UI" panose="020B0504020202020204" pitchFamily="34" charset="-52"/>
                </a:rPr>
                <a:t>Производители вакцин профилактики Ковид</a:t>
              </a:r>
            </a:p>
            <a:p>
              <a:pPr>
                <a:lnSpc>
                  <a:spcPts val="3200"/>
                </a:lnSpc>
              </a:pPr>
              <a:r>
                <a:rPr lang="ru-RU" sz="1600" dirty="0">
                  <a:latin typeface="Arial Narrow" panose="020B0606020202030204" pitchFamily="34" charset="0"/>
                  <a:cs typeface="Golos UI" panose="020B0504020202020204" pitchFamily="34" charset="-52"/>
                </a:rPr>
                <a:t>Сумма налогов за год больше суммы возмещения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EC54EE-C812-7535-2FE6-82089515FB87}"/>
                </a:ext>
              </a:extLst>
            </p:cNvPr>
            <p:cNvSpPr txBox="1"/>
            <p:nvPr/>
          </p:nvSpPr>
          <p:spPr>
            <a:xfrm>
              <a:off x="5130344" y="2119957"/>
              <a:ext cx="2895000" cy="2847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867" b="1" dirty="0">
                  <a:latin typeface="Arial Narrow" panose="020B0606020202030204" pitchFamily="34" charset="0"/>
                  <a:cs typeface="Golos UI" panose="020B0504020202020204" pitchFamily="34" charset="-52"/>
                </a:rPr>
                <a:t>Право на применение (п.2):</a:t>
              </a:r>
            </a:p>
          </p:txBody>
        </p:sp>
      </p:grpSp>
      <p:grpSp>
        <p:nvGrpSpPr>
          <p:cNvPr id="9" name="СРОК_КНП">
            <a:extLst>
              <a:ext uri="{FF2B5EF4-FFF2-40B4-BE49-F238E27FC236}">
                <a16:creationId xmlns:a16="http://schemas.microsoft.com/office/drawing/2014/main" id="{D23FFB3E-D8CF-2BF0-D749-33BF895E0E4A}"/>
              </a:ext>
            </a:extLst>
          </p:cNvPr>
          <p:cNvGrpSpPr/>
          <p:nvPr/>
        </p:nvGrpSpPr>
        <p:grpSpPr>
          <a:xfrm>
            <a:off x="131002" y="3423595"/>
            <a:ext cx="5292924" cy="3258641"/>
            <a:chOff x="25303" y="2427734"/>
            <a:chExt cx="3969693" cy="2443981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C46E37E6-2251-A3C3-BF02-674AEF0704C0}"/>
                </a:ext>
              </a:extLst>
            </p:cNvPr>
            <p:cNvCxnSpPr>
              <a:cxnSpLocks/>
              <a:stCxn id="20" idx="2"/>
              <a:endCxn id="21" idx="0"/>
            </p:cNvCxnSpPr>
            <p:nvPr/>
          </p:nvCxnSpPr>
          <p:spPr>
            <a:xfrm flipH="1">
              <a:off x="2192143" y="2704733"/>
              <a:ext cx="1940" cy="155049"/>
            </a:xfrm>
            <a:prstGeom prst="line">
              <a:avLst/>
            </a:prstGeom>
            <a:ln w="76200" cap="sq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5AFF66D8-F90F-3D24-7904-A44B3327330E}"/>
                </a:ext>
              </a:extLst>
            </p:cNvPr>
            <p:cNvCxnSpPr>
              <a:cxnSpLocks/>
              <a:stCxn id="20" idx="3"/>
              <a:endCxn id="22" idx="0"/>
            </p:cNvCxnSpPr>
            <p:nvPr/>
          </p:nvCxnSpPr>
          <p:spPr>
            <a:xfrm>
              <a:off x="2984519" y="2566234"/>
              <a:ext cx="421259" cy="293549"/>
            </a:xfrm>
            <a:prstGeom prst="line">
              <a:avLst/>
            </a:prstGeom>
            <a:ln w="76200" cap="sq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09412E50-81FE-5625-C13B-631A850AD076}"/>
                </a:ext>
              </a:extLst>
            </p:cNvPr>
            <p:cNvCxnSpPr>
              <a:cxnSpLocks/>
              <a:stCxn id="20" idx="1"/>
              <a:endCxn id="16" idx="0"/>
            </p:cNvCxnSpPr>
            <p:nvPr/>
          </p:nvCxnSpPr>
          <p:spPr>
            <a:xfrm flipH="1">
              <a:off x="957506" y="2566234"/>
              <a:ext cx="446142" cy="293549"/>
            </a:xfrm>
            <a:prstGeom prst="line">
              <a:avLst/>
            </a:prstGeom>
            <a:ln w="76200" cap="sq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7698C4A-A9A2-B731-FC41-5DA8949810D1}"/>
                </a:ext>
              </a:extLst>
            </p:cNvPr>
            <p:cNvSpPr/>
            <p:nvPr/>
          </p:nvSpPr>
          <p:spPr>
            <a:xfrm>
              <a:off x="25303" y="3895330"/>
              <a:ext cx="3826617" cy="4024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7C989C88-3CFE-8756-FC48-A3795D7CDD32}"/>
                </a:ext>
              </a:extLst>
            </p:cNvPr>
            <p:cNvSpPr/>
            <p:nvPr/>
          </p:nvSpPr>
          <p:spPr>
            <a:xfrm>
              <a:off x="25303" y="4469248"/>
              <a:ext cx="3826617" cy="4024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B737B58-2DBA-C27B-8F2D-B7529419A3C9}"/>
                </a:ext>
              </a:extLst>
            </p:cNvPr>
            <p:cNvSpPr/>
            <p:nvPr/>
          </p:nvSpPr>
          <p:spPr>
            <a:xfrm>
              <a:off x="25303" y="3321411"/>
              <a:ext cx="3826617" cy="4024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E8F710-46F5-00A4-4C41-8BE93853497F}"/>
                </a:ext>
              </a:extLst>
            </p:cNvPr>
            <p:cNvSpPr txBox="1"/>
            <p:nvPr/>
          </p:nvSpPr>
          <p:spPr>
            <a:xfrm>
              <a:off x="511363" y="2859782"/>
              <a:ext cx="892285" cy="27699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350" b="1">
                  <a:solidFill>
                    <a:srgbClr val="002060"/>
                  </a:solidFill>
                  <a:latin typeface="Golos UI" panose="020B0504020202020204" pitchFamily="34" charset="-52"/>
                  <a:cs typeface="Golos UI" panose="020B0504020202020204" pitchFamily="34" charset="-52"/>
                </a:defRPr>
              </a:lvl1pPr>
            </a:lstStyle>
            <a:p>
              <a:r>
                <a:rPr lang="ru-RU" sz="18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1 месяц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CA8EA2-098C-50FB-5DD1-F1A7612BB062}"/>
                </a:ext>
              </a:extLst>
            </p:cNvPr>
            <p:cNvSpPr txBox="1"/>
            <p:nvPr/>
          </p:nvSpPr>
          <p:spPr>
            <a:xfrm>
              <a:off x="344697" y="3367882"/>
              <a:ext cx="122400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Arial Narrow" panose="020B0606020202030204" pitchFamily="34" charset="0"/>
                  <a:cs typeface="Golos UI" panose="020B0504020202020204" pitchFamily="34" charset="-52"/>
                </a:rPr>
                <a:t>Не выявлены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FDF2AF-D4EF-141D-73FD-53E68826DFD2}"/>
                </a:ext>
              </a:extLst>
            </p:cNvPr>
            <p:cNvSpPr txBox="1"/>
            <p:nvPr/>
          </p:nvSpPr>
          <p:spPr>
            <a:xfrm>
              <a:off x="344697" y="4414341"/>
              <a:ext cx="1224000" cy="438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Arial Narrow" panose="020B0606020202030204" pitchFamily="34" charset="0"/>
                  <a:cs typeface="Golos UI" panose="020B0504020202020204" pitchFamily="34" charset="-52"/>
                </a:rPr>
                <a:t>Не заявлены / Регулярно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0CA818-73EA-300D-CDEA-367601FAA3BD}"/>
                </a:ext>
              </a:extLst>
            </p:cNvPr>
            <p:cNvSpPr txBox="1"/>
            <p:nvPr/>
          </p:nvSpPr>
          <p:spPr>
            <a:xfrm>
              <a:off x="35496" y="3422607"/>
              <a:ext cx="288000" cy="2741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2667" b="1" dirty="0">
                  <a:latin typeface="Arial Narrow" panose="020B0606020202030204" pitchFamily="34" charset="0"/>
                  <a:cs typeface="Golos UI" panose="020B0504020202020204" pitchFamily="34" charset="-52"/>
                  <a:sym typeface="Wingdings 2" panose="05020102010507070707" pitchFamily="18" charset="2"/>
                </a:rPr>
                <a:t></a:t>
              </a:r>
              <a:endParaRPr lang="ru-RU" sz="2667" b="1" dirty="0">
                <a:latin typeface="Arial Narrow" panose="020B0606020202030204" pitchFamily="34" charset="0"/>
                <a:cs typeface="Golos UI" panose="020B0504020202020204" pitchFamily="34" charset="-52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37B511-00A0-D205-B1D9-B79FA6E331DD}"/>
                </a:ext>
              </a:extLst>
            </p:cNvPr>
            <p:cNvSpPr txBox="1"/>
            <p:nvPr/>
          </p:nvSpPr>
          <p:spPr>
            <a:xfrm>
              <a:off x="1403648" y="2427734"/>
              <a:ext cx="1580871" cy="27699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Arial Narrow" panose="020B0606020202030204" pitchFamily="34" charset="0"/>
                  <a:cs typeface="Golos UI" panose="020B0504020202020204" pitchFamily="34" charset="-52"/>
                </a:rPr>
                <a:t>СРОК КНП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3F16CE-7085-E57E-42E1-62C0D066854C}"/>
                </a:ext>
              </a:extLst>
            </p:cNvPr>
            <p:cNvSpPr txBox="1"/>
            <p:nvPr/>
          </p:nvSpPr>
          <p:spPr>
            <a:xfrm>
              <a:off x="1746000" y="2859782"/>
              <a:ext cx="892285" cy="27699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350" b="1">
                  <a:solidFill>
                    <a:srgbClr val="002060"/>
                  </a:solidFill>
                  <a:latin typeface="Golos UI" panose="020B0504020202020204" pitchFamily="34" charset="-52"/>
                  <a:cs typeface="Golos UI" panose="020B0504020202020204" pitchFamily="34" charset="-52"/>
                </a:defRPr>
              </a:lvl1pPr>
            </a:lstStyle>
            <a:p>
              <a:r>
                <a:rPr lang="ru-RU" sz="18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2 месяца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2E6A591-1211-3668-BFC4-AF8CDAC4287D}"/>
                </a:ext>
              </a:extLst>
            </p:cNvPr>
            <p:cNvSpPr txBox="1"/>
            <p:nvPr/>
          </p:nvSpPr>
          <p:spPr>
            <a:xfrm>
              <a:off x="2959635" y="2859782"/>
              <a:ext cx="892285" cy="27699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350" b="1">
                  <a:solidFill>
                    <a:srgbClr val="002060"/>
                  </a:solidFill>
                  <a:latin typeface="Golos UI" panose="020B0504020202020204" pitchFamily="34" charset="-52"/>
                  <a:cs typeface="Golos UI" panose="020B0504020202020204" pitchFamily="34" charset="-52"/>
                </a:defRPr>
              </a:lvl1pPr>
            </a:lstStyle>
            <a:p>
              <a:r>
                <a:rPr lang="ru-RU" sz="18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3 месяца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CE78FF-285A-82C6-A494-8774C8A5E989}"/>
                </a:ext>
              </a:extLst>
            </p:cNvPr>
            <p:cNvSpPr txBox="1"/>
            <p:nvPr/>
          </p:nvSpPr>
          <p:spPr>
            <a:xfrm>
              <a:off x="344697" y="3867894"/>
              <a:ext cx="122400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Arial Narrow" panose="020B0606020202030204" pitchFamily="34" charset="0"/>
                  <a:cs typeface="Golos UI" panose="020B0504020202020204" pitchFamily="34" charset="-52"/>
                </a:rPr>
                <a:t>Устойчивые связи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F22296-B43C-872E-C266-57162BB7DC36}"/>
                </a:ext>
              </a:extLst>
            </p:cNvPr>
            <p:cNvSpPr txBox="1"/>
            <p:nvPr/>
          </p:nvSpPr>
          <p:spPr>
            <a:xfrm>
              <a:off x="1637136" y="3388652"/>
              <a:ext cx="122400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Arial Narrow" panose="020B0606020202030204" pitchFamily="34" charset="0"/>
                  <a:cs typeface="Golos UI" panose="020B0504020202020204" pitchFamily="34" charset="-52"/>
                </a:rPr>
                <a:t>Не выявлены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FEDACC8-EADD-5C26-A5EB-1DB550B68E71}"/>
                </a:ext>
              </a:extLst>
            </p:cNvPr>
            <p:cNvSpPr txBox="1"/>
            <p:nvPr/>
          </p:nvSpPr>
          <p:spPr>
            <a:xfrm>
              <a:off x="1637136" y="4515966"/>
              <a:ext cx="122400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Arial Narrow" panose="020B0606020202030204" pitchFamily="34" charset="0"/>
                  <a:cs typeface="Golos UI" panose="020B0504020202020204" pitchFamily="34" charset="-52"/>
                </a:rPr>
                <a:t>Эпизодически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905EACA-FD6A-F989-5AF1-6394F0E735F9}"/>
                </a:ext>
              </a:extLst>
            </p:cNvPr>
            <p:cNvSpPr txBox="1"/>
            <p:nvPr/>
          </p:nvSpPr>
          <p:spPr>
            <a:xfrm>
              <a:off x="1637136" y="3838277"/>
              <a:ext cx="1224000" cy="438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Arial Narrow" panose="020B0606020202030204" pitchFamily="34" charset="0"/>
                  <a:cs typeface="Golos UI" panose="020B0504020202020204" pitchFamily="34" charset="-52"/>
                </a:rPr>
                <a:t>Заявлено впервые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B80871-C4F5-7FB5-D37A-6ACCE9DB342B}"/>
                </a:ext>
              </a:extLst>
            </p:cNvPr>
            <p:cNvSpPr txBox="1"/>
            <p:nvPr/>
          </p:nvSpPr>
          <p:spPr>
            <a:xfrm>
              <a:off x="2770996" y="3384472"/>
              <a:ext cx="122400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Arial Narrow" panose="020B0606020202030204" pitchFamily="34" charset="0"/>
                  <a:cs typeface="Golos UI" panose="020B0504020202020204" pitchFamily="34" charset="-52"/>
                </a:rPr>
                <a:t>Выявлены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D6555A8-34B2-8B8F-BDB3-11E52E992D9D}"/>
                </a:ext>
              </a:extLst>
            </p:cNvPr>
            <p:cNvSpPr txBox="1"/>
            <p:nvPr/>
          </p:nvSpPr>
          <p:spPr>
            <a:xfrm>
              <a:off x="35496" y="3998929"/>
              <a:ext cx="288000" cy="2741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2667" b="1" dirty="0">
                  <a:latin typeface="Arial Narrow" panose="020B0606020202030204" pitchFamily="34" charset="0"/>
                  <a:cs typeface="Golos UI" panose="020B0504020202020204" pitchFamily="34" charset="-52"/>
                  <a:sym typeface="Wingdings 2" panose="05020102010507070707" pitchFamily="18" charset="2"/>
                </a:rPr>
                <a:t></a:t>
              </a:r>
              <a:endParaRPr lang="ru-RU" sz="2667" b="1" dirty="0">
                <a:latin typeface="Arial Narrow" panose="020B0606020202030204" pitchFamily="34" charset="0"/>
                <a:cs typeface="Golos UI" panose="020B0504020202020204" pitchFamily="34" charset="-52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B5F38AE-B9CA-E405-1725-9E044F6969E0}"/>
                </a:ext>
              </a:extLst>
            </p:cNvPr>
            <p:cNvSpPr txBox="1"/>
            <p:nvPr/>
          </p:nvSpPr>
          <p:spPr>
            <a:xfrm>
              <a:off x="35496" y="4515966"/>
              <a:ext cx="288000" cy="2741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2667" b="1" dirty="0">
                  <a:latin typeface="Arial Narrow" panose="020B0606020202030204" pitchFamily="34" charset="0"/>
                  <a:cs typeface="Golos UI" panose="020B0504020202020204" pitchFamily="34" charset="-52"/>
                  <a:sym typeface="Wingdings 2" panose="05020102010507070707" pitchFamily="18" charset="2"/>
                </a:rPr>
                <a:t></a:t>
              </a:r>
              <a:endParaRPr lang="ru-RU" sz="2667" b="1" dirty="0">
                <a:latin typeface="Arial Narrow" panose="020B0606020202030204" pitchFamily="34" charset="0"/>
                <a:cs typeface="Golos UI" panose="020B0504020202020204" pitchFamily="34" charset="-52"/>
              </a:endParaRPr>
            </a:p>
          </p:txBody>
        </p:sp>
      </p:grpSp>
      <p:grpSp>
        <p:nvGrpSpPr>
          <p:cNvPr id="30" name="МОДЕЛЬ">
            <a:extLst>
              <a:ext uri="{FF2B5EF4-FFF2-40B4-BE49-F238E27FC236}">
                <a16:creationId xmlns:a16="http://schemas.microsoft.com/office/drawing/2014/main" id="{9985AD53-5A5E-3604-5B99-2BFFF7619E9D}"/>
              </a:ext>
            </a:extLst>
          </p:cNvPr>
          <p:cNvGrpSpPr/>
          <p:nvPr/>
        </p:nvGrpSpPr>
        <p:grpSpPr>
          <a:xfrm>
            <a:off x="459596" y="1887424"/>
            <a:ext cx="4166224" cy="1293558"/>
            <a:chOff x="344697" y="1347614"/>
            <a:chExt cx="3124668" cy="97016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2691B94-FC53-1DB1-7C8C-2F5C6B477989}"/>
                </a:ext>
              </a:extLst>
            </p:cNvPr>
            <p:cNvSpPr txBox="1"/>
            <p:nvPr/>
          </p:nvSpPr>
          <p:spPr>
            <a:xfrm>
              <a:off x="589365" y="1381576"/>
              <a:ext cx="2880000" cy="269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733" b="1" dirty="0">
                  <a:latin typeface="Arial Narrow" panose="020B0606020202030204" pitchFamily="34" charset="0"/>
                  <a:cs typeface="Golos UI" panose="020B0504020202020204" pitchFamily="34" charset="-52"/>
                </a:rPr>
                <a:t>РИСКИ (в т.ч. расхождения)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1729861-E7AC-A86E-0936-7E4F8DD0BC60}"/>
                </a:ext>
              </a:extLst>
            </p:cNvPr>
            <p:cNvSpPr txBox="1"/>
            <p:nvPr/>
          </p:nvSpPr>
          <p:spPr>
            <a:xfrm>
              <a:off x="589365" y="2021095"/>
              <a:ext cx="2880000" cy="269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733" b="1" dirty="0">
                  <a:latin typeface="Arial Narrow" panose="020B0606020202030204" pitchFamily="34" charset="0"/>
                  <a:cs typeface="Golos UI" panose="020B0504020202020204" pitchFamily="34" charset="-52"/>
                </a:rPr>
                <a:t>ЗАЯВЛЕНЫ ЛЬГОТЫ или 0%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86F134-EF4B-40B0-0977-7619D5DF1E8D}"/>
                </a:ext>
              </a:extLst>
            </p:cNvPr>
            <p:cNvSpPr txBox="1"/>
            <p:nvPr/>
          </p:nvSpPr>
          <p:spPr>
            <a:xfrm>
              <a:off x="589365" y="1707654"/>
              <a:ext cx="2880000" cy="269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733" b="1" dirty="0">
                  <a:latin typeface="Arial Narrow" panose="020B0606020202030204" pitchFamily="34" charset="0"/>
                  <a:cs typeface="Golos UI" panose="020B0504020202020204" pitchFamily="34" charset="-52"/>
                </a:rPr>
                <a:t>СИСТЕМНОСТЬ ВОЗМЕЩЕНИЯ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6CE40DD-EBF2-8DBA-440A-C0074C2C3F5E}"/>
                </a:ext>
              </a:extLst>
            </p:cNvPr>
            <p:cNvSpPr txBox="1"/>
            <p:nvPr/>
          </p:nvSpPr>
          <p:spPr>
            <a:xfrm>
              <a:off x="344697" y="1347614"/>
              <a:ext cx="430635" cy="9701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ru-RU" sz="2400" b="1" dirty="0">
                  <a:latin typeface="Arial Narrow" panose="020B0606020202030204" pitchFamily="34" charset="0"/>
                  <a:cs typeface="Golos UI" panose="020B0504020202020204" pitchFamily="34" charset="-52"/>
                  <a:sym typeface="Wingdings 2" panose="05020102010507070707" pitchFamily="18" charset="2"/>
                </a:rPr>
                <a:t></a:t>
              </a:r>
              <a:endParaRPr lang="ru-RU" sz="2400" b="1" dirty="0">
                <a:latin typeface="Arial Narrow" panose="020B0606020202030204" pitchFamily="34" charset="0"/>
                <a:cs typeface="Golos UI" panose="020B0504020202020204" pitchFamily="34" charset="-52"/>
              </a:endParaRPr>
            </a:p>
          </p:txBody>
        </p:sp>
      </p:grpSp>
      <p:grpSp>
        <p:nvGrpSpPr>
          <p:cNvPr id="35" name="ТОП">
            <a:extLst>
              <a:ext uri="{FF2B5EF4-FFF2-40B4-BE49-F238E27FC236}">
                <a16:creationId xmlns:a16="http://schemas.microsoft.com/office/drawing/2014/main" id="{5A46C202-F22B-505E-DD0E-1EDD8569F774}"/>
              </a:ext>
            </a:extLst>
          </p:cNvPr>
          <p:cNvGrpSpPr/>
          <p:nvPr/>
        </p:nvGrpSpPr>
        <p:grpSpPr>
          <a:xfrm>
            <a:off x="130769" y="1261302"/>
            <a:ext cx="11777546" cy="1781430"/>
            <a:chOff x="98077" y="806014"/>
            <a:chExt cx="8833159" cy="1336073"/>
          </a:xfrm>
        </p:grpSpPr>
        <p:sp>
          <p:nvSpPr>
            <p:cNvPr id="36" name="Параллелограмм 35">
              <a:extLst>
                <a:ext uri="{FF2B5EF4-FFF2-40B4-BE49-F238E27FC236}">
                  <a16:creationId xmlns:a16="http://schemas.microsoft.com/office/drawing/2014/main" id="{16C2F3FD-842B-117B-35BE-81564BE24915}"/>
                </a:ext>
              </a:extLst>
            </p:cNvPr>
            <p:cNvSpPr/>
            <p:nvPr/>
          </p:nvSpPr>
          <p:spPr>
            <a:xfrm flipV="1">
              <a:off x="3059832" y="988178"/>
              <a:ext cx="1839902" cy="732065"/>
            </a:xfrm>
            <a:prstGeom prst="parallelogram">
              <a:avLst>
                <a:gd name="adj" fmla="val 17943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" name="Параллелограмм 36">
              <a:extLst>
                <a:ext uri="{FF2B5EF4-FFF2-40B4-BE49-F238E27FC236}">
                  <a16:creationId xmlns:a16="http://schemas.microsoft.com/office/drawing/2014/main" id="{B8D420B5-0C47-196A-FFA1-4BCD6C307B6C}"/>
                </a:ext>
              </a:extLst>
            </p:cNvPr>
            <p:cNvSpPr/>
            <p:nvPr/>
          </p:nvSpPr>
          <p:spPr>
            <a:xfrm>
              <a:off x="4283968" y="886635"/>
              <a:ext cx="1839902" cy="732065"/>
            </a:xfrm>
            <a:prstGeom prst="parallelogram">
              <a:avLst>
                <a:gd name="adj" fmla="val 17943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0F95094B-86F0-BA53-7724-002E3D62569C}"/>
                </a:ext>
              </a:extLst>
            </p:cNvPr>
            <p:cNvSpPr/>
            <p:nvPr/>
          </p:nvSpPr>
          <p:spPr>
            <a:xfrm>
              <a:off x="98077" y="806014"/>
              <a:ext cx="3498094" cy="295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67" dirty="0">
                  <a:solidFill>
                    <a:schemeClr val="tx1"/>
                  </a:solidFill>
                  <a:latin typeface="Arial Narrow" panose="020B0606020202030204" pitchFamily="34" charset="0"/>
                  <a:cs typeface="Golos UI" panose="020B0504020202020204" pitchFamily="34" charset="-52"/>
                </a:rPr>
                <a:t>ОБЫЧНЫЙ ПОРЯДОК</a:t>
              </a: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1ED926C4-0351-C09D-DEEA-B56EE7F148D0}"/>
                </a:ext>
              </a:extLst>
            </p:cNvPr>
            <p:cNvSpPr/>
            <p:nvPr/>
          </p:nvSpPr>
          <p:spPr>
            <a:xfrm>
              <a:off x="5434683" y="806014"/>
              <a:ext cx="3496553" cy="295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67" dirty="0">
                  <a:solidFill>
                    <a:schemeClr val="tx1"/>
                  </a:solidFill>
                  <a:latin typeface="Arial Narrow" panose="020B0606020202030204" pitchFamily="34" charset="0"/>
                  <a:cs typeface="Golos UI" panose="020B0504020202020204" pitchFamily="34" charset="-52"/>
                </a:rPr>
                <a:t>ЗАЯВИТЕЛЬНЫЙ ПОРЯДОК</a:t>
              </a:r>
            </a:p>
          </p:txBody>
        </p:sp>
        <p:sp>
          <p:nvSpPr>
            <p:cNvPr id="40" name="Шестиугольник 39">
              <a:extLst>
                <a:ext uri="{FF2B5EF4-FFF2-40B4-BE49-F238E27FC236}">
                  <a16:creationId xmlns:a16="http://schemas.microsoft.com/office/drawing/2014/main" id="{DC793AAC-D1E3-BCC5-B851-9A1395DF715D}"/>
                </a:ext>
              </a:extLst>
            </p:cNvPr>
            <p:cNvSpPr/>
            <p:nvPr/>
          </p:nvSpPr>
          <p:spPr>
            <a:xfrm rot="1818601">
              <a:off x="3745468" y="841718"/>
              <a:ext cx="1507670" cy="1300369"/>
            </a:xfrm>
            <a:prstGeom prst="hexagon">
              <a:avLst>
                <a:gd name="adj" fmla="val 29854"/>
                <a:gd name="vf" fmla="val 11547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399AF43-B505-131C-67BE-ACFAE94E890D}"/>
                </a:ext>
              </a:extLst>
            </p:cNvPr>
            <p:cNvSpPr txBox="1"/>
            <p:nvPr/>
          </p:nvSpPr>
          <p:spPr>
            <a:xfrm>
              <a:off x="3855875" y="1116495"/>
              <a:ext cx="1274469" cy="4847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Arial Narrow" panose="020B0606020202030204" pitchFamily="34" charset="0"/>
                  <a:cs typeface="Golos UI" panose="020B0504020202020204" pitchFamily="34" charset="-52"/>
                </a:rPr>
                <a:t>ВОЗМЕЩЕНИЕ НДС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E873C8-5DB2-1797-2674-D7967D790073}"/>
              </a:ext>
            </a:extLst>
          </p:cNvPr>
          <p:cNvSpPr txBox="1"/>
          <p:nvPr/>
        </p:nvSpPr>
        <p:spPr>
          <a:xfrm>
            <a:off x="5094472" y="2336142"/>
            <a:ext cx="1830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latin typeface="Arial Narrow" panose="020B0606020202030204" pitchFamily="34" charset="0"/>
                <a:cs typeface="Golos UI" panose="020B0504020202020204" pitchFamily="34" charset="-52"/>
              </a:rPr>
              <a:t>176 и 176.1 НК РФ</a:t>
            </a:r>
          </a:p>
        </p:txBody>
      </p:sp>
    </p:spTree>
    <p:extLst>
      <p:ext uri="{BB962C8B-B14F-4D97-AF65-F5344CB8AC3E}">
        <p14:creationId xmlns:p14="http://schemas.microsoft.com/office/powerpoint/2010/main" val="197295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C7EDA-E4E7-5FDD-17BF-FC0A488E3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18A70-595C-0A7D-E55E-673C98712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95" y="1250304"/>
            <a:ext cx="10814179" cy="7290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ДОКУМЕНТЫ АДМИНИСТРИРОВАНИЯ</a:t>
            </a:r>
            <a:br>
              <a:rPr lang="ru-RU" sz="4000" dirty="0">
                <a:solidFill>
                  <a:schemeClr val="tx1"/>
                </a:solidFill>
                <a:cs typeface="Golos UI" panose="020B0504020202020204" pitchFamily="34" charset="-52"/>
              </a:rPr>
            </a:br>
            <a:endParaRPr lang="ru-RU" sz="4000" dirty="0">
              <a:solidFill>
                <a:schemeClr val="tx1"/>
              </a:solidFill>
              <a:cs typeface="Golos UI" panose="020B0504020202020204" pitchFamily="34" charset="-5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F1798DF-4A0B-CCF2-251A-00A6E221B186}"/>
              </a:ext>
            </a:extLst>
          </p:cNvPr>
          <p:cNvSpPr/>
          <p:nvPr/>
        </p:nvSpPr>
        <p:spPr>
          <a:xfrm>
            <a:off x="318328" y="3648352"/>
            <a:ext cx="11564808" cy="739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 Narrow" panose="020B0606020202030204" pitchFamily="34" charset="0"/>
              <a:cs typeface="Golos UI" panose="020B0504020202020204" pitchFamily="34" charset="-52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DDDA82-6537-4491-1E4A-52494CA9E48F}"/>
              </a:ext>
            </a:extLst>
          </p:cNvPr>
          <p:cNvSpPr/>
          <p:nvPr/>
        </p:nvSpPr>
        <p:spPr>
          <a:xfrm>
            <a:off x="318328" y="2111003"/>
            <a:ext cx="11564808" cy="739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 Narrow" panose="020B0606020202030204" pitchFamily="34" charset="0"/>
              <a:cs typeface="Golos UI" panose="020B0504020202020204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C1022-B506-B6B4-1001-02FCCBABFDC9}"/>
              </a:ext>
            </a:extLst>
          </p:cNvPr>
          <p:cNvSpPr txBox="1"/>
          <p:nvPr/>
        </p:nvSpPr>
        <p:spPr>
          <a:xfrm>
            <a:off x="5392234" y="2034794"/>
            <a:ext cx="66510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Письмо ФНС России от 05.02.2025 № СД-4-3/1064@</a:t>
            </a:r>
          </a:p>
          <a:p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Обновленные КС</a:t>
            </a:r>
            <a:endParaRPr lang="ru-RU" sz="2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6AFB96-6E7B-1EC0-3D3F-6D6F67D8AA9A}"/>
              </a:ext>
            </a:extLst>
          </p:cNvPr>
          <p:cNvSpPr txBox="1"/>
          <p:nvPr/>
        </p:nvSpPr>
        <p:spPr>
          <a:xfrm>
            <a:off x="474794" y="2210131"/>
            <a:ext cx="3285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КС показателей по НД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E5EB0E-CBB4-DC73-616E-BDD1A81DA958}"/>
              </a:ext>
            </a:extLst>
          </p:cNvPr>
          <p:cNvSpPr txBox="1"/>
          <p:nvPr/>
        </p:nvSpPr>
        <p:spPr>
          <a:xfrm>
            <a:off x="474793" y="2795949"/>
            <a:ext cx="4078871" cy="79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КС по п. 5.3 ст. 174 </a:t>
            </a:r>
          </a:p>
          <a:p>
            <a:r>
              <a:rPr lang="ru-RU" sz="2134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 считается непредставленной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D1B826-1EE9-3B97-9068-8EEE8F863DB5}"/>
              </a:ext>
            </a:extLst>
          </p:cNvPr>
          <p:cNvSpPr txBox="1"/>
          <p:nvPr/>
        </p:nvSpPr>
        <p:spPr>
          <a:xfrm>
            <a:off x="5392235" y="2833271"/>
            <a:ext cx="64814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dirty="0">
                <a:latin typeface="Arial Narrow" panose="020B0606020202030204" pitchFamily="34" charset="0"/>
              </a:rPr>
              <a:t>Приказ ФНС России от 25.05.2021 № ЕД-7-15-/519@</a:t>
            </a:r>
          </a:p>
          <a:p>
            <a:pPr algn="l"/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Идет разработка нового. </a:t>
            </a:r>
            <a:r>
              <a:rPr lang="ru-RU" sz="2400" u="sng" dirty="0">
                <a:solidFill>
                  <a:srgbClr val="FF0000"/>
                </a:solidFill>
                <a:latin typeface="Arial Narrow" panose="020B0606020202030204" pitchFamily="34" charset="0"/>
              </a:rPr>
              <a:t>Проект Письма</a:t>
            </a: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1E6086-D776-9BED-0CAD-7D88333877AB}"/>
              </a:ext>
            </a:extLst>
          </p:cNvPr>
          <p:cNvSpPr txBox="1"/>
          <p:nvPr/>
        </p:nvSpPr>
        <p:spPr>
          <a:xfrm>
            <a:off x="474792" y="3603610"/>
            <a:ext cx="4970968" cy="79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КС по </a:t>
            </a:r>
            <a:r>
              <a:rPr lang="ru-RU" sz="24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пп</a:t>
            </a:r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Arial Narrow" panose="020B0606020202030204" pitchFamily="34" charset="0"/>
              </a:rPr>
              <a:t>1 п. 5 ст. 11.3 </a:t>
            </a:r>
          </a:p>
          <a:p>
            <a:r>
              <a:rPr lang="ru-RU" sz="2134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Блокировка начислений до окончания КНП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AF8108-3A8F-0F90-3FDE-D74DE0A2DD35}"/>
              </a:ext>
            </a:extLst>
          </p:cNvPr>
          <p:cNvSpPr txBox="1"/>
          <p:nvPr/>
        </p:nvSpPr>
        <p:spPr>
          <a:xfrm>
            <a:off x="5392234" y="3612939"/>
            <a:ext cx="66194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Приказ ФНС России  от 29.02.2024  №  ЕД-7-3/164@</a:t>
            </a:r>
          </a:p>
          <a:p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Не требует изменений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B9FDE7-D4FA-78CB-8C4B-65AB7B418F72}"/>
              </a:ext>
            </a:extLst>
          </p:cNvPr>
          <p:cNvSpPr txBox="1"/>
          <p:nvPr/>
        </p:nvSpPr>
        <p:spPr>
          <a:xfrm>
            <a:off x="383352" y="5016098"/>
            <a:ext cx="4452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ФОРМАТ АВТОТРЕБОВАНИЯ</a:t>
            </a:r>
            <a:endParaRPr lang="ru-RU" sz="2134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ED1927-BA87-F260-FDB2-8D7872AC98B6}"/>
              </a:ext>
            </a:extLst>
          </p:cNvPr>
          <p:cNvSpPr txBox="1"/>
          <p:nvPr/>
        </p:nvSpPr>
        <p:spPr>
          <a:xfrm>
            <a:off x="383352" y="5607849"/>
            <a:ext cx="44528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ФОРМАТ ФОРМАЛИЗОВАННОГО ПОЯСНЕНИЙ ПОД АТ</a:t>
            </a:r>
            <a:endParaRPr lang="ru-RU" sz="2134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55B300-CAE2-3839-D779-46B8D7283752}"/>
              </a:ext>
            </a:extLst>
          </p:cNvPr>
          <p:cNvSpPr txBox="1"/>
          <p:nvPr/>
        </p:nvSpPr>
        <p:spPr>
          <a:xfrm>
            <a:off x="5128169" y="5042974"/>
            <a:ext cx="3657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Письмо ФНС России </a:t>
            </a:r>
          </a:p>
          <a:p>
            <a:pPr algn="ctr"/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от 02.04.2025 № ЕА-4-15/3520@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81737A-D705-8CCD-3851-7913A4AAD0BD}"/>
              </a:ext>
            </a:extLst>
          </p:cNvPr>
          <p:cNvSpPr txBox="1"/>
          <p:nvPr/>
        </p:nvSpPr>
        <p:spPr>
          <a:xfrm>
            <a:off x="5566443" y="5679550"/>
            <a:ext cx="2542478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67" dirty="0">
                <a:solidFill>
                  <a:srgbClr val="FF0000"/>
                </a:solidFill>
                <a:latin typeface="Arial Narrow" panose="020B0606020202030204" pitchFamily="34" charset="0"/>
              </a:rPr>
              <a:t>РЕКОМЕНДОВАННЫЙ ФОРМАТ</a:t>
            </a:r>
          </a:p>
        </p:txBody>
      </p:sp>
      <p:sp>
        <p:nvSpPr>
          <p:cNvPr id="16" name="Правая фигурная скобка 15">
            <a:extLst>
              <a:ext uri="{FF2B5EF4-FFF2-40B4-BE49-F238E27FC236}">
                <a16:creationId xmlns:a16="http://schemas.microsoft.com/office/drawing/2014/main" id="{FBC8565A-BA5E-7879-3EC1-3C5A9B7B81E7}"/>
              </a:ext>
            </a:extLst>
          </p:cNvPr>
          <p:cNvSpPr/>
          <p:nvPr/>
        </p:nvSpPr>
        <p:spPr>
          <a:xfrm>
            <a:off x="4907280" y="5024711"/>
            <a:ext cx="293401" cy="1414135"/>
          </a:xfrm>
          <a:prstGeom prst="rightBrace">
            <a:avLst>
              <a:gd name="adj1" fmla="val 6720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03B45329-7F29-169F-5365-DDA9EDEE647C}"/>
              </a:ext>
            </a:extLst>
          </p:cNvPr>
          <p:cNvSpPr/>
          <p:nvPr/>
        </p:nvSpPr>
        <p:spPr>
          <a:xfrm>
            <a:off x="8549048" y="5757170"/>
            <a:ext cx="406400" cy="396655"/>
          </a:xfrm>
          <a:prstGeom prst="rightArrow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E421ED-C1A1-5C34-99F6-9499A8B0342A}"/>
              </a:ext>
            </a:extLst>
          </p:cNvPr>
          <p:cNvSpPr txBox="1"/>
          <p:nvPr/>
        </p:nvSpPr>
        <p:spPr>
          <a:xfrm>
            <a:off x="8949601" y="5582030"/>
            <a:ext cx="2927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ФНС России </a:t>
            </a:r>
          </a:p>
          <a:p>
            <a:pPr algn="ctr"/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от 16.12.2016 № ММВ-7-15/682@</a:t>
            </a:r>
          </a:p>
        </p:txBody>
      </p:sp>
    </p:spTree>
    <p:extLst>
      <p:ext uri="{BB962C8B-B14F-4D97-AF65-F5344CB8AC3E}">
        <p14:creationId xmlns:p14="http://schemas.microsoft.com/office/powerpoint/2010/main" val="3029602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B36A8-8E0E-0CDB-4B59-7FB4990D1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36DD2-F649-411A-8B5C-6640922C5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95" y="1222312"/>
            <a:ext cx="10814179" cy="614697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СОПОСТАВЛЕНИЕ С УЧЕТОМ СПЕЦСТАВОК</a:t>
            </a:r>
            <a:endParaRPr lang="ru-RU" sz="3600" dirty="0">
              <a:solidFill>
                <a:schemeClr val="tx1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1E73904-6DE9-731E-6D4F-7EB106FA3F1B}"/>
              </a:ext>
            </a:extLst>
          </p:cNvPr>
          <p:cNvGrpSpPr/>
          <p:nvPr/>
        </p:nvGrpSpPr>
        <p:grpSpPr>
          <a:xfrm>
            <a:off x="314402" y="2104218"/>
            <a:ext cx="11563195" cy="2218778"/>
            <a:chOff x="0" y="1300642"/>
            <a:chExt cx="6095998" cy="2433803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27D8747E-56AD-5766-AB1C-94A19811E673}"/>
                </a:ext>
              </a:extLst>
            </p:cNvPr>
            <p:cNvSpPr/>
            <p:nvPr/>
          </p:nvSpPr>
          <p:spPr>
            <a:xfrm>
              <a:off x="0" y="1300642"/>
              <a:ext cx="6095998" cy="243380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Arial Narrow" panose="020B0606020202030204" pitchFamily="34" charset="0"/>
                <a:cs typeface="Golos UI" panose="020B0504020202020204" pitchFamily="34" charset="-52"/>
              </a:endParaRPr>
            </a:p>
          </p:txBody>
        </p:sp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80497164-30EC-BC7A-0C4D-A58C6AD2540F}"/>
                </a:ext>
              </a:extLst>
            </p:cNvPr>
            <p:cNvSpPr/>
            <p:nvPr/>
          </p:nvSpPr>
          <p:spPr>
            <a:xfrm>
              <a:off x="3837882" y="2194572"/>
              <a:ext cx="2160000" cy="6058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Golos UI" panose="020B0504020202020204" pitchFamily="34" charset="-52"/>
                </a:rPr>
                <a:t>КНИГА ПОКУПОК</a:t>
              </a:r>
            </a:p>
          </p:txBody>
        </p: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E389276A-7C08-ED46-F2AC-7B222367F582}"/>
                </a:ext>
              </a:extLst>
            </p:cNvPr>
            <p:cNvSpPr/>
            <p:nvPr/>
          </p:nvSpPr>
          <p:spPr>
            <a:xfrm>
              <a:off x="95080" y="2194572"/>
              <a:ext cx="2160000" cy="6058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Golos UI" panose="020B0504020202020204" pitchFamily="34" charset="-52"/>
                </a:rPr>
                <a:t>КНИГА ПРОДАЖ</a:t>
              </a: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4CE77D55-15E1-77CE-9A66-0794CB13160B}"/>
                </a:ext>
              </a:extLst>
            </p:cNvPr>
            <p:cNvSpPr/>
            <p:nvPr/>
          </p:nvSpPr>
          <p:spPr>
            <a:xfrm>
              <a:off x="95080" y="1447168"/>
              <a:ext cx="2160000" cy="6058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Golos UI" panose="020B0504020202020204" pitchFamily="34" charset="-52"/>
                </a:rPr>
                <a:t>ПРОДАВЕЦ</a:t>
              </a: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DFEAD71B-A53F-209A-2E38-F35604423A48}"/>
                </a:ext>
              </a:extLst>
            </p:cNvPr>
            <p:cNvSpPr/>
            <p:nvPr/>
          </p:nvSpPr>
          <p:spPr>
            <a:xfrm>
              <a:off x="3837882" y="1447168"/>
              <a:ext cx="2160000" cy="6058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Golos UI" panose="020B0504020202020204" pitchFamily="34" charset="-52"/>
                </a:rPr>
                <a:t>ПОКУПАТЕЛЬ</a:t>
              </a: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3C6A0A54-AFDC-F46F-6262-46A18F1E4A5E}"/>
                </a:ext>
              </a:extLst>
            </p:cNvPr>
            <p:cNvCxnSpPr>
              <a:cxnSpLocks/>
              <a:stCxn id="7" idx="2"/>
              <a:endCxn id="6" idx="0"/>
            </p:cNvCxnSpPr>
            <p:nvPr/>
          </p:nvCxnSpPr>
          <p:spPr>
            <a:xfrm>
              <a:off x="1175080" y="2052991"/>
              <a:ext cx="0" cy="1415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F71F6031-B2B1-34A5-CB5F-66A246013C87}"/>
                </a:ext>
              </a:extLst>
            </p:cNvPr>
            <p:cNvCxnSpPr>
              <a:cxnSpLocks/>
              <a:stCxn id="8" idx="2"/>
              <a:endCxn id="5" idx="0"/>
            </p:cNvCxnSpPr>
            <p:nvPr/>
          </p:nvCxnSpPr>
          <p:spPr>
            <a:xfrm>
              <a:off x="4917882" y="2052991"/>
              <a:ext cx="0" cy="1415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2CB72ABF-E2C4-C668-FCDD-7E0BA0BBD128}"/>
                </a:ext>
              </a:extLst>
            </p:cNvPr>
            <p:cNvCxnSpPr>
              <a:cxnSpLocks/>
              <a:stCxn id="5" idx="1"/>
              <a:endCxn id="6" idx="3"/>
            </p:cNvCxnSpPr>
            <p:nvPr/>
          </p:nvCxnSpPr>
          <p:spPr>
            <a:xfrm flipH="1">
              <a:off x="2255080" y="2497484"/>
              <a:ext cx="158280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96B0BE-A27A-8A53-E42D-2557CDA4E92C}"/>
                </a:ext>
              </a:extLst>
            </p:cNvPr>
            <p:cNvSpPr txBox="1"/>
            <p:nvPr/>
          </p:nvSpPr>
          <p:spPr>
            <a:xfrm>
              <a:off x="1550175" y="2809920"/>
              <a:ext cx="2992621" cy="877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>
                  <a:latin typeface="Arial Narrow" panose="020B0606020202030204" pitchFamily="34" charset="0"/>
                  <a:cs typeface="Golos UI" panose="020B0504020202020204" pitchFamily="34" charset="-52"/>
                </a:rPr>
                <a:t>РАСХОЖДЕНИЕ:  </a:t>
              </a:r>
            </a:p>
            <a:p>
              <a:pPr algn="ctr"/>
              <a:r>
                <a:rPr lang="ru-RU" sz="1600" dirty="0">
                  <a:latin typeface="Arial Narrow" panose="020B0606020202030204" pitchFamily="34" charset="0"/>
                  <a:cs typeface="Golos UI" panose="020B0504020202020204" pitchFamily="34" charset="-52"/>
                </a:rPr>
                <a:t>- вида Разрыв (</a:t>
              </a:r>
              <a:r>
                <a:rPr lang="ru-RU" sz="1600" dirty="0">
                  <a:solidFill>
                    <a:schemeClr val="accent2"/>
                  </a:solidFill>
                  <a:latin typeface="Arial Narrow" panose="020B0606020202030204" pitchFamily="34" charset="0"/>
                  <a:cs typeface="Golos UI" panose="020B0504020202020204" pitchFamily="34" charset="-52"/>
                </a:rPr>
                <a:t>нет СФ в НД продавца</a:t>
              </a:r>
              <a:r>
                <a:rPr lang="ru-RU" sz="1600" dirty="0">
                  <a:latin typeface="Arial Narrow" panose="020B0606020202030204" pitchFamily="34" charset="0"/>
                  <a:cs typeface="Golos UI" panose="020B0504020202020204" pitchFamily="34" charset="-52"/>
                </a:rPr>
                <a:t>)</a:t>
              </a:r>
            </a:p>
            <a:p>
              <a:pPr algn="ctr"/>
              <a:r>
                <a:rPr lang="ru-RU" sz="1600" dirty="0">
                  <a:latin typeface="Arial Narrow" panose="020B0606020202030204" pitchFamily="34" charset="0"/>
                  <a:cs typeface="Golos UI" panose="020B0504020202020204" pitchFamily="34" charset="-52"/>
                </a:rPr>
                <a:t>- вида НДС (сумма НДС Покупателя</a:t>
              </a:r>
              <a:r>
                <a:rPr lang="en-US" sz="1600" dirty="0">
                  <a:latin typeface="Inter" panose="02000503000000020004"/>
                  <a:cs typeface="Golos UI" panose="020B0504020202020204" pitchFamily="34" charset="-52"/>
                </a:rPr>
                <a:t> </a:t>
              </a:r>
              <a:r>
                <a:rPr lang="ru-RU" sz="1600" b="1" dirty="0">
                  <a:solidFill>
                    <a:schemeClr val="accent2"/>
                  </a:solidFill>
                  <a:latin typeface="Arial Narrow" panose="020B0606020202030204" pitchFamily="34" charset="0"/>
                  <a:cs typeface="Golos UI" panose="020B0504020202020204" pitchFamily="34" charset="-52"/>
                </a:rPr>
                <a:t>БОЛЬШЕ</a:t>
              </a:r>
              <a:r>
                <a:rPr lang="en-US" sz="1600" b="1" dirty="0">
                  <a:solidFill>
                    <a:schemeClr val="accent2"/>
                  </a:solidFill>
                  <a:latin typeface="Inter" panose="02000503000000020004"/>
                  <a:cs typeface="Golos UI" panose="020B0504020202020204" pitchFamily="34" charset="-52"/>
                </a:rPr>
                <a:t> </a:t>
              </a:r>
              <a:r>
                <a:rPr lang="ru-RU" sz="1600" dirty="0">
                  <a:latin typeface="Arial Narrow" panose="020B0606020202030204" pitchFamily="34" charset="0"/>
                  <a:cs typeface="Golos UI" panose="020B0504020202020204" pitchFamily="34" charset="-52"/>
                </a:rPr>
                <a:t>суммы НДС Продавца)</a:t>
              </a:r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2E2E50C0-B723-DFF3-A7DE-4A8FA53D3BFC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3046480" y="2497483"/>
              <a:ext cx="6" cy="312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04B3B40-60F2-938E-712D-34ED990B1AFE}"/>
              </a:ext>
            </a:extLst>
          </p:cNvPr>
          <p:cNvGrpSpPr/>
          <p:nvPr/>
        </p:nvGrpSpPr>
        <p:grpSpPr>
          <a:xfrm>
            <a:off x="419878" y="4708616"/>
            <a:ext cx="5300419" cy="1880336"/>
            <a:chOff x="6462334" y="238680"/>
            <a:chExt cx="5678866" cy="2545902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6CC03C7-7A4F-88B7-2265-60FF27020D1A}"/>
                </a:ext>
              </a:extLst>
            </p:cNvPr>
            <p:cNvSpPr/>
            <p:nvPr/>
          </p:nvSpPr>
          <p:spPr>
            <a:xfrm>
              <a:off x="9766905" y="2178759"/>
              <a:ext cx="2374295" cy="6058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Golos UI" panose="020B0504020202020204" pitchFamily="34" charset="-52"/>
                </a:rPr>
                <a:t>КНИГА ПОКУПОК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B52F88A2-38E0-340A-59B1-216C09C07F16}"/>
                </a:ext>
              </a:extLst>
            </p:cNvPr>
            <p:cNvSpPr/>
            <p:nvPr/>
          </p:nvSpPr>
          <p:spPr>
            <a:xfrm>
              <a:off x="6462334" y="2178759"/>
              <a:ext cx="2160000" cy="6058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Golos UI" panose="020B0504020202020204" pitchFamily="34" charset="-52"/>
                </a:rPr>
                <a:t>КНИГА ПРОДАЖ</a:t>
              </a: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B165A21-ECD5-B56A-CC5D-78217AF69A5C}"/>
                </a:ext>
              </a:extLst>
            </p:cNvPr>
            <p:cNvSpPr/>
            <p:nvPr/>
          </p:nvSpPr>
          <p:spPr>
            <a:xfrm>
              <a:off x="6462334" y="238680"/>
              <a:ext cx="2160000" cy="15221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Inter" panose="02000503000000020004"/>
                  <a:cs typeface="Golos UI" panose="020B0504020202020204" pitchFamily="34" charset="-52"/>
                </a:rPr>
                <a:t> </a:t>
              </a:r>
              <a:r>
                <a:rPr lang="ru-RU" sz="1400" b="1" dirty="0">
                  <a:solidFill>
                    <a:schemeClr val="tx1"/>
                  </a:solidFill>
                  <a:latin typeface="Arial Narrow" panose="020B0606020202030204" pitchFamily="34" charset="0"/>
                  <a:cs typeface="Golos UI" panose="020B0504020202020204" pitchFamily="34" charset="-52"/>
                </a:rPr>
                <a:t>ПРОДАВЕЦ</a:t>
              </a:r>
              <a:r>
                <a:rPr lang="en-US" sz="1400" dirty="0">
                  <a:solidFill>
                    <a:schemeClr val="tx1"/>
                  </a:solidFill>
                  <a:latin typeface="Inter" panose="02000503000000020004"/>
                  <a:cs typeface="Golos UI" panose="020B0504020202020204" pitchFamily="34" charset="-52"/>
                </a:rPr>
                <a:t>  </a:t>
              </a:r>
              <a:endParaRPr lang="en-US" sz="1400" b="1" dirty="0">
                <a:solidFill>
                  <a:schemeClr val="accent2"/>
                </a:solidFill>
                <a:latin typeface="Inter" panose="02000503000000020004"/>
                <a:cs typeface="Golos UI" panose="020B0504020202020204" pitchFamily="34" charset="-52"/>
              </a:endParaRPr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EBA086F9-1AFD-28CB-4843-9AC79603757B}"/>
                </a:ext>
              </a:extLst>
            </p:cNvPr>
            <p:cNvSpPr/>
            <p:nvPr/>
          </p:nvSpPr>
          <p:spPr>
            <a:xfrm>
              <a:off x="9766905" y="238680"/>
              <a:ext cx="2374295" cy="15221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Arial Narrow" panose="020B0606020202030204" pitchFamily="34" charset="0"/>
                  <a:cs typeface="Golos UI" panose="020B0504020202020204" pitchFamily="34" charset="-52"/>
                </a:rPr>
                <a:t>ПОКУПАТЕЛЬ</a:t>
              </a:r>
              <a:endParaRPr lang="ru-RU" sz="1400" b="1" dirty="0">
                <a:solidFill>
                  <a:schemeClr val="accent2"/>
                </a:solidFill>
                <a:latin typeface="Arial Narrow" panose="020B0606020202030204" pitchFamily="34" charset="0"/>
                <a:cs typeface="Golos UI" panose="020B0504020202020204" pitchFamily="34" charset="-52"/>
              </a:endParaRPr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A4393355-6E15-A5D5-1B96-95DBC18A0FF7}"/>
                </a:ext>
              </a:extLst>
            </p:cNvPr>
            <p:cNvCxnSpPr>
              <a:cxnSpLocks/>
              <a:stCxn id="17" idx="2"/>
              <a:endCxn id="16" idx="0"/>
            </p:cNvCxnSpPr>
            <p:nvPr/>
          </p:nvCxnSpPr>
          <p:spPr>
            <a:xfrm>
              <a:off x="7542334" y="1760839"/>
              <a:ext cx="0" cy="417920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AB52B622-EC86-E404-E367-39A7BC60A9A1}"/>
                </a:ext>
              </a:extLst>
            </p:cNvPr>
            <p:cNvCxnSpPr>
              <a:cxnSpLocks/>
              <a:stCxn id="18" idx="2"/>
              <a:endCxn id="15" idx="0"/>
            </p:cNvCxnSpPr>
            <p:nvPr/>
          </p:nvCxnSpPr>
          <p:spPr>
            <a:xfrm>
              <a:off x="10954053" y="1760839"/>
              <a:ext cx="0" cy="417920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EA35C07B-A7FE-6A0B-94D0-5422B099AD87}"/>
                </a:ext>
              </a:extLst>
            </p:cNvPr>
            <p:cNvCxnSpPr>
              <a:cxnSpLocks/>
              <a:stCxn id="15" idx="1"/>
              <a:endCxn id="16" idx="3"/>
            </p:cNvCxnSpPr>
            <p:nvPr/>
          </p:nvCxnSpPr>
          <p:spPr>
            <a:xfrm flipH="1">
              <a:off x="8622334" y="2481671"/>
              <a:ext cx="1144571" cy="0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CC8D5E8-7576-1B9F-D37F-5A66700AAE46}"/>
              </a:ext>
            </a:extLst>
          </p:cNvPr>
          <p:cNvGrpSpPr/>
          <p:nvPr/>
        </p:nvGrpSpPr>
        <p:grpSpPr>
          <a:xfrm>
            <a:off x="6294383" y="4682096"/>
            <a:ext cx="5477739" cy="1905537"/>
            <a:chOff x="6434343" y="3562415"/>
            <a:chExt cx="5706857" cy="2666061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DEDB36B-1084-CE21-8A7D-B8AB83AB2B4C}"/>
                </a:ext>
              </a:extLst>
            </p:cNvPr>
            <p:cNvSpPr/>
            <p:nvPr/>
          </p:nvSpPr>
          <p:spPr>
            <a:xfrm>
              <a:off x="9790544" y="5530970"/>
              <a:ext cx="2350656" cy="6058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Golos UI" panose="020B0504020202020204" pitchFamily="34" charset="-52"/>
                </a:rPr>
                <a:t>    КНИГА ПОКУПОК</a:t>
              </a:r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025F3DE8-8088-A3C5-FD41-D9F3CC661F73}"/>
                </a:ext>
              </a:extLst>
            </p:cNvPr>
            <p:cNvSpPr/>
            <p:nvPr/>
          </p:nvSpPr>
          <p:spPr>
            <a:xfrm>
              <a:off x="6434343" y="5530970"/>
              <a:ext cx="2160000" cy="6058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Golos UI" panose="020B0504020202020204" pitchFamily="34" charset="-52"/>
                </a:rPr>
                <a:t>КНИГА ПРОДАЖ</a:t>
              </a:r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5F9DEBE4-3E45-F4E4-AACE-30AE4A253700}"/>
                </a:ext>
              </a:extLst>
            </p:cNvPr>
            <p:cNvSpPr/>
            <p:nvPr/>
          </p:nvSpPr>
          <p:spPr>
            <a:xfrm>
              <a:off x="6434343" y="3562415"/>
              <a:ext cx="2160000" cy="15506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Arial Narrow" panose="020B0606020202030204" pitchFamily="34" charset="0"/>
                  <a:cs typeface="Golos UI" panose="020B0504020202020204" pitchFamily="34" charset="-52"/>
                </a:rPr>
                <a:t>ПРОДАВЕЦ</a:t>
              </a:r>
              <a:endParaRPr lang="ru-RU" sz="1400" b="1" dirty="0">
                <a:solidFill>
                  <a:schemeClr val="accent2"/>
                </a:solidFill>
                <a:latin typeface="Arial Narrow" panose="020B0606020202030204" pitchFamily="34" charset="0"/>
                <a:cs typeface="Golos UI" panose="020B0504020202020204" pitchFamily="34" charset="-52"/>
              </a:endParaRPr>
            </a:p>
          </p:txBody>
        </p: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FB9DEE77-82C3-8641-0ACD-3163495F4BFA}"/>
                </a:ext>
              </a:extLst>
            </p:cNvPr>
            <p:cNvSpPr/>
            <p:nvPr/>
          </p:nvSpPr>
          <p:spPr>
            <a:xfrm>
              <a:off x="9790544" y="3562415"/>
              <a:ext cx="2350656" cy="12477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Arial Narrow" panose="020B0606020202030204" pitchFamily="34" charset="0"/>
                  <a:cs typeface="Golos UI" panose="020B0504020202020204" pitchFamily="34" charset="-52"/>
                </a:rPr>
                <a:t>ПОКУПАТЕЛЬ</a:t>
              </a:r>
              <a:endParaRPr lang="ru-RU" sz="1400" b="1" dirty="0">
                <a:solidFill>
                  <a:schemeClr val="accent2"/>
                </a:solidFill>
                <a:latin typeface="Arial Narrow" panose="020B0606020202030204" pitchFamily="34" charset="0"/>
                <a:cs typeface="Golos UI" panose="020B0504020202020204" pitchFamily="34" charset="-52"/>
              </a:endParaRPr>
            </a:p>
          </p:txBody>
        </p: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512983AE-6DC5-F7DB-9B05-CF6DE7BA882C}"/>
                </a:ext>
              </a:extLst>
            </p:cNvPr>
            <p:cNvCxnSpPr>
              <a:cxnSpLocks/>
              <a:stCxn id="25" idx="2"/>
              <a:endCxn id="24" idx="0"/>
            </p:cNvCxnSpPr>
            <p:nvPr/>
          </p:nvCxnSpPr>
          <p:spPr>
            <a:xfrm>
              <a:off x="7514343" y="5113051"/>
              <a:ext cx="0" cy="417919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5ED2001F-B468-B8E6-EC25-B1C7CD0BCC6D}"/>
                </a:ext>
              </a:extLst>
            </p:cNvPr>
            <p:cNvCxnSpPr>
              <a:cxnSpLocks/>
            </p:cNvCxnSpPr>
            <p:nvPr/>
          </p:nvCxnSpPr>
          <p:spPr>
            <a:xfrm>
              <a:off x="10936052" y="4810142"/>
              <a:ext cx="0" cy="720828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951FD68C-9547-163A-23D7-2BFC18FD88F8}"/>
                </a:ext>
              </a:extLst>
            </p:cNvPr>
            <p:cNvCxnSpPr>
              <a:cxnSpLocks/>
              <a:stCxn id="23" idx="1"/>
              <a:endCxn id="24" idx="3"/>
            </p:cNvCxnSpPr>
            <p:nvPr/>
          </p:nvCxnSpPr>
          <p:spPr>
            <a:xfrm flipH="1">
              <a:off x="8594343" y="5833882"/>
              <a:ext cx="1196201" cy="0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A4C00E-5001-9218-F06C-2CA4FE0D0CEE}"/>
                </a:ext>
              </a:extLst>
            </p:cNvPr>
            <p:cNvSpPr txBox="1"/>
            <p:nvPr/>
          </p:nvSpPr>
          <p:spPr>
            <a:xfrm>
              <a:off x="9310729" y="5324186"/>
              <a:ext cx="389456" cy="904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>
                  <a:solidFill>
                    <a:srgbClr val="FF0000"/>
                  </a:solidFill>
                  <a:latin typeface="Arial Narrow" panose="020B0606020202030204" pitchFamily="34" charset="0"/>
                  <a:cs typeface="Golos UI" panose="020B0504020202020204" pitchFamily="34" charset="-52"/>
                </a:rPr>
                <a:t>х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C82570D-A375-FC94-B8C5-EBCE9926DAA3}"/>
              </a:ext>
            </a:extLst>
          </p:cNvPr>
          <p:cNvSpPr txBox="1"/>
          <p:nvPr/>
        </p:nvSpPr>
        <p:spPr>
          <a:xfrm>
            <a:off x="494212" y="5369584"/>
            <a:ext cx="1911707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СПЕЦ.СТАВКИ</a:t>
            </a:r>
            <a:endParaRPr lang="ru-RU" sz="1400" dirty="0">
              <a:solidFill>
                <a:schemeClr val="accent2"/>
              </a:solidFill>
              <a:latin typeface="Arial Narrow" panose="020B0606020202030204" pitchFamily="34" charset="0"/>
              <a:cs typeface="Golos UI" panose="020B0504020202020204" pitchFamily="34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85D897-1450-E7E6-9B28-E703E85EA6AB}"/>
              </a:ext>
            </a:extLst>
          </p:cNvPr>
          <p:cNvSpPr txBox="1"/>
          <p:nvPr/>
        </p:nvSpPr>
        <p:spPr>
          <a:xfrm>
            <a:off x="399740" y="5067093"/>
            <a:ext cx="21436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ОБЩИЙ РЕЖИМ НДС</a:t>
            </a:r>
            <a:endParaRPr lang="ru-RU" sz="1400" dirty="0">
              <a:solidFill>
                <a:schemeClr val="accent2"/>
              </a:solidFill>
              <a:latin typeface="Arial Narrow" panose="020B0606020202030204" pitchFamily="34" charset="0"/>
              <a:cs typeface="Golos UI" panose="020B0504020202020204" pitchFamily="34" charset="-52"/>
            </a:endParaRPr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B82C077A-5CA1-0CF3-350F-07FABC5309CD}"/>
              </a:ext>
            </a:extLst>
          </p:cNvPr>
          <p:cNvSpPr/>
          <p:nvPr/>
        </p:nvSpPr>
        <p:spPr>
          <a:xfrm>
            <a:off x="2579776" y="4321039"/>
            <a:ext cx="699997" cy="47251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 Narrow" panose="020B0606020202030204" pitchFamily="34" charset="0"/>
              <a:cs typeface="Golos UI" panose="020B0504020202020204" pitchFamily="34" charset="-52"/>
            </a:endParaRPr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8D96DA0D-852B-C942-3B83-FBFF641F47E9}"/>
              </a:ext>
            </a:extLst>
          </p:cNvPr>
          <p:cNvSpPr/>
          <p:nvPr/>
        </p:nvSpPr>
        <p:spPr>
          <a:xfrm>
            <a:off x="8678557" y="4321039"/>
            <a:ext cx="699997" cy="47251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 Narrow" panose="020B0606020202030204" pitchFamily="34" charset="0"/>
              <a:cs typeface="Golos UI" panose="020B0504020202020204" pitchFamily="34" charset="-5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F9C779-94D5-930C-B6A4-02ADC473E57E}"/>
              </a:ext>
            </a:extLst>
          </p:cNvPr>
          <p:cNvSpPr txBox="1"/>
          <p:nvPr/>
        </p:nvSpPr>
        <p:spPr>
          <a:xfrm>
            <a:off x="3531860" y="5082503"/>
            <a:ext cx="21436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chemeClr val="accent2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ОБЩИЙ РЕЖИМ НДС </a:t>
            </a:r>
          </a:p>
          <a:p>
            <a:pPr algn="ctr"/>
            <a:r>
              <a:rPr lang="ru-RU" sz="1400" b="1" dirty="0">
                <a:solidFill>
                  <a:schemeClr val="accent2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(ОСНО + УСН)</a:t>
            </a:r>
            <a:endParaRPr lang="ru-RU" sz="1400" dirty="0">
              <a:solidFill>
                <a:schemeClr val="accent2"/>
              </a:solidFill>
              <a:latin typeface="Arial Narrow" panose="020B0606020202030204" pitchFamily="34" charset="0"/>
              <a:cs typeface="Golos UI" panose="020B0504020202020204" pitchFamily="34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1A78BFA-B5C6-3C83-40CB-7AD0F25E1B29}"/>
              </a:ext>
            </a:extLst>
          </p:cNvPr>
          <p:cNvSpPr txBox="1"/>
          <p:nvPr/>
        </p:nvSpPr>
        <p:spPr>
          <a:xfrm>
            <a:off x="9613584" y="5011107"/>
            <a:ext cx="21436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chemeClr val="accent6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СПЕЦИАЛЬНЫЕ СТАВКИ </a:t>
            </a:r>
            <a:r>
              <a:rPr lang="ru-RU" sz="1400" b="1" dirty="0">
                <a:solidFill>
                  <a:schemeClr val="accent6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НДС  (УСН)</a:t>
            </a:r>
            <a:endParaRPr lang="ru-RU" sz="1400" dirty="0">
              <a:solidFill>
                <a:schemeClr val="accent6"/>
              </a:solidFill>
              <a:latin typeface="Arial Narrow" panose="020B0606020202030204" pitchFamily="34" charset="0"/>
              <a:cs typeface="Golos UI" panose="020B0504020202020204" pitchFamily="34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18E994-8482-0DC7-F7DA-7022CB26B81A}"/>
              </a:ext>
            </a:extLst>
          </p:cNvPr>
          <p:cNvSpPr txBox="1"/>
          <p:nvPr/>
        </p:nvSpPr>
        <p:spPr>
          <a:xfrm>
            <a:off x="10643981" y="5554079"/>
            <a:ext cx="1413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можно только технические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A1E98F-8C83-FB74-59A0-31D90B3A906D}"/>
              </a:ext>
            </a:extLst>
          </p:cNvPr>
          <p:cNvSpPr txBox="1"/>
          <p:nvPr/>
        </p:nvSpPr>
        <p:spPr>
          <a:xfrm>
            <a:off x="6390153" y="5341470"/>
            <a:ext cx="1911707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СПЕЦ.СТАВКИ</a:t>
            </a:r>
            <a:endParaRPr lang="ru-RU" sz="1400" dirty="0">
              <a:solidFill>
                <a:schemeClr val="accent2"/>
              </a:solidFill>
              <a:latin typeface="Arial Narrow" panose="020B0606020202030204" pitchFamily="34" charset="0"/>
              <a:cs typeface="Golos UI" panose="020B0504020202020204" pitchFamily="34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31CAD2-2A3F-A2A4-4A07-2129030C9B7E}"/>
              </a:ext>
            </a:extLst>
          </p:cNvPr>
          <p:cNvSpPr txBox="1"/>
          <p:nvPr/>
        </p:nvSpPr>
        <p:spPr>
          <a:xfrm>
            <a:off x="6295681" y="5038979"/>
            <a:ext cx="21436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ОБЩИЙ РЕЖИМ НДС</a:t>
            </a:r>
            <a:endParaRPr lang="ru-RU" sz="1400" dirty="0">
              <a:solidFill>
                <a:schemeClr val="accent2"/>
              </a:solidFill>
              <a:latin typeface="Arial Narrow" panose="020B0606020202030204" pitchFamily="34" charset="0"/>
              <a:cs typeface="Golos UI" panose="020B05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06666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17D380E1-A60B-6B6F-C43B-457059B45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>
            <a:extLst>
              <a:ext uri="{FF2B5EF4-FFF2-40B4-BE49-F238E27FC236}">
                <a16:creationId xmlns:a16="http://schemas.microsoft.com/office/drawing/2014/main" id="{7C240AFC-E2C6-7BF5-92C2-BB21D00538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9795" y="1175658"/>
            <a:ext cx="10814179" cy="64633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АВАНСОВЫЙ НДС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23AE2B-B1C6-D3EB-C731-B3E00E7DF597}"/>
              </a:ext>
            </a:extLst>
          </p:cNvPr>
          <p:cNvSpPr txBox="1"/>
          <p:nvPr/>
        </p:nvSpPr>
        <p:spPr>
          <a:xfrm>
            <a:off x="9866188" y="345277"/>
            <a:ext cx="2402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п.3 ст.170 НК РФ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61BB0B-7F94-AF0A-0968-CEE2E10E5DF5}"/>
              </a:ext>
            </a:extLst>
          </p:cNvPr>
          <p:cNvSpPr txBox="1"/>
          <p:nvPr/>
        </p:nvSpPr>
        <p:spPr>
          <a:xfrm>
            <a:off x="60033" y="1781195"/>
            <a:ext cx="4809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Конституционной суд Российской Федерации Определение от 8 ноября 2018 г. № 2796-О </a:t>
            </a:r>
            <a:endParaRPr lang="ru-RU" dirty="0">
              <a:solidFill>
                <a:schemeClr val="accent2"/>
              </a:solidFill>
              <a:latin typeface="Arial Narrow" panose="020B0606020202030204" pitchFamily="34" charset="0"/>
              <a:cs typeface="Golos UI" panose="020B0504020202020204" pitchFamily="34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352C0B-9665-6ACC-A433-46EA0B4C397E}"/>
              </a:ext>
            </a:extLst>
          </p:cNvPr>
          <p:cNvSpPr txBox="1"/>
          <p:nvPr/>
        </p:nvSpPr>
        <p:spPr>
          <a:xfrm>
            <a:off x="6133221" y="2456492"/>
            <a:ext cx="59460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>
                <a:solidFill>
                  <a:srgbClr val="002060"/>
                </a:solidFill>
                <a:latin typeface="+mn-lt"/>
                <a:cs typeface="Golos UI" panose="020B0504020202020204" pitchFamily="34" charset="-52"/>
              </a:defRPr>
            </a:lvl1pPr>
          </a:lstStyle>
          <a:p>
            <a:pPr algn="just"/>
            <a:r>
              <a:rPr lang="ru-RU" b="0" dirty="0">
                <a:latin typeface="Arial Narrow" panose="020B0606020202030204" pitchFamily="34" charset="0"/>
              </a:rPr>
              <a:t>Если покупатель заявляет к вычету с перечисленной продавцу предоплаты НДС, то налог восстанавливается в том налоговом периоде, в котором суммы НДС по приобретенным товарам подлежат вычету. То есть это происходит </a:t>
            </a:r>
            <a:r>
              <a:rPr lang="ru-RU" u="sng" dirty="0">
                <a:latin typeface="Arial Narrow" panose="020B0606020202030204" pitchFamily="34" charset="0"/>
              </a:rPr>
              <a:t>после их принятия на учет </a:t>
            </a:r>
            <a:r>
              <a:rPr lang="ru-RU" b="0" dirty="0">
                <a:latin typeface="Arial Narrow" panose="020B0606020202030204" pitchFamily="34" charset="0"/>
              </a:rPr>
              <a:t>при наличии счетов-фактур и первичных документов.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7B119-63E1-4A23-EBFB-D7B636B78B95}"/>
              </a:ext>
            </a:extLst>
          </p:cNvPr>
          <p:cNvSpPr txBox="1"/>
          <p:nvPr/>
        </p:nvSpPr>
        <p:spPr>
          <a:xfrm>
            <a:off x="6133220" y="1781195"/>
            <a:ext cx="6135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Письмо ФНС России от 23.05.2024 № СД-4-3/5790@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8BAAC-FD65-F581-F110-8A761F71479F}"/>
              </a:ext>
            </a:extLst>
          </p:cNvPr>
          <p:cNvSpPr txBox="1"/>
          <p:nvPr/>
        </p:nvSpPr>
        <p:spPr>
          <a:xfrm>
            <a:off x="6133220" y="4210818"/>
            <a:ext cx="59460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405965"/>
                </a:solidFill>
                <a:latin typeface="Arial Narrow" panose="020B0606020202030204" pitchFamily="34" charset="0"/>
              </a:rPr>
              <a:t>Например, в первом квартале покупатель перечислил продавцу предоплату в счет предстоящей поставки товаров и принял к вычету НДС, предъявленный последним по этой сумме. Товары отгружены продавцом во втором квартале, а приняты к учету покупателем – в третьем. НДС восстанавливаются покупателем в третьем квартале. </a:t>
            </a:r>
            <a:endParaRPr lang="ru-RU" sz="1600" i="1" dirty="0"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AEACF7-A7A7-E11F-5FB8-0D3E3BB1D429}"/>
              </a:ext>
            </a:extLst>
          </p:cNvPr>
          <p:cNvSpPr txBox="1"/>
          <p:nvPr/>
        </p:nvSpPr>
        <p:spPr>
          <a:xfrm>
            <a:off x="60034" y="2475165"/>
            <a:ext cx="594604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>
              <a:defRPr>
                <a:solidFill>
                  <a:srgbClr val="002060"/>
                </a:solidFill>
                <a:latin typeface="+mn-lt"/>
                <a:cs typeface="Golos UI" panose="020B0504020202020204" pitchFamily="34" charset="-52"/>
              </a:defRPr>
            </a:lvl1pPr>
          </a:lstStyle>
          <a:p>
            <a:r>
              <a:rPr lang="ru-RU" dirty="0">
                <a:latin typeface="Arial Narrow" panose="020B0606020202030204" pitchFamily="34" charset="0"/>
              </a:rPr>
              <a:t>Восстановлению подлежат те суммы данного налога, определенные исходя из сумм платежей между контрагентами, которые по итогам налогового периода </a:t>
            </a:r>
            <a:r>
              <a:rPr lang="ru-RU" b="1" dirty="0">
                <a:latin typeface="Arial Narrow" panose="020B0606020202030204" pitchFamily="34" charset="0"/>
              </a:rPr>
              <a:t>у</a:t>
            </a:r>
            <a:r>
              <a:rPr lang="ru-RU" b="1" u="sng" dirty="0">
                <a:latin typeface="Arial Narrow" panose="020B0606020202030204" pitchFamily="34" charset="0"/>
              </a:rPr>
              <a:t>трачивают авансовый характер</a:t>
            </a:r>
            <a:r>
              <a:rPr lang="ru-RU" dirty="0">
                <a:latin typeface="Arial Narrow" panose="020B0606020202030204" pitchFamily="34" charset="0"/>
              </a:rPr>
              <a:t>, т.е. зачтены в счет фактически исполненных обязательств, а суммы налога, исчисленные налогоплательщиками с сумм полученной частичной оплаты, в счет которой в налоговом периоде товары не отгружались (работы не выполнялись, услуги не оказывались), вычетам в этом налоговом периоде не подлежат.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FC3FF7-3C12-B118-E658-FAEFDC0EFEA9}"/>
              </a:ext>
            </a:extLst>
          </p:cNvPr>
          <p:cNvSpPr txBox="1"/>
          <p:nvPr/>
        </p:nvSpPr>
        <p:spPr>
          <a:xfrm>
            <a:off x="98333" y="4994991"/>
            <a:ext cx="59604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>
              <a:defRPr>
                <a:solidFill>
                  <a:srgbClr val="002060"/>
                </a:solidFill>
                <a:latin typeface="+mn-lt"/>
                <a:cs typeface="Golos UI" panose="020B0504020202020204" pitchFamily="34" charset="-52"/>
              </a:defRPr>
            </a:lvl1pPr>
          </a:lstStyle>
          <a:p>
            <a:r>
              <a:rPr lang="ru-RU" dirty="0">
                <a:latin typeface="Arial Narrow" panose="020B0606020202030204" pitchFamily="34" charset="0"/>
              </a:rPr>
              <a:t>При этом </a:t>
            </a:r>
            <a:r>
              <a:rPr lang="ru-RU" b="1" dirty="0">
                <a:latin typeface="Arial Narrow" panose="020B0606020202030204" pitchFamily="34" charset="0"/>
              </a:rPr>
              <a:t>не предполагается возможность изменения срока восстановления сумм налога </a:t>
            </a:r>
            <a:r>
              <a:rPr lang="ru-RU" dirty="0">
                <a:latin typeface="Arial Narrow" panose="020B0606020202030204" pitchFamily="34" charset="0"/>
              </a:rPr>
              <a:t>на добавленную стоимость, принятого к вычету в отношении авансовых платежей, с переходом на налоговый период, следующий за налоговым периодом, в котором соответствующие гражданско-правовые обязательства были фактически исполнены.</a:t>
            </a:r>
          </a:p>
        </p:txBody>
      </p:sp>
    </p:spTree>
    <p:extLst>
      <p:ext uri="{BB962C8B-B14F-4D97-AF65-F5344CB8AC3E}">
        <p14:creationId xmlns:p14="http://schemas.microsoft.com/office/powerpoint/2010/main" val="157140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8588FB7-B7F0-C06E-B56A-398F67EC27D8}"/>
              </a:ext>
            </a:extLst>
          </p:cNvPr>
          <p:cNvGrpSpPr/>
          <p:nvPr/>
        </p:nvGrpSpPr>
        <p:grpSpPr>
          <a:xfrm>
            <a:off x="2894603" y="2018307"/>
            <a:ext cx="6126481" cy="1207617"/>
            <a:chOff x="2773679" y="2284301"/>
            <a:chExt cx="6126481" cy="1207617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8DEFDA84-A3BF-0B6F-BF72-1D8B8F0B42B3}"/>
                </a:ext>
              </a:extLst>
            </p:cNvPr>
            <p:cNvSpPr/>
            <p:nvPr/>
          </p:nvSpPr>
          <p:spPr>
            <a:xfrm>
              <a:off x="2773679" y="2284301"/>
              <a:ext cx="5923280" cy="101769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B6D70716-4033-8341-27CD-A31BBAEEA8EA}"/>
                </a:ext>
              </a:extLst>
            </p:cNvPr>
            <p:cNvSpPr/>
            <p:nvPr/>
          </p:nvSpPr>
          <p:spPr>
            <a:xfrm>
              <a:off x="2976880" y="2474218"/>
              <a:ext cx="5923280" cy="10177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2FB03F4-9A50-C960-5B2A-4096D23E2F37}"/>
                </a:ext>
              </a:extLst>
            </p:cNvPr>
            <p:cNvSpPr txBox="1"/>
            <p:nvPr/>
          </p:nvSpPr>
          <p:spPr>
            <a:xfrm>
              <a:off x="3426900" y="2655669"/>
              <a:ext cx="509634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i="0" dirty="0">
                  <a:effectLst/>
                  <a:highlight>
                    <a:srgbClr val="FFFFFF"/>
                  </a:highlight>
                  <a:latin typeface="Arial Narrow" panose="020B0606020202030204" pitchFamily="34" charset="0"/>
                </a:rPr>
                <a:t>С 1 января 2025 года </a:t>
              </a:r>
              <a:r>
                <a:rPr lang="ru-RU" b="1" dirty="0">
                  <a:highlight>
                    <a:srgbClr val="FFFFFF"/>
                  </a:highlight>
                  <a:latin typeface="Arial Narrow" panose="020B0606020202030204" pitchFamily="34" charset="0"/>
                </a:rPr>
                <a:t>плательщики </a:t>
              </a:r>
              <a:r>
                <a:rPr lang="ru-RU" b="1" i="0" dirty="0">
                  <a:effectLst/>
                  <a:highlight>
                    <a:srgbClr val="FFFFFF"/>
                  </a:highlight>
                  <a:latin typeface="Arial Narrow" panose="020B0606020202030204" pitchFamily="34" charset="0"/>
                </a:rPr>
                <a:t>УСН (ИП и ЮЛ), являются плательщиками НДС</a:t>
              </a:r>
              <a:endParaRPr lang="ru-RU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9284B4B-E506-57A0-4872-F59B10EF0C4E}"/>
              </a:ext>
            </a:extLst>
          </p:cNvPr>
          <p:cNvSpPr/>
          <p:nvPr/>
        </p:nvSpPr>
        <p:spPr>
          <a:xfrm>
            <a:off x="2272731" y="3650606"/>
            <a:ext cx="5511800" cy="116162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ДОХОД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B3E1BFF-51A3-AAC8-F452-0DFA88AF6126}"/>
              </a:ext>
            </a:extLst>
          </p:cNvPr>
          <p:cNvSpPr/>
          <p:nvPr/>
        </p:nvSpPr>
        <p:spPr>
          <a:xfrm>
            <a:off x="2593652" y="4104811"/>
            <a:ext cx="2160000" cy="6058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до 60 млн. руб. (включительно)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56FA65A-451F-CA9D-3D42-101AC1291FE3}"/>
              </a:ext>
            </a:extLst>
          </p:cNvPr>
          <p:cNvSpPr/>
          <p:nvPr/>
        </p:nvSpPr>
        <p:spPr>
          <a:xfrm>
            <a:off x="5326693" y="4104812"/>
            <a:ext cx="2160000" cy="60582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более 60 млн. руб.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B7DFEE0-C9D0-0CDE-A31E-FC19F72878ED}"/>
              </a:ext>
            </a:extLst>
          </p:cNvPr>
          <p:cNvSpPr/>
          <p:nvPr/>
        </p:nvSpPr>
        <p:spPr>
          <a:xfrm>
            <a:off x="8547575" y="4104811"/>
            <a:ext cx="2160000" cy="60582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АУСН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2E21BCF-16C8-A71D-AA06-FCCFE7FAE061}"/>
              </a:ext>
            </a:extLst>
          </p:cNvPr>
          <p:cNvSpPr/>
          <p:nvPr/>
        </p:nvSpPr>
        <p:spPr>
          <a:xfrm>
            <a:off x="2593652" y="5238763"/>
            <a:ext cx="2160000" cy="60582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ОСВОБОЖДЕНИЕ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п.1 ст.145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3AFADD6-2D00-146C-ED99-F14865E3AF06}"/>
              </a:ext>
            </a:extLst>
          </p:cNvPr>
          <p:cNvSpPr/>
          <p:nvPr/>
        </p:nvSpPr>
        <p:spPr>
          <a:xfrm>
            <a:off x="5326693" y="5255370"/>
            <a:ext cx="2160000" cy="60582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ОБЯЗАНЫ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п.3 ст.145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063EE46-988C-1610-607F-9497CA73EEDC}"/>
              </a:ext>
            </a:extLst>
          </p:cNvPr>
          <p:cNvSpPr/>
          <p:nvPr/>
        </p:nvSpPr>
        <p:spPr>
          <a:xfrm>
            <a:off x="8547575" y="5232501"/>
            <a:ext cx="2160000" cy="60582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НЕТ ОБЯЗАННОСТИ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п.1 ст.145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58D1F7B-4D90-EB1F-8A4F-9236A380D0F2}"/>
              </a:ext>
            </a:extLst>
          </p:cNvPr>
          <p:cNvCxnSpPr>
            <a:cxnSpLocks/>
            <a:stCxn id="14" idx="2"/>
            <a:endCxn id="18" idx="0"/>
          </p:cNvCxnSpPr>
          <p:nvPr/>
        </p:nvCxnSpPr>
        <p:spPr>
          <a:xfrm>
            <a:off x="3673652" y="4710634"/>
            <a:ext cx="0" cy="528129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AF47C59-80F8-6D71-EC75-B17B3ABF20C4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>
            <a:off x="6406693" y="4710634"/>
            <a:ext cx="0" cy="544736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32C592B-8761-404E-0A83-B7FD65A2693E}"/>
              </a:ext>
            </a:extLst>
          </p:cNvPr>
          <p:cNvCxnSpPr>
            <a:cxnSpLocks/>
            <a:stCxn id="17" idx="2"/>
            <a:endCxn id="20" idx="0"/>
          </p:cNvCxnSpPr>
          <p:nvPr/>
        </p:nvCxnSpPr>
        <p:spPr>
          <a:xfrm>
            <a:off x="9627575" y="4710634"/>
            <a:ext cx="0" cy="521867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B24B78D-373A-C688-FEF2-165886A80418}"/>
              </a:ext>
            </a:extLst>
          </p:cNvPr>
          <p:cNvSpPr txBox="1"/>
          <p:nvPr/>
        </p:nvSpPr>
        <p:spPr>
          <a:xfrm>
            <a:off x="2593652" y="5932350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АВТОМАТИЧЕСКИ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09F4BD-0503-2BBC-7DE0-38D0416B66B0}"/>
              </a:ext>
            </a:extLst>
          </p:cNvPr>
          <p:cNvSpPr txBox="1"/>
          <p:nvPr/>
        </p:nvSpPr>
        <p:spPr>
          <a:xfrm>
            <a:off x="2593652" y="6175525"/>
            <a:ext cx="8095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Уведомление об использовании права на освобождение не представляется (п.2 ст.145)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D552FB-E6FD-B4A4-CE5E-28A9C1866436}"/>
              </a:ext>
            </a:extLst>
          </p:cNvPr>
          <p:cNvSpPr txBox="1"/>
          <p:nvPr/>
        </p:nvSpPr>
        <p:spPr>
          <a:xfrm>
            <a:off x="4527228" y="1196354"/>
            <a:ext cx="2683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НДС при УСН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77FB545-DA31-545B-D1DD-D9334132E4D5}"/>
              </a:ext>
            </a:extLst>
          </p:cNvPr>
          <p:cNvSpPr/>
          <p:nvPr/>
        </p:nvSpPr>
        <p:spPr>
          <a:xfrm>
            <a:off x="11632507" y="6289875"/>
            <a:ext cx="528320" cy="52832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9BD025-DBBD-D05C-B73E-F4EFBBE92EE9}"/>
              </a:ext>
            </a:extLst>
          </p:cNvPr>
          <p:cNvSpPr txBox="1"/>
          <p:nvPr/>
        </p:nvSpPr>
        <p:spPr>
          <a:xfrm>
            <a:off x="11685424" y="6333188"/>
            <a:ext cx="42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39FCF782-53EA-396C-2420-FAFF3F829814}"/>
              </a:ext>
            </a:extLst>
          </p:cNvPr>
          <p:cNvSpPr/>
          <p:nvPr/>
        </p:nvSpPr>
        <p:spPr>
          <a:xfrm>
            <a:off x="694891" y="4435750"/>
            <a:ext cx="2160000" cy="60582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Реализация подакцизных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1561155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633FACF5-6173-4DCC-57C4-099604A6B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>
            <a:extLst>
              <a:ext uri="{FF2B5EF4-FFF2-40B4-BE49-F238E27FC236}">
                <a16:creationId xmlns:a16="http://schemas.microsoft.com/office/drawing/2014/main" id="{A5E88520-B631-0E62-D749-74B0DEF4F0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9795" y="1222312"/>
            <a:ext cx="10814179" cy="6661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АВАНСОВЫЙ НДС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F70EF-FA68-81DA-C5EF-148910A2B50A}"/>
              </a:ext>
            </a:extLst>
          </p:cNvPr>
          <p:cNvSpPr txBox="1"/>
          <p:nvPr/>
        </p:nvSpPr>
        <p:spPr>
          <a:xfrm>
            <a:off x="9866188" y="345277"/>
            <a:ext cx="2402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п.3 ст.170 НК РФ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ECC6C9E-29CD-1C05-022C-10A32C476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128355"/>
              </p:ext>
            </p:extLst>
          </p:nvPr>
        </p:nvGraphicFramePr>
        <p:xfrm>
          <a:off x="460027" y="2653284"/>
          <a:ext cx="8460203" cy="22148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7005">
                  <a:extLst>
                    <a:ext uri="{9D8B030D-6E8A-4147-A177-3AD203B41FA5}">
                      <a16:colId xmlns:a16="http://schemas.microsoft.com/office/drawing/2014/main" val="3996885518"/>
                    </a:ext>
                  </a:extLst>
                </a:gridCol>
                <a:gridCol w="2170721">
                  <a:extLst>
                    <a:ext uri="{9D8B030D-6E8A-4147-A177-3AD203B41FA5}">
                      <a16:colId xmlns:a16="http://schemas.microsoft.com/office/drawing/2014/main" val="2763734378"/>
                    </a:ext>
                  </a:extLst>
                </a:gridCol>
                <a:gridCol w="748317">
                  <a:extLst>
                    <a:ext uri="{9D8B030D-6E8A-4147-A177-3AD203B41FA5}">
                      <a16:colId xmlns:a16="http://schemas.microsoft.com/office/drawing/2014/main" val="124366922"/>
                    </a:ext>
                  </a:extLst>
                </a:gridCol>
                <a:gridCol w="640520">
                  <a:extLst>
                    <a:ext uri="{9D8B030D-6E8A-4147-A177-3AD203B41FA5}">
                      <a16:colId xmlns:a16="http://schemas.microsoft.com/office/drawing/2014/main" val="2097369583"/>
                    </a:ext>
                  </a:extLst>
                </a:gridCol>
                <a:gridCol w="640520">
                  <a:extLst>
                    <a:ext uri="{9D8B030D-6E8A-4147-A177-3AD203B41FA5}">
                      <a16:colId xmlns:a16="http://schemas.microsoft.com/office/drawing/2014/main" val="514060726"/>
                    </a:ext>
                  </a:extLst>
                </a:gridCol>
                <a:gridCol w="640520">
                  <a:extLst>
                    <a:ext uri="{9D8B030D-6E8A-4147-A177-3AD203B41FA5}">
                      <a16:colId xmlns:a16="http://schemas.microsoft.com/office/drawing/2014/main" val="1122057281"/>
                    </a:ext>
                  </a:extLst>
                </a:gridCol>
                <a:gridCol w="640520">
                  <a:extLst>
                    <a:ext uri="{9D8B030D-6E8A-4147-A177-3AD203B41FA5}">
                      <a16:colId xmlns:a16="http://schemas.microsoft.com/office/drawing/2014/main" val="820286045"/>
                    </a:ext>
                  </a:extLst>
                </a:gridCol>
                <a:gridCol w="640520">
                  <a:extLst>
                    <a:ext uri="{9D8B030D-6E8A-4147-A177-3AD203B41FA5}">
                      <a16:colId xmlns:a16="http://schemas.microsoft.com/office/drawing/2014/main" val="3471051523"/>
                    </a:ext>
                  </a:extLst>
                </a:gridCol>
                <a:gridCol w="640520">
                  <a:extLst>
                    <a:ext uri="{9D8B030D-6E8A-4147-A177-3AD203B41FA5}">
                      <a16:colId xmlns:a16="http://schemas.microsoft.com/office/drawing/2014/main" val="171414335"/>
                    </a:ext>
                  </a:extLst>
                </a:gridCol>
                <a:gridCol w="640520">
                  <a:extLst>
                    <a:ext uri="{9D8B030D-6E8A-4147-A177-3AD203B41FA5}">
                      <a16:colId xmlns:a16="http://schemas.microsoft.com/office/drawing/2014/main" val="4273835850"/>
                    </a:ext>
                  </a:extLst>
                </a:gridCol>
                <a:gridCol w="640520">
                  <a:extLst>
                    <a:ext uri="{9D8B030D-6E8A-4147-A177-3AD203B41FA5}">
                      <a16:colId xmlns:a16="http://schemas.microsoft.com/office/drawing/2014/main" val="2624449179"/>
                    </a:ext>
                  </a:extLst>
                </a:gridCol>
              </a:tblGrid>
              <a:tr h="24384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Операция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СФ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Продавец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Покупатель (</a:t>
                      </a:r>
                      <a:r>
                        <a:rPr lang="ru-RU" sz="150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Правильно</a:t>
                      </a:r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345713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Р9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Р8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Р9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Р8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309803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КВО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КВО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КВО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КВО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1928526660"/>
                  </a:ext>
                </a:extLst>
              </a:tr>
              <a:tr h="25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1. АВАНС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СФ1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02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800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02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800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850327987"/>
                  </a:ext>
                </a:extLst>
              </a:tr>
              <a:tr h="243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КНП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2.1 ОТГРУЗКА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СФ2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01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1000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01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1000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130420"/>
                  </a:ext>
                </a:extLst>
              </a:tr>
              <a:tr h="25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2.2 ВОССТАНОВЛЕНИЕ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СФ1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22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800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21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800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244930"/>
                  </a:ext>
                </a:extLst>
              </a:tr>
              <a:tr h="2438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Оборот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1800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800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800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1800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1258224987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Сальдо</a:t>
                      </a:r>
                      <a:endParaRPr lang="ru-RU" sz="1500" b="1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1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1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1000</a:t>
                      </a:r>
                      <a:endParaRPr lang="ru-RU" sz="1500" b="1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1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1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1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1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1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1000</a:t>
                      </a:r>
                      <a:endParaRPr lang="ru-RU" sz="1500" b="1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614609891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БАЛАНС</a:t>
                      </a:r>
                      <a:r>
                        <a:rPr lang="en-US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ПО АВАНСУ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500" b="1" i="0" u="none" strike="noStrike" dirty="0">
                        <a:solidFill>
                          <a:schemeClr val="accent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0 </a:t>
                      </a:r>
                      <a:endParaRPr lang="ru-RU" sz="1500" b="1" i="0" u="none" strike="noStrike" dirty="0">
                        <a:solidFill>
                          <a:schemeClr val="accent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923816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425A33C8-6205-4CC6-C641-69B3B044A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982916"/>
              </p:ext>
            </p:extLst>
          </p:nvPr>
        </p:nvGraphicFramePr>
        <p:xfrm>
          <a:off x="8920231" y="2651994"/>
          <a:ext cx="2562080" cy="22148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40520">
                  <a:extLst>
                    <a:ext uri="{9D8B030D-6E8A-4147-A177-3AD203B41FA5}">
                      <a16:colId xmlns:a16="http://schemas.microsoft.com/office/drawing/2014/main" val="1141870487"/>
                    </a:ext>
                  </a:extLst>
                </a:gridCol>
                <a:gridCol w="640520">
                  <a:extLst>
                    <a:ext uri="{9D8B030D-6E8A-4147-A177-3AD203B41FA5}">
                      <a16:colId xmlns:a16="http://schemas.microsoft.com/office/drawing/2014/main" val="2924743351"/>
                    </a:ext>
                  </a:extLst>
                </a:gridCol>
                <a:gridCol w="640520">
                  <a:extLst>
                    <a:ext uri="{9D8B030D-6E8A-4147-A177-3AD203B41FA5}">
                      <a16:colId xmlns:a16="http://schemas.microsoft.com/office/drawing/2014/main" val="1832325652"/>
                    </a:ext>
                  </a:extLst>
                </a:gridCol>
                <a:gridCol w="640520">
                  <a:extLst>
                    <a:ext uri="{9D8B030D-6E8A-4147-A177-3AD203B41FA5}">
                      <a16:colId xmlns:a16="http://schemas.microsoft.com/office/drawing/2014/main" val="3557095875"/>
                    </a:ext>
                  </a:extLst>
                </a:gridCol>
              </a:tblGrid>
              <a:tr h="243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Покупатель (</a:t>
                      </a:r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НЕ правильно</a:t>
                      </a:r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144986"/>
                  </a:ext>
                </a:extLst>
              </a:tr>
              <a:tr h="243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Р9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Р8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91915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КВО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КВО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334540133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02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800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264160680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0" i="1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0" i="1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13336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3436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х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х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800</a:t>
                      </a:r>
                      <a:endParaRPr lang="ru-RU" sz="15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230275514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1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1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500" b="1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800</a:t>
                      </a:r>
                      <a:endParaRPr lang="ru-RU" sz="1500" b="1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2581827349"/>
                  </a:ext>
                </a:extLst>
              </a:tr>
              <a:tr h="24384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-800</a:t>
                      </a:r>
                    </a:p>
                  </a:txBody>
                  <a:tcPr marL="10160" marR="10160" marT="1016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4252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BE85C3F-CEEB-4974-579B-17B6B2F6010E}"/>
              </a:ext>
            </a:extLst>
          </p:cNvPr>
          <p:cNvSpPr txBox="1"/>
          <p:nvPr/>
        </p:nvSpPr>
        <p:spPr>
          <a:xfrm>
            <a:off x="460027" y="5668308"/>
            <a:ext cx="3185549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33" dirty="0">
                <a:solidFill>
                  <a:srgbClr val="002060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ПОКУПАТЕЛЬ  </a:t>
            </a:r>
            <a:r>
              <a:rPr lang="en-US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Inter" panose="02000503000000020004"/>
                <a:cs typeface="Golos UI" panose="020B0504020202020204" pitchFamily="34" charset="-52"/>
                <a:sym typeface="Wingdings" panose="05000000000000000000" pitchFamily="2" charset="2"/>
              </a:rPr>
              <a:t></a:t>
            </a:r>
            <a:r>
              <a:rPr lang="en-US" sz="1333" dirty="0">
                <a:solidFill>
                  <a:srgbClr val="002060"/>
                </a:solidFill>
                <a:latin typeface="Inter" panose="02000503000000020004"/>
                <a:cs typeface="Golos UI" panose="020B0504020202020204" pitchFamily="34" charset="-52"/>
                <a:sym typeface="Wingdings" panose="05000000000000000000" pitchFamily="2" charset="2"/>
              </a:rPr>
              <a:t> </a:t>
            </a:r>
            <a:r>
              <a:rPr lang="ru-RU" sz="1333" dirty="0">
                <a:solidFill>
                  <a:srgbClr val="002060"/>
                </a:solidFill>
                <a:latin typeface="Arial Narrow" panose="020B0606020202030204" pitchFamily="34" charset="0"/>
                <a:cs typeface="Golos UI" panose="020B0504020202020204" pitchFamily="34" charset="-52"/>
                <a:sym typeface="Wingdings" panose="05000000000000000000" pitchFamily="2" charset="2"/>
              </a:rPr>
              <a:t>АТ</a:t>
            </a:r>
            <a:r>
              <a:rPr lang="en-US" sz="1333" dirty="0">
                <a:solidFill>
                  <a:srgbClr val="002060"/>
                </a:solidFill>
                <a:latin typeface="Inter" panose="02000503000000020004"/>
                <a:cs typeface="Golos UI" panose="020B0504020202020204" pitchFamily="34" charset="-52"/>
                <a:sym typeface="Wingdings" panose="05000000000000000000" pitchFamily="2" charset="2"/>
              </a:rPr>
              <a:t> </a:t>
            </a:r>
            <a:r>
              <a:rPr lang="en-US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Inter" panose="02000503000000020004"/>
                <a:cs typeface="Golos UI" panose="020B0504020202020204" pitchFamily="34" charset="-52"/>
                <a:sym typeface="Wingdings" panose="05000000000000000000" pitchFamily="2" charset="2"/>
              </a:rPr>
              <a:t></a:t>
            </a:r>
            <a:r>
              <a:rPr lang="ru-RU" sz="1333" dirty="0">
                <a:solidFill>
                  <a:srgbClr val="002060"/>
                </a:solidFill>
                <a:latin typeface="Arial Narrow" panose="020B0606020202030204" pitchFamily="34" charset="0"/>
                <a:cs typeface="Golos UI" panose="020B0504020202020204" pitchFamily="34" charset="-52"/>
                <a:sym typeface="Wingdings" panose="05000000000000000000" pitchFamily="2" charset="2"/>
              </a:rPr>
              <a:t>  </a:t>
            </a:r>
            <a:r>
              <a:rPr lang="ru-RU" sz="1333" dirty="0">
                <a:solidFill>
                  <a:srgbClr val="002060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ПРОДАВЕЦ</a:t>
            </a:r>
          </a:p>
          <a:p>
            <a:r>
              <a:rPr lang="ru-RU" sz="1333" dirty="0">
                <a:solidFill>
                  <a:srgbClr val="002060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                               КНП</a:t>
            </a:r>
            <a:endParaRPr lang="en-US" sz="1333" dirty="0">
              <a:solidFill>
                <a:srgbClr val="002060"/>
              </a:solidFill>
              <a:latin typeface="Inter" panose="02000503000000020004"/>
              <a:cs typeface="Golos UI" panose="020B0504020202020204" pitchFamily="34" charset="-52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159149A-A353-77D1-6A0D-823F2DDAAC7C}"/>
              </a:ext>
            </a:extLst>
          </p:cNvPr>
          <p:cNvSpPr/>
          <p:nvPr/>
        </p:nvSpPr>
        <p:spPr>
          <a:xfrm>
            <a:off x="5094869" y="3759434"/>
            <a:ext cx="1248937" cy="47578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084A96F-2748-B4F9-0BE4-D26BC4609654}"/>
              </a:ext>
            </a:extLst>
          </p:cNvPr>
          <p:cNvSpPr/>
          <p:nvPr/>
        </p:nvSpPr>
        <p:spPr>
          <a:xfrm>
            <a:off x="8920232" y="3728882"/>
            <a:ext cx="1248937" cy="475783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C4E5E4-1BBA-69D1-CAE0-CB294EC1F589}"/>
              </a:ext>
            </a:extLst>
          </p:cNvPr>
          <p:cNvSpPr txBox="1"/>
          <p:nvPr/>
        </p:nvSpPr>
        <p:spPr>
          <a:xfrm>
            <a:off x="9311325" y="5677022"/>
            <a:ext cx="2632339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33" dirty="0">
                <a:solidFill>
                  <a:srgbClr val="002060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ОБЯЗАННОСТЬ </a:t>
            </a:r>
            <a:r>
              <a:rPr lang="ru-RU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Golos UI" panose="020B0504020202020204" pitchFamily="34" charset="-52"/>
                <a:sym typeface="Wingdings" panose="05000000000000000000" pitchFamily="2" charset="2"/>
              </a:rPr>
              <a:t></a:t>
            </a:r>
            <a:r>
              <a:rPr lang="en-US" sz="1333" dirty="0">
                <a:solidFill>
                  <a:srgbClr val="002060"/>
                </a:solidFill>
                <a:latin typeface="Inter" panose="02000503000000020004"/>
                <a:cs typeface="Golos UI" panose="020B0504020202020204" pitchFamily="34" charset="-52"/>
              </a:rPr>
              <a:t> </a:t>
            </a:r>
            <a:r>
              <a:rPr lang="ru-RU" sz="1333" dirty="0">
                <a:solidFill>
                  <a:srgbClr val="002060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ПРАВО</a:t>
            </a:r>
          </a:p>
          <a:p>
            <a:r>
              <a:rPr lang="en-US" sz="1333" dirty="0">
                <a:solidFill>
                  <a:srgbClr val="002060"/>
                </a:solidFill>
                <a:latin typeface="Inter" panose="02000503000000020004"/>
                <a:cs typeface="Golos UI" panose="020B0504020202020204" pitchFamily="34" charset="-52"/>
              </a:rPr>
              <a:t>          </a:t>
            </a:r>
            <a:r>
              <a:rPr lang="ru-RU" sz="1333" dirty="0">
                <a:solidFill>
                  <a:srgbClr val="002060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РАЗДЕЛ 9</a:t>
            </a:r>
            <a:r>
              <a:rPr lang="en-US" sz="1333" dirty="0">
                <a:solidFill>
                  <a:srgbClr val="002060"/>
                </a:solidFill>
                <a:latin typeface="Inter" panose="02000503000000020004"/>
                <a:cs typeface="Golos UI" panose="020B0504020202020204" pitchFamily="34" charset="-52"/>
              </a:rPr>
              <a:t> </a:t>
            </a:r>
            <a:r>
              <a:rPr lang="en-US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Inter" panose="02000503000000020004"/>
                <a:cs typeface="Golos UI" panose="020B0504020202020204" pitchFamily="34" charset="-52"/>
                <a:sym typeface="Wingdings" panose="05000000000000000000" pitchFamily="2" charset="2"/>
              </a:rPr>
              <a:t></a:t>
            </a:r>
            <a:r>
              <a:rPr lang="ru-RU" sz="1333" dirty="0">
                <a:solidFill>
                  <a:srgbClr val="002060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 РАЗДЕЛ </a:t>
            </a:r>
            <a:r>
              <a:rPr lang="en-US" sz="1333" dirty="0">
                <a:solidFill>
                  <a:srgbClr val="002060"/>
                </a:solidFill>
                <a:latin typeface="Inter" panose="02000503000000020004"/>
                <a:cs typeface="Golos UI" panose="020B0504020202020204" pitchFamily="34" charset="-52"/>
              </a:rPr>
              <a:t>8</a:t>
            </a:r>
            <a:endParaRPr lang="ru-RU" sz="1333" dirty="0">
              <a:solidFill>
                <a:srgbClr val="002060"/>
              </a:solidFill>
              <a:latin typeface="Arial Narrow" panose="020B0606020202030204" pitchFamily="34" charset="0"/>
              <a:cs typeface="Golos UI" panose="020B05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95490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F783E-2EE5-CBFE-9392-CA87C8264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F1C11-81CF-7C63-238A-2A6CD273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НДС. РЕЕСТРЫ ПОД СТАВКУ 0%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3486755-3E3B-2823-1290-A8C32354D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364813"/>
              </p:ext>
            </p:extLst>
          </p:nvPr>
        </p:nvGraphicFramePr>
        <p:xfrm>
          <a:off x="926894" y="1930785"/>
          <a:ext cx="10857672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9215">
                  <a:extLst>
                    <a:ext uri="{9D8B030D-6E8A-4147-A177-3AD203B41FA5}">
                      <a16:colId xmlns:a16="http://schemas.microsoft.com/office/drawing/2014/main" val="1255069028"/>
                    </a:ext>
                  </a:extLst>
                </a:gridCol>
                <a:gridCol w="735988">
                  <a:extLst>
                    <a:ext uri="{9D8B030D-6E8A-4147-A177-3AD203B41FA5}">
                      <a16:colId xmlns:a16="http://schemas.microsoft.com/office/drawing/2014/main" val="3112270613"/>
                    </a:ext>
                  </a:extLst>
                </a:gridCol>
                <a:gridCol w="3782469">
                  <a:extLst>
                    <a:ext uri="{9D8B030D-6E8A-4147-A177-3AD203B41FA5}">
                      <a16:colId xmlns:a16="http://schemas.microsoft.com/office/drawing/2014/main" val="3053930732"/>
                    </a:ext>
                  </a:extLst>
                </a:gridCol>
              </a:tblGrid>
              <a:tr h="2171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Реестр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КНД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Приказ ФНС России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27723831"/>
                  </a:ext>
                </a:extLst>
              </a:tr>
              <a:tr h="430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Реестр по ДТ № 1 заполняется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экспортером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товаров</a:t>
                      </a:r>
                      <a:b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</a:rPr>
                        <a:t>пп</a:t>
                      </a:r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</a:rPr>
                        <a:t>. 1 п. 1, п. 2 ст. 165</a:t>
                      </a:r>
                      <a:endParaRPr lang="ru-RU" sz="1400" b="0" i="0" u="none" strike="noStrike" dirty="0">
                        <a:solidFill>
                          <a:schemeClr val="accent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1155110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0" marR="3810" marT="381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Приказ ФНС России от 26.12.2023 № ЕД-7-15/1003@ </a:t>
                      </a:r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</a:rPr>
                        <a:t>(Зарегистрирован в Минюсте России 29.02.2024 № 77385)</a:t>
                      </a:r>
                      <a:endParaRPr lang="ru-RU" sz="1400" b="0" i="0" u="none" strike="noStrike" dirty="0">
                        <a:solidFill>
                          <a:schemeClr val="accent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993692505"/>
                  </a:ext>
                </a:extLst>
              </a:tr>
              <a:tr h="430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Реестр по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припасам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№ 2 заполняется заправщиками на воздушном и морском транспорте</a:t>
                      </a:r>
                      <a:b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u="none" strike="noStrike" dirty="0" err="1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</a:rPr>
                        <a:t>пп</a:t>
                      </a:r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</a:rPr>
                        <a:t>. 2 п. 1, п. 2.1 ст. 165</a:t>
                      </a:r>
                      <a:endParaRPr lang="ru-RU" sz="1400" b="0" i="0" u="none" strike="noStrike" dirty="0">
                        <a:solidFill>
                          <a:schemeClr val="accent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1155117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0" marR="3810" marT="381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526909"/>
                  </a:ext>
                </a:extLst>
              </a:tr>
              <a:tr h="643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Реестр по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реэкспорту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№ 3 заполняется в случае вывоза товаров в процедуре реэкспорта товаров (СТЗ, СК, переработка)</a:t>
                      </a:r>
                      <a:b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u="none" strike="noStrike" dirty="0" err="1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</a:rPr>
                        <a:t>пп</a:t>
                      </a:r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</a:rPr>
                        <a:t>. 4 п. 1, п. 2 ст. 165</a:t>
                      </a:r>
                      <a:endParaRPr lang="ru-RU" sz="1400" b="0" i="0" u="none" strike="noStrike" dirty="0">
                        <a:solidFill>
                          <a:schemeClr val="accent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1155222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0" marR="3810" marT="381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785728"/>
                  </a:ext>
                </a:extLst>
              </a:tr>
              <a:tr h="430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Реестр по международным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почтовым отправлениям 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№ 4 при экспорте товаров почтой</a:t>
                      </a:r>
                      <a:b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u="none" strike="noStrike" dirty="0" err="1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</a:rPr>
                        <a:t>пп</a:t>
                      </a:r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</a:rPr>
                        <a:t>. 5 п. 1 ст. 165 </a:t>
                      </a:r>
                      <a:endParaRPr lang="ru-RU" sz="1400" b="0" i="0" u="none" strike="noStrike" dirty="0">
                        <a:solidFill>
                          <a:schemeClr val="accent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1155126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0" marR="3810" marT="381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45803600"/>
                  </a:ext>
                </a:extLst>
              </a:tr>
              <a:tr h="430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Реестр по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экспресс-грузам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№ 5 при экспорте товаров экспресс доставкой</a:t>
                      </a:r>
                      <a:b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u="none" strike="noStrike" dirty="0" err="1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</a:rPr>
                        <a:t>пп</a:t>
                      </a:r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</a:rPr>
                        <a:t>. 6 п. 1 ст. 165</a:t>
                      </a:r>
                      <a:endParaRPr lang="ru-RU" sz="1400" b="0" i="0" u="none" strike="noStrike" dirty="0">
                        <a:solidFill>
                          <a:schemeClr val="accent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1155128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0" marR="3810" marT="381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48589221"/>
                  </a:ext>
                </a:extLst>
              </a:tr>
              <a:tr h="643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Реестр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по консигнационным складам 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№ 6: реализация товаров физ. лицам с иностранного склада, ранее вывезенных в процедуре экспорта</a:t>
                      </a:r>
                      <a:b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u="none" strike="noStrike" dirty="0" err="1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</a:rPr>
                        <a:t>пп</a:t>
                      </a:r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</a:rPr>
                        <a:t>. 7 п. 1 ст. 165</a:t>
                      </a:r>
                      <a:endParaRPr lang="ru-RU" sz="1400" b="0" i="0" u="none" strike="noStrike" dirty="0">
                        <a:solidFill>
                          <a:schemeClr val="accent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1155223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Приказ ФНС России от 15.11.2024 № ЕД-7-15/1034@ </a:t>
                      </a:r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</a:rPr>
                        <a:t>(Зарегистрирован в Минюсте России 17.12.2024 № 80602).</a:t>
                      </a:r>
                      <a:endParaRPr lang="ru-RU" sz="1400" b="0" i="0" u="none" strike="noStrike" dirty="0">
                        <a:solidFill>
                          <a:schemeClr val="accent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2779393246"/>
                  </a:ext>
                </a:extLst>
              </a:tr>
              <a:tr h="643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Реестр ТСД 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(транспортировка железнодорожным транспортом) № 6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услуги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международной перевозки товаров</a:t>
                      </a:r>
                      <a:b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</a:rPr>
                        <a:t>пп</a:t>
                      </a:r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</a:rPr>
                        <a:t>. 3 п. 3.1 и </a:t>
                      </a:r>
                      <a:r>
                        <a:rPr lang="ru-RU" sz="1400" u="none" strike="noStrike" dirty="0" err="1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</a:rPr>
                        <a:t>пп</a:t>
                      </a:r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</a:rPr>
                        <a:t>. 2 п. 3.7 ст. 165 </a:t>
                      </a:r>
                      <a:endParaRPr lang="ru-RU" sz="1400" b="0" i="0" u="none" strike="noStrike" dirty="0">
                        <a:solidFill>
                          <a:schemeClr val="accent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1155112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Приказ ФНС России от 15.11.2024 № ЕД-7-15/1036@ </a:t>
                      </a:r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</a:rPr>
                        <a:t>(Зарегистрирован в Минюсте России 21.01.2025 № 80983)</a:t>
                      </a:r>
                      <a:endParaRPr lang="ru-RU" sz="1400" b="0" i="0" u="none" strike="noStrike" dirty="0">
                        <a:solidFill>
                          <a:schemeClr val="accent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61619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9AE1444-C866-EBE9-AA26-A37086133944}"/>
              </a:ext>
            </a:extLst>
          </p:cNvPr>
          <p:cNvSpPr txBox="1"/>
          <p:nvPr/>
        </p:nvSpPr>
        <p:spPr>
          <a:xfrm rot="16200000">
            <a:off x="-1330588" y="3655887"/>
            <a:ext cx="3870960" cy="42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134" kern="1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ОБЯЗАТЕЛЬНЫЕ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095633-0121-7C26-163E-EFF5315A90C0}"/>
              </a:ext>
            </a:extLst>
          </p:cNvPr>
          <p:cNvSpPr txBox="1"/>
          <p:nvPr/>
        </p:nvSpPr>
        <p:spPr>
          <a:xfrm rot="16200000">
            <a:off x="-96601" y="6005513"/>
            <a:ext cx="1402987" cy="42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134" kern="1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НЕОБЯЗ.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0904FA3-6C88-840F-16AF-68E135367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363329"/>
              </p:ext>
            </p:extLst>
          </p:nvPr>
        </p:nvGraphicFramePr>
        <p:xfrm>
          <a:off x="992207" y="5837048"/>
          <a:ext cx="10727045" cy="75768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727045">
                  <a:extLst>
                    <a:ext uri="{9D8B030D-6E8A-4147-A177-3AD203B41FA5}">
                      <a16:colId xmlns:a16="http://schemas.microsoft.com/office/drawing/2014/main" val="1409369727"/>
                    </a:ext>
                  </a:extLst>
                </a:gridCol>
              </a:tblGrid>
              <a:tr h="2333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Приказ ФНС России от 14.03.2024 № ЕД-7-15/202@ </a:t>
                      </a:r>
                      <a:r>
                        <a:rPr lang="ru-RU" sz="1500" u="none" strike="noStrike" dirty="0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</a:rPr>
                        <a:t>(Зарегистрировано в Минюсте России 17.05.2024 № 78197)</a:t>
                      </a:r>
                      <a:endParaRPr lang="ru-RU" sz="1500" b="0" i="0" u="none" strike="noStrike" dirty="0">
                        <a:solidFill>
                          <a:schemeClr val="accent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047602985"/>
                  </a:ext>
                </a:extLst>
              </a:tr>
              <a:tr h="2333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Приказ ФНС России от 15.11.2024  № ЕД-7-15/1035@ </a:t>
                      </a:r>
                      <a:r>
                        <a:rPr lang="ru-RU" sz="1500" u="none" strike="noStrike" dirty="0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</a:rPr>
                        <a:t>(Зарегистрирован в Минюсте России 22.01.2025 № 80999)</a:t>
                      </a:r>
                      <a:endParaRPr lang="ru-RU" sz="1500" b="0" i="0" u="none" strike="noStrike" dirty="0">
                        <a:solidFill>
                          <a:schemeClr val="accent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750223447"/>
                  </a:ext>
                </a:extLst>
              </a:tr>
              <a:tr h="291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Приказ ФНС России от 24.07.2019 № ММВ-7-15/375@ </a:t>
                      </a:r>
                      <a:r>
                        <a:rPr lang="ru-RU" sz="1500" u="none" strike="noStrike" dirty="0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</a:rPr>
                        <a:t>(Зарегистрирован в Минюсте России 12.12.2019 № 56783)</a:t>
                      </a:r>
                      <a:endParaRPr lang="ru-RU" sz="1500" b="0" i="0" u="none" strike="noStrike" dirty="0">
                        <a:solidFill>
                          <a:schemeClr val="accent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2789652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488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C8D3D-733E-29E1-C649-803D6FDE5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7B72C-2424-D6D2-3A95-4C5370AA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ОФИС ЭКСПОРТЕРА</a:t>
            </a:r>
          </a:p>
        </p:txBody>
      </p:sp>
      <p:pic>
        <p:nvPicPr>
          <p:cNvPr id="3" name="Рисунок 2" descr="Изображение выглядит как шаблон, прямоугольный, пиксел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CA4ED-9BFE-D4B4-9468-573DF4E44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457" y="1175657"/>
            <a:ext cx="1948543" cy="19485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CFF5A4-0769-004B-DE6E-CF8C521850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82" y="2098136"/>
            <a:ext cx="9668394" cy="46385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6800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1B451685-72EE-73A8-D8EB-B153F4892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4F7D119-11F3-7E7E-E225-128FCD91B5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9407532"/>
              </p:ext>
            </p:extLst>
          </p:nvPr>
        </p:nvGraphicFramePr>
        <p:xfrm>
          <a:off x="501779" y="1828802"/>
          <a:ext cx="11189478" cy="4841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366E2AB-24FD-CA93-DB94-7273414F6B6C}"/>
              </a:ext>
            </a:extLst>
          </p:cNvPr>
          <p:cNvSpPr txBox="1">
            <a:spLocks/>
          </p:cNvSpPr>
          <p:nvPr/>
        </p:nvSpPr>
        <p:spPr>
          <a:xfrm>
            <a:off x="1" y="1166336"/>
            <a:ext cx="12192000" cy="6482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rgbClr val="C00000"/>
                </a:solidFill>
                <a:latin typeface="Arial Narrow" panose="020B0606020202030204" pitchFamily="34" charset="0"/>
              </a:rPr>
              <a:t>АКТУАЛЬНЫЕ ОБЛАСТИ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4257889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79402-D55F-DE2B-869D-65D5A9DDF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0D310-A72E-E875-5D13-DE1FC30E0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10" y="3536303"/>
            <a:ext cx="10814179" cy="5784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2198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2A07975-C4DB-B027-38C2-42F657722B72}"/>
              </a:ext>
            </a:extLst>
          </p:cNvPr>
          <p:cNvGrpSpPr/>
          <p:nvPr/>
        </p:nvGrpSpPr>
        <p:grpSpPr>
          <a:xfrm>
            <a:off x="8955982" y="1203649"/>
            <a:ext cx="2937480" cy="3859715"/>
            <a:chOff x="8955982" y="728837"/>
            <a:chExt cx="2937480" cy="4334528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E885A374-E3D7-6BA0-D494-EEA91AB24A5A}"/>
                </a:ext>
              </a:extLst>
            </p:cNvPr>
            <p:cNvSpPr/>
            <p:nvPr/>
          </p:nvSpPr>
          <p:spPr>
            <a:xfrm>
              <a:off x="8955982" y="1038104"/>
              <a:ext cx="2937480" cy="4025261"/>
            </a:xfrm>
            <a:prstGeom prst="roundRect">
              <a:avLst>
                <a:gd name="adj" fmla="val 5658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В целях применения ст.145 НК РФ выручка определяется по операциям облагаемым НДС</a:t>
              </a:r>
            </a:p>
            <a:p>
              <a:pPr algn="ctr"/>
              <a:r>
                <a:rPr lang="ru-RU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Постановление Президиума ВАС РФ от 27.11.12 </a:t>
              </a:r>
            </a:p>
            <a:p>
              <a:pPr algn="ctr"/>
              <a:r>
                <a:rPr lang="ru-RU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№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ru-RU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10252/12</a:t>
              </a:r>
            </a:p>
            <a:p>
              <a:pPr algn="ctr"/>
              <a:r>
                <a:rPr lang="ru-RU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Письмо ФНС от 12.05.2014 </a:t>
              </a:r>
            </a:p>
            <a:p>
              <a:pPr algn="ctr"/>
              <a:r>
                <a:rPr lang="ru-RU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№ ГД-4-3/8911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@</a:t>
              </a:r>
              <a:endParaRPr lang="ru-RU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8" name="Рисунок 17" descr="Изображение выглядит как Графика, Красочность, круг, символ&#10;&#10;Автоматически созданное описание">
              <a:extLst>
                <a:ext uri="{FF2B5EF4-FFF2-40B4-BE49-F238E27FC236}">
                  <a16:creationId xmlns:a16="http://schemas.microsoft.com/office/drawing/2014/main" id="{F18FA8D7-3C36-C960-0743-2529485B7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3217" y="728837"/>
              <a:ext cx="703010" cy="70301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43BE66-1465-01EF-1193-40F74D2E7057}"/>
                </a:ext>
              </a:extLst>
            </p:cNvPr>
            <p:cNvSpPr txBox="1"/>
            <p:nvPr/>
          </p:nvSpPr>
          <p:spPr>
            <a:xfrm>
              <a:off x="9132176" y="1465770"/>
              <a:ext cx="2640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НЕ ПРИМЕНИМО</a:t>
              </a:r>
            </a:p>
          </p:txBody>
        </p:sp>
      </p:grp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2684794B-6467-8AB7-2502-244685985537}"/>
              </a:ext>
            </a:extLst>
          </p:cNvPr>
          <p:cNvSpPr/>
          <p:nvPr/>
        </p:nvSpPr>
        <p:spPr>
          <a:xfrm>
            <a:off x="106750" y="5573023"/>
            <a:ext cx="11865661" cy="1248375"/>
          </a:xfrm>
          <a:prstGeom prst="roundRect">
            <a:avLst>
              <a:gd name="adj" fmla="val 994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1700"/>
              </a:lnSpc>
            </a:pPr>
            <a:r>
              <a:rPr lang="ru-RU" b="1" dirty="0">
                <a:latin typeface="Arial Narrow" panose="020B0606020202030204" pitchFamily="34" charset="0"/>
              </a:rPr>
              <a:t>ОСОБЕННОСТИ ОПРЕДЕЛЕНИЯ ДОХОДА:</a:t>
            </a:r>
          </a:p>
          <a:p>
            <a:pPr>
              <a:lnSpc>
                <a:spcPts val="1700"/>
              </a:lnSpc>
            </a:pPr>
            <a:r>
              <a:rPr lang="ru-RU" dirty="0">
                <a:latin typeface="Arial Narrow" panose="020B0606020202030204" pitchFamily="34" charset="0"/>
              </a:rPr>
              <a:t>- при совмещении с Патентом рассчитывается совокупный доход;</a:t>
            </a:r>
          </a:p>
          <a:p>
            <a:pPr>
              <a:lnSpc>
                <a:spcPts val="1700"/>
              </a:lnSpc>
            </a:pPr>
            <a:r>
              <a:rPr lang="ru-RU" dirty="0">
                <a:latin typeface="Arial Narrow" panose="020B0606020202030204" pitchFamily="34" charset="0"/>
              </a:rPr>
              <a:t>- не учитывается доходы положительной курсовой разницы (п.11 ч.2 ст. 250 НК);</a:t>
            </a:r>
          </a:p>
          <a:p>
            <a:pPr>
              <a:lnSpc>
                <a:spcPts val="1700"/>
              </a:lnSpc>
            </a:pPr>
            <a:r>
              <a:rPr lang="ru-RU" dirty="0">
                <a:latin typeface="Arial Narrow" panose="020B0606020202030204" pitchFamily="34" charset="0"/>
              </a:rPr>
              <a:t>- не учитывается доходы в виде субсидий (признаваемые в порядке  п.4.1 ст.271 НК РФ) при безвозмездной передаче в государственную или муниципальную собственность.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78FF730-4C8B-029A-4615-B39F6F778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330358"/>
              </p:ext>
            </p:extLst>
          </p:nvPr>
        </p:nvGraphicFramePr>
        <p:xfrm>
          <a:off x="106750" y="3565116"/>
          <a:ext cx="8238273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148">
                  <a:extLst>
                    <a:ext uri="{9D8B030D-6E8A-4147-A177-3AD203B41FA5}">
                      <a16:colId xmlns:a16="http://schemas.microsoft.com/office/drawing/2014/main" val="2490516032"/>
                    </a:ext>
                  </a:extLst>
                </a:gridCol>
                <a:gridCol w="1880117">
                  <a:extLst>
                    <a:ext uri="{9D8B030D-6E8A-4147-A177-3AD203B41FA5}">
                      <a16:colId xmlns:a16="http://schemas.microsoft.com/office/drawing/2014/main" val="2431525941"/>
                    </a:ext>
                  </a:extLst>
                </a:gridCol>
                <a:gridCol w="3633008">
                  <a:extLst>
                    <a:ext uri="{9D8B030D-6E8A-4147-A177-3AD203B41FA5}">
                      <a16:colId xmlns:a16="http://schemas.microsoft.com/office/drawing/2014/main" val="3515935446"/>
                    </a:ext>
                  </a:extLst>
                </a:gridCol>
              </a:tblGrid>
              <a:tr h="30048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Действующий режим налогообложения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Категория НП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Норма НК РФ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935931"/>
                  </a:ext>
                </a:extLst>
              </a:tr>
              <a:tr h="17396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УСН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ЮЛ, ИП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ст. 346.15, </a:t>
                      </a:r>
                      <a:r>
                        <a:rPr lang="ru-RU" sz="1600" dirty="0" err="1">
                          <a:latin typeface="Arial Narrow" panose="020B0606020202030204" pitchFamily="34" charset="0"/>
                        </a:rPr>
                        <a:t>п.п</a:t>
                      </a:r>
                      <a:r>
                        <a:rPr lang="ru-RU" sz="1600" dirty="0">
                          <a:latin typeface="Arial Narrow" panose="020B0606020202030204" pitchFamily="34" charset="0"/>
                        </a:rPr>
                        <a:t> 1 и 3 п.1 ст.346.25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55116"/>
                  </a:ext>
                </a:extLst>
              </a:tr>
              <a:tr h="173965">
                <a:tc rowSpan="2"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ОСНО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ЮЛ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глава 25 (налог на прибыль)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664302"/>
                  </a:ext>
                </a:extLst>
              </a:tr>
              <a:tr h="1739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ИП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глава 23 (НДФЛ)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09723"/>
                  </a:ext>
                </a:extLst>
              </a:tr>
              <a:tr h="17396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ЕСХН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ЮЛ, ИП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глава 26.1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716815"/>
                  </a:ext>
                </a:extLst>
              </a:tr>
            </a:tbl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5CC20B3-1753-54C5-8C98-2DCE7586E13A}"/>
              </a:ext>
            </a:extLst>
          </p:cNvPr>
          <p:cNvGrpSpPr/>
          <p:nvPr/>
        </p:nvGrpSpPr>
        <p:grpSpPr>
          <a:xfrm>
            <a:off x="106750" y="1728657"/>
            <a:ext cx="8084881" cy="1721867"/>
            <a:chOff x="106750" y="991541"/>
            <a:chExt cx="8084881" cy="1721867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926E351E-A21F-F272-3317-D37A6ABF7728}"/>
                </a:ext>
              </a:extLst>
            </p:cNvPr>
            <p:cNvGrpSpPr/>
            <p:nvPr/>
          </p:nvGrpSpPr>
          <p:grpSpPr>
            <a:xfrm>
              <a:off x="1619336" y="1879515"/>
              <a:ext cx="791154" cy="833893"/>
              <a:chOff x="9054790" y="1131636"/>
              <a:chExt cx="791154" cy="833893"/>
            </a:xfrm>
          </p:grpSpPr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61FC0BF3-9B60-36EE-99F2-AB93BAF4EDF2}"/>
                  </a:ext>
                </a:extLst>
              </p:cNvPr>
              <p:cNvSpPr/>
              <p:nvPr/>
            </p:nvSpPr>
            <p:spPr>
              <a:xfrm>
                <a:off x="9054790" y="1209693"/>
                <a:ext cx="755836" cy="7558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40BD3D-51AD-0086-7D6C-8324F8F99BB3}"/>
                  </a:ext>
                </a:extLst>
              </p:cNvPr>
              <p:cNvSpPr txBox="1"/>
              <p:nvPr/>
            </p:nvSpPr>
            <p:spPr>
              <a:xfrm>
                <a:off x="9166301" y="1131636"/>
                <a:ext cx="5597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60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DEF44E-DE1F-5B7E-7BD0-4ECF59CA3EDB}"/>
                  </a:ext>
                </a:extLst>
              </p:cNvPr>
              <p:cNvSpPr txBox="1"/>
              <p:nvPr/>
            </p:nvSpPr>
            <p:spPr>
              <a:xfrm>
                <a:off x="9061755" y="1584824"/>
                <a:ext cx="7841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>
                    <a:solidFill>
                      <a:schemeClr val="accent1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МЛН.РУБ.</a:t>
                </a:r>
              </a:p>
            </p:txBody>
          </p:sp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55A6360C-452B-AFEE-F561-886C71B7841B}"/>
                </a:ext>
              </a:extLst>
            </p:cNvPr>
            <p:cNvGrpSpPr/>
            <p:nvPr/>
          </p:nvGrpSpPr>
          <p:grpSpPr>
            <a:xfrm>
              <a:off x="5161490" y="1879515"/>
              <a:ext cx="791154" cy="800440"/>
              <a:chOff x="9052343" y="2250625"/>
              <a:chExt cx="791154" cy="800440"/>
            </a:xfrm>
          </p:grpSpPr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D3052939-21DA-376D-3C1B-7DD37F0288AA}"/>
                  </a:ext>
                </a:extLst>
              </p:cNvPr>
              <p:cNvSpPr/>
              <p:nvPr/>
            </p:nvSpPr>
            <p:spPr>
              <a:xfrm>
                <a:off x="9052343" y="2295229"/>
                <a:ext cx="755836" cy="7558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B65CC13-6A6B-CFD6-8B3B-669B96808EEB}"/>
                  </a:ext>
                </a:extLst>
              </p:cNvPr>
              <p:cNvSpPr txBox="1"/>
              <p:nvPr/>
            </p:nvSpPr>
            <p:spPr>
              <a:xfrm>
                <a:off x="9052344" y="2250625"/>
                <a:ext cx="7473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450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B02684-2222-C31A-58C3-5A09360AAD68}"/>
                  </a:ext>
                </a:extLst>
              </p:cNvPr>
              <p:cNvSpPr txBox="1"/>
              <p:nvPr/>
            </p:nvSpPr>
            <p:spPr>
              <a:xfrm>
                <a:off x="9059308" y="2670360"/>
                <a:ext cx="7841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>
                    <a:solidFill>
                      <a:schemeClr val="accent1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МЛН.РУБ.</a:t>
                </a:r>
              </a:p>
            </p:txBody>
          </p:sp>
        </p:grp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F9D37B65-FF6C-05BC-C397-C452D7FE4F7D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V="1">
              <a:off x="2010732" y="991541"/>
              <a:ext cx="7663" cy="887974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D0CB624E-7756-3719-3057-3E53B1BCFFC4}"/>
                </a:ext>
              </a:extLst>
            </p:cNvPr>
            <p:cNvCxnSpPr>
              <a:cxnSpLocks/>
            </p:cNvCxnSpPr>
            <p:nvPr/>
          </p:nvCxnSpPr>
          <p:spPr>
            <a:xfrm>
              <a:off x="155083" y="1713650"/>
              <a:ext cx="8036548" cy="0"/>
            </a:xfrm>
            <a:prstGeom prst="straightConnector1">
              <a:avLst/>
            </a:prstGeom>
            <a:ln w="53975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E4F24094-A880-614A-F471-40F0356C9DEF}"/>
                </a:ext>
              </a:extLst>
            </p:cNvPr>
            <p:cNvGrpSpPr/>
            <p:nvPr/>
          </p:nvGrpSpPr>
          <p:grpSpPr>
            <a:xfrm>
              <a:off x="3390413" y="1890666"/>
              <a:ext cx="791154" cy="789289"/>
              <a:chOff x="9052343" y="2261776"/>
              <a:chExt cx="791154" cy="789289"/>
            </a:xfrm>
          </p:grpSpPr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25AF8138-9BD2-AA3C-0FC3-AB15C82C1C6D}"/>
                  </a:ext>
                </a:extLst>
              </p:cNvPr>
              <p:cNvSpPr/>
              <p:nvPr/>
            </p:nvSpPr>
            <p:spPr>
              <a:xfrm>
                <a:off x="9052343" y="2295229"/>
                <a:ext cx="755836" cy="7558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577F0D0-4C74-DC4A-D38F-8E3335E2F40D}"/>
                  </a:ext>
                </a:extLst>
              </p:cNvPr>
              <p:cNvSpPr txBox="1"/>
              <p:nvPr/>
            </p:nvSpPr>
            <p:spPr>
              <a:xfrm>
                <a:off x="9063495" y="2261776"/>
                <a:ext cx="7473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250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4104DE-7493-5AE8-666A-BF5E5987EE49}"/>
                  </a:ext>
                </a:extLst>
              </p:cNvPr>
              <p:cNvSpPr txBox="1"/>
              <p:nvPr/>
            </p:nvSpPr>
            <p:spPr>
              <a:xfrm>
                <a:off x="9059308" y="2670360"/>
                <a:ext cx="7841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>
                    <a:solidFill>
                      <a:schemeClr val="accent1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МЛН.РУБ.</a:t>
                </a:r>
              </a:p>
            </p:txBody>
          </p:sp>
        </p:grp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1AA70B76-FD6C-9A27-7251-33950A9F8B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47087" y="1713650"/>
              <a:ext cx="1130" cy="21600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A5DDE635-FC08-63AE-6462-BE5343E19363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H="1" flipV="1">
              <a:off x="5523743" y="991541"/>
              <a:ext cx="11408" cy="887974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C117DB7-112A-20D1-240B-862CD091C280}"/>
                </a:ext>
              </a:extLst>
            </p:cNvPr>
            <p:cNvSpPr txBox="1"/>
            <p:nvPr/>
          </p:nvSpPr>
          <p:spPr>
            <a:xfrm>
              <a:off x="106750" y="1038104"/>
              <a:ext cx="18421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ОСВОБОЖДЕНИЕ</a:t>
              </a:r>
            </a:p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от НДС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044310B-DD01-24C2-99EF-E0BD22CB83FA}"/>
                </a:ext>
              </a:extLst>
            </p:cNvPr>
            <p:cNvSpPr txBox="1"/>
            <p:nvPr/>
          </p:nvSpPr>
          <p:spPr>
            <a:xfrm>
              <a:off x="2152286" y="1029629"/>
              <a:ext cx="3122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ПРИМЕНЕНИЕ СПЕЦИАЛЬНЫХ </a:t>
              </a:r>
            </a:p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СТАВОК НДС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08767C7-5B23-9252-2895-52CDAC05E55C}"/>
                </a:ext>
              </a:extLst>
            </p:cNvPr>
            <p:cNvSpPr txBox="1"/>
            <p:nvPr/>
          </p:nvSpPr>
          <p:spPr>
            <a:xfrm>
              <a:off x="5952243" y="1038217"/>
              <a:ext cx="2039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ПЕРЕХОД НА ОСНО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F0FD757-579E-0346-B9AF-7C0192B28597}"/>
              </a:ext>
            </a:extLst>
          </p:cNvPr>
          <p:cNvSpPr txBox="1"/>
          <p:nvPr/>
        </p:nvSpPr>
        <p:spPr>
          <a:xfrm>
            <a:off x="2979725" y="1103253"/>
            <a:ext cx="4859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ОПРЕДЕЛЕНИЕ ДОХОДА</a:t>
            </a:r>
          </a:p>
        </p:txBody>
      </p:sp>
    </p:spTree>
    <p:extLst>
      <p:ext uri="{BB962C8B-B14F-4D97-AF65-F5344CB8AC3E}">
        <p14:creationId xmlns:p14="http://schemas.microsoft.com/office/powerpoint/2010/main" val="120062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НПА">
            <a:extLst>
              <a:ext uri="{FF2B5EF4-FFF2-40B4-BE49-F238E27FC236}">
                <a16:creationId xmlns:a16="http://schemas.microsoft.com/office/drawing/2014/main" id="{DC71AA16-A342-F322-2B7B-384E193E1332}"/>
              </a:ext>
            </a:extLst>
          </p:cNvPr>
          <p:cNvGrpSpPr/>
          <p:nvPr/>
        </p:nvGrpSpPr>
        <p:grpSpPr>
          <a:xfrm>
            <a:off x="2103120" y="2436983"/>
            <a:ext cx="5761602" cy="4040630"/>
            <a:chOff x="274320" y="2707571"/>
            <a:chExt cx="5761602" cy="404063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781B3232-A2C9-0757-8A84-DE9B2D33DCF4}"/>
                </a:ext>
              </a:extLst>
            </p:cNvPr>
            <p:cNvSpPr/>
            <p:nvPr/>
          </p:nvSpPr>
          <p:spPr>
            <a:xfrm>
              <a:off x="274320" y="4424032"/>
              <a:ext cx="3129280" cy="6058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ПП № 1137 от 26.12.2011</a:t>
              </a: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41658098-BA6F-DA97-D22B-A603BBADEC5C}"/>
                </a:ext>
              </a:extLst>
            </p:cNvPr>
            <p:cNvSpPr/>
            <p:nvPr/>
          </p:nvSpPr>
          <p:spPr>
            <a:xfrm>
              <a:off x="274320" y="5603892"/>
              <a:ext cx="3129280" cy="11443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0" dirty="0">
                  <a:solidFill>
                    <a:srgbClr val="0A0A0A"/>
                  </a:solidFill>
                  <a:effectLst/>
                  <a:highlight>
                    <a:srgbClr val="FFFFFF"/>
                  </a:highlight>
                  <a:latin typeface="Arial Narrow" panose="020B0606020202030204" pitchFamily="34" charset="0"/>
                </a:rPr>
                <a:t>ПРИКАЗ ФНС </a:t>
              </a:r>
            </a:p>
            <a:p>
              <a:pPr algn="ctr"/>
              <a:r>
                <a:rPr lang="ru-RU" b="1" i="0" dirty="0">
                  <a:solidFill>
                    <a:srgbClr val="0A0A0A"/>
                  </a:solidFill>
                  <a:effectLst/>
                  <a:highlight>
                    <a:srgbClr val="FFFFFF"/>
                  </a:highlight>
                  <a:latin typeface="Arial Narrow" panose="020B0606020202030204" pitchFamily="34" charset="0"/>
                </a:rPr>
                <a:t>№ ММВ-7-3/558@ от 29.10.2014</a:t>
              </a:r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F5677166-0D07-B025-1537-5D6464114E21}"/>
                </a:ext>
              </a:extLst>
            </p:cNvPr>
            <p:cNvCxnSpPr>
              <a:cxnSpLocks/>
              <a:stCxn id="8" idx="3"/>
              <a:endCxn id="4" idx="1"/>
            </p:cNvCxnSpPr>
            <p:nvPr/>
          </p:nvCxnSpPr>
          <p:spPr>
            <a:xfrm flipV="1">
              <a:off x="3403600" y="3869185"/>
              <a:ext cx="803522" cy="857759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117FEC49-753D-35CE-22E1-D99F454E49D6}"/>
                </a:ext>
              </a:extLst>
            </p:cNvPr>
            <p:cNvCxnSpPr>
              <a:cxnSpLocks/>
              <a:stCxn id="8" idx="3"/>
              <a:endCxn id="5" idx="1"/>
            </p:cNvCxnSpPr>
            <p:nvPr/>
          </p:nvCxnSpPr>
          <p:spPr>
            <a:xfrm>
              <a:off x="3403600" y="4726944"/>
              <a:ext cx="803522" cy="943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78896FA4-B3B8-DC7D-4728-9757CA256536}"/>
                </a:ext>
              </a:extLst>
            </p:cNvPr>
            <p:cNvCxnSpPr>
              <a:cxnSpLocks/>
              <a:stCxn id="8" idx="3"/>
              <a:endCxn id="6" idx="1"/>
            </p:cNvCxnSpPr>
            <p:nvPr/>
          </p:nvCxnSpPr>
          <p:spPr>
            <a:xfrm>
              <a:off x="3403600" y="4726944"/>
              <a:ext cx="803522" cy="859645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999665F3-356E-D3D2-C11F-3464A543764F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5232400" y="6174701"/>
              <a:ext cx="803522" cy="1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D2C53563-C3F1-7596-5434-9EACB8B75956}"/>
                </a:ext>
              </a:extLst>
            </p:cNvPr>
            <p:cNvSpPr/>
            <p:nvPr/>
          </p:nvSpPr>
          <p:spPr>
            <a:xfrm>
              <a:off x="274320" y="2707571"/>
              <a:ext cx="3129280" cy="6058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НК РФ</a:t>
              </a:r>
            </a:p>
          </p:txBody>
        </p: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CF97EAB3-8667-8A78-61AC-625DD7E4EDAC}"/>
                </a:ext>
              </a:extLst>
            </p:cNvPr>
            <p:cNvCxnSpPr>
              <a:cxnSpLocks/>
              <a:stCxn id="40" idx="3"/>
              <a:endCxn id="39" idx="1"/>
            </p:cNvCxnSpPr>
            <p:nvPr/>
          </p:nvCxnSpPr>
          <p:spPr>
            <a:xfrm>
              <a:off x="3403600" y="3010483"/>
              <a:ext cx="803522" cy="0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обнов" hidden="1">
            <a:extLst>
              <a:ext uri="{FF2B5EF4-FFF2-40B4-BE49-F238E27FC236}">
                <a16:creationId xmlns:a16="http://schemas.microsoft.com/office/drawing/2014/main" id="{729687C7-8881-380A-E3B0-32FA095C9F18}"/>
              </a:ext>
            </a:extLst>
          </p:cNvPr>
          <p:cNvGrpSpPr/>
          <p:nvPr/>
        </p:nvGrpSpPr>
        <p:grpSpPr>
          <a:xfrm>
            <a:off x="180944" y="2538158"/>
            <a:ext cx="426720" cy="3334977"/>
            <a:chOff x="180944" y="2538158"/>
            <a:chExt cx="426720" cy="3334977"/>
          </a:xfrm>
        </p:grpSpPr>
        <p:pic>
          <p:nvPicPr>
            <p:cNvPr id="32" name="Рисунок 31" descr="Изображение выглядит как Графика, графическая вставка, мультфильм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F6202002-284D-2348-0E3E-FC575E6E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79" y="5450650"/>
              <a:ext cx="422485" cy="422485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Графика, графическая вставка, мультфильм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18AC576-EBDE-E844-7D23-EA9D6351A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79" y="4307653"/>
              <a:ext cx="422485" cy="422485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Графика, графическая вставка, мультфильм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BE7939C2-21EA-63E2-14A7-9D18162DB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4" y="2538158"/>
              <a:ext cx="422485" cy="422485"/>
            </a:xfrm>
            <a:prstGeom prst="rect">
              <a:avLst/>
            </a:prstGeom>
          </p:spPr>
        </p:pic>
      </p:grpSp>
      <p:grpSp>
        <p:nvGrpSpPr>
          <p:cNvPr id="83" name="1">
            <a:extLst>
              <a:ext uri="{FF2B5EF4-FFF2-40B4-BE49-F238E27FC236}">
                <a16:creationId xmlns:a16="http://schemas.microsoft.com/office/drawing/2014/main" id="{E3FC9A6E-DCDF-5ED4-58B1-6CD3EA1642BD}"/>
              </a:ext>
            </a:extLst>
          </p:cNvPr>
          <p:cNvGrpSpPr/>
          <p:nvPr/>
        </p:nvGrpSpPr>
        <p:grpSpPr>
          <a:xfrm>
            <a:off x="5983991" y="2192820"/>
            <a:ext cx="3014546" cy="889733"/>
            <a:chOff x="4155191" y="2463408"/>
            <a:chExt cx="3014546" cy="889733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4099D495-099C-8D4B-53EB-B9D010493A79}"/>
                </a:ext>
              </a:extLst>
            </p:cNvPr>
            <p:cNvSpPr/>
            <p:nvPr/>
          </p:nvSpPr>
          <p:spPr>
            <a:xfrm>
              <a:off x="4207122" y="2707571"/>
              <a:ext cx="2884558" cy="6058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6D53879-85FE-2705-F071-DE3D8BC1C6D1}"/>
                </a:ext>
              </a:extLst>
            </p:cNvPr>
            <p:cNvSpPr txBox="1"/>
            <p:nvPr/>
          </p:nvSpPr>
          <p:spPr>
            <a:xfrm>
              <a:off x="4349958" y="2463408"/>
              <a:ext cx="42248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2A8EF44-1E1D-474C-ADE9-EE87D07C7BFE}"/>
                </a:ext>
              </a:extLst>
            </p:cNvPr>
            <p:cNvSpPr txBox="1"/>
            <p:nvPr/>
          </p:nvSpPr>
          <p:spPr>
            <a:xfrm>
              <a:off x="4155191" y="2706810"/>
              <a:ext cx="30145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Облагать операции НДС и уплачивать налог </a:t>
              </a:r>
            </a:p>
          </p:txBody>
        </p:sp>
      </p:grpSp>
      <p:grpSp>
        <p:nvGrpSpPr>
          <p:cNvPr id="84" name="2">
            <a:extLst>
              <a:ext uri="{FF2B5EF4-FFF2-40B4-BE49-F238E27FC236}">
                <a16:creationId xmlns:a16="http://schemas.microsoft.com/office/drawing/2014/main" id="{B62E85AA-C583-0EAB-6220-12966FA263FD}"/>
              </a:ext>
            </a:extLst>
          </p:cNvPr>
          <p:cNvGrpSpPr/>
          <p:nvPr/>
        </p:nvGrpSpPr>
        <p:grpSpPr>
          <a:xfrm>
            <a:off x="6035922" y="3086914"/>
            <a:ext cx="2884558" cy="814594"/>
            <a:chOff x="4207122" y="3357502"/>
            <a:chExt cx="2884558" cy="814594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FE491115-E1C7-8FCB-33FD-77D5D2FB4709}"/>
                </a:ext>
              </a:extLst>
            </p:cNvPr>
            <p:cNvSpPr/>
            <p:nvPr/>
          </p:nvSpPr>
          <p:spPr>
            <a:xfrm>
              <a:off x="4207122" y="3566273"/>
              <a:ext cx="2884558" cy="6058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Выставление счетов-фактур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5A7F540-500B-214C-A7F1-761AEC0AC30B}"/>
                </a:ext>
              </a:extLst>
            </p:cNvPr>
            <p:cNvSpPr txBox="1"/>
            <p:nvPr/>
          </p:nvSpPr>
          <p:spPr>
            <a:xfrm>
              <a:off x="4349957" y="3357502"/>
              <a:ext cx="42248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2</a:t>
              </a:r>
            </a:p>
          </p:txBody>
        </p:sp>
      </p:grpSp>
      <p:grpSp>
        <p:nvGrpSpPr>
          <p:cNvPr id="85" name="3">
            <a:extLst>
              <a:ext uri="{FF2B5EF4-FFF2-40B4-BE49-F238E27FC236}">
                <a16:creationId xmlns:a16="http://schemas.microsoft.com/office/drawing/2014/main" id="{C73F1B3F-26A8-CE87-7FF0-6182B84788C2}"/>
              </a:ext>
            </a:extLst>
          </p:cNvPr>
          <p:cNvGrpSpPr/>
          <p:nvPr/>
        </p:nvGrpSpPr>
        <p:grpSpPr>
          <a:xfrm>
            <a:off x="6035922" y="3953389"/>
            <a:ext cx="2884558" cy="806821"/>
            <a:chOff x="4207122" y="4223977"/>
            <a:chExt cx="2884558" cy="806821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04CCE018-0380-1938-92BA-3AFA24C66B18}"/>
                </a:ext>
              </a:extLst>
            </p:cNvPr>
            <p:cNvSpPr/>
            <p:nvPr/>
          </p:nvSpPr>
          <p:spPr>
            <a:xfrm>
              <a:off x="4207122" y="4424975"/>
              <a:ext cx="2884558" cy="6058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Ведение книги продаж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8E5A9CE-B576-6DF8-A159-1C313F97A22C}"/>
                </a:ext>
              </a:extLst>
            </p:cNvPr>
            <p:cNvSpPr txBox="1"/>
            <p:nvPr/>
          </p:nvSpPr>
          <p:spPr>
            <a:xfrm>
              <a:off x="4349956" y="4223977"/>
              <a:ext cx="42248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3</a:t>
              </a:r>
            </a:p>
          </p:txBody>
        </p:sp>
      </p:grpSp>
      <p:grpSp>
        <p:nvGrpSpPr>
          <p:cNvPr id="86" name="4">
            <a:extLst>
              <a:ext uri="{FF2B5EF4-FFF2-40B4-BE49-F238E27FC236}">
                <a16:creationId xmlns:a16="http://schemas.microsoft.com/office/drawing/2014/main" id="{9EAB5C79-299B-1ECB-6E38-1266350DEA6F}"/>
              </a:ext>
            </a:extLst>
          </p:cNvPr>
          <p:cNvGrpSpPr/>
          <p:nvPr/>
        </p:nvGrpSpPr>
        <p:grpSpPr>
          <a:xfrm>
            <a:off x="6035922" y="4813033"/>
            <a:ext cx="2884558" cy="805879"/>
            <a:chOff x="4207122" y="5083621"/>
            <a:chExt cx="2884558" cy="805879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853C38BE-DA0D-F1B5-B560-184102B321C4}"/>
                </a:ext>
              </a:extLst>
            </p:cNvPr>
            <p:cNvSpPr/>
            <p:nvPr/>
          </p:nvSpPr>
          <p:spPr>
            <a:xfrm>
              <a:off x="4207122" y="5283677"/>
              <a:ext cx="2884558" cy="6058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Ведение книги покупок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84D8387-CFFF-0325-55F3-5AEFF5483F57}"/>
                </a:ext>
              </a:extLst>
            </p:cNvPr>
            <p:cNvSpPr txBox="1"/>
            <p:nvPr/>
          </p:nvSpPr>
          <p:spPr>
            <a:xfrm>
              <a:off x="4349955" y="5083621"/>
              <a:ext cx="42248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4</a:t>
              </a:r>
            </a:p>
          </p:txBody>
        </p:sp>
      </p:grpSp>
      <p:grpSp>
        <p:nvGrpSpPr>
          <p:cNvPr id="87" name="5">
            <a:extLst>
              <a:ext uri="{FF2B5EF4-FFF2-40B4-BE49-F238E27FC236}">
                <a16:creationId xmlns:a16="http://schemas.microsoft.com/office/drawing/2014/main" id="{4EBE9BDE-27AA-00C9-4362-4B40B966EB42}"/>
              </a:ext>
            </a:extLst>
          </p:cNvPr>
          <p:cNvGrpSpPr/>
          <p:nvPr/>
        </p:nvGrpSpPr>
        <p:grpSpPr>
          <a:xfrm>
            <a:off x="6035922" y="5671735"/>
            <a:ext cx="2884558" cy="805878"/>
            <a:chOff x="4207122" y="5942323"/>
            <a:chExt cx="2884558" cy="805878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B09D8CA0-8DA9-9774-AA39-C4C1C9FA4510}"/>
                </a:ext>
              </a:extLst>
            </p:cNvPr>
            <p:cNvSpPr/>
            <p:nvPr/>
          </p:nvSpPr>
          <p:spPr>
            <a:xfrm>
              <a:off x="4207122" y="6142378"/>
              <a:ext cx="2884558" cy="6058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Представление НД </a:t>
              </a:r>
            </a:p>
            <a:p>
              <a:pPr algn="ctr"/>
              <a:r>
                <a:rPr lang="ru-RU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в электронном виде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4F33533-2598-68E0-CC64-A744B08D2826}"/>
                </a:ext>
              </a:extLst>
            </p:cNvPr>
            <p:cNvSpPr txBox="1"/>
            <p:nvPr/>
          </p:nvSpPr>
          <p:spPr>
            <a:xfrm>
              <a:off x="4326875" y="5942323"/>
              <a:ext cx="42248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5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5F3B4DA-ACF2-3185-D1CB-1DEA4A42CEED}"/>
              </a:ext>
            </a:extLst>
          </p:cNvPr>
          <p:cNvSpPr txBox="1"/>
          <p:nvPr/>
        </p:nvSpPr>
        <p:spPr>
          <a:xfrm>
            <a:off x="0" y="118199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ОБЯЗАННОСТИ по НДС</a:t>
            </a:r>
          </a:p>
        </p:txBody>
      </p:sp>
    </p:spTree>
    <p:extLst>
      <p:ext uri="{BB962C8B-B14F-4D97-AF65-F5344CB8AC3E}">
        <p14:creationId xmlns:p14="http://schemas.microsoft.com/office/powerpoint/2010/main" val="336324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индикаторы">
            <a:extLst>
              <a:ext uri="{FF2B5EF4-FFF2-40B4-BE49-F238E27FC236}">
                <a16:creationId xmlns:a16="http://schemas.microsoft.com/office/drawing/2014/main" id="{A916BCB8-08EC-332C-6EDE-2F8549F5368E}"/>
              </a:ext>
            </a:extLst>
          </p:cNvPr>
          <p:cNvGrpSpPr/>
          <p:nvPr/>
        </p:nvGrpSpPr>
        <p:grpSpPr>
          <a:xfrm>
            <a:off x="2992570" y="3712813"/>
            <a:ext cx="6789905" cy="151116"/>
            <a:chOff x="2961397" y="3333013"/>
            <a:chExt cx="6789905" cy="151116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CCC4A11D-1B39-2381-395E-7A8912714ADF}"/>
                </a:ext>
              </a:extLst>
            </p:cNvPr>
            <p:cNvSpPr/>
            <p:nvPr/>
          </p:nvSpPr>
          <p:spPr>
            <a:xfrm>
              <a:off x="6253777" y="3333013"/>
              <a:ext cx="458715" cy="1511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12A04D6D-C1A6-DA48-B8EA-DB8B39779B4D}"/>
                </a:ext>
              </a:extLst>
            </p:cNvPr>
            <p:cNvSpPr/>
            <p:nvPr/>
          </p:nvSpPr>
          <p:spPr>
            <a:xfrm>
              <a:off x="2961397" y="3333013"/>
              <a:ext cx="458715" cy="1511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D09E1F4D-AC33-907A-4CB6-71AF3ED54B77}"/>
                </a:ext>
              </a:extLst>
            </p:cNvPr>
            <p:cNvSpPr/>
            <p:nvPr/>
          </p:nvSpPr>
          <p:spPr>
            <a:xfrm>
              <a:off x="9292587" y="3333013"/>
              <a:ext cx="458715" cy="1511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C32884D-1488-7254-82DB-6543B4A1991D}"/>
              </a:ext>
            </a:extLst>
          </p:cNvPr>
          <p:cNvSpPr/>
          <p:nvPr/>
        </p:nvSpPr>
        <p:spPr>
          <a:xfrm>
            <a:off x="0" y="5895439"/>
            <a:ext cx="12192000" cy="7735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F4E867C-443C-30C5-7303-B4EE3897AD94}"/>
              </a:ext>
            </a:extLst>
          </p:cNvPr>
          <p:cNvSpPr txBox="1"/>
          <p:nvPr/>
        </p:nvSpPr>
        <p:spPr>
          <a:xfrm>
            <a:off x="-1" y="5906372"/>
            <a:ext cx="12148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ПЛАТЕЛЬЩИКИ ОБЯЗАНЫ ПРИМЕНЯТЬ СПЕЦИАЛЬНЫЕ СТАВКИ в ТЕЧЕНИЕ  12 КВАРТАЛОВ</a:t>
            </a:r>
          </a:p>
        </p:txBody>
      </p:sp>
      <p:grpSp>
        <p:nvGrpSpPr>
          <p:cNvPr id="80" name="СРОКИ">
            <a:extLst>
              <a:ext uri="{FF2B5EF4-FFF2-40B4-BE49-F238E27FC236}">
                <a16:creationId xmlns:a16="http://schemas.microsoft.com/office/drawing/2014/main" id="{B02B0C33-EBA0-7B88-323A-053453381B48}"/>
              </a:ext>
            </a:extLst>
          </p:cNvPr>
          <p:cNvGrpSpPr/>
          <p:nvPr/>
        </p:nvGrpSpPr>
        <p:grpSpPr>
          <a:xfrm>
            <a:off x="2045851" y="3950952"/>
            <a:ext cx="9019262" cy="1780433"/>
            <a:chOff x="2014678" y="3571152"/>
            <a:chExt cx="9019262" cy="1780433"/>
          </a:xfrm>
        </p:grpSpPr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6D428E5C-F0C1-1337-219E-11F29FABCCCA}"/>
                </a:ext>
              </a:extLst>
            </p:cNvPr>
            <p:cNvCxnSpPr>
              <a:cxnSpLocks/>
              <a:stCxn id="51" idx="1"/>
              <a:endCxn id="38" idx="4"/>
            </p:cNvCxnSpPr>
            <p:nvPr/>
          </p:nvCxnSpPr>
          <p:spPr>
            <a:xfrm flipH="1" flipV="1">
              <a:off x="2925768" y="3656108"/>
              <a:ext cx="635979" cy="1233812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85BB8A4-1F60-CDDD-85AA-E5FF157D19F6}"/>
                </a:ext>
              </a:extLst>
            </p:cNvPr>
            <p:cNvSpPr txBox="1"/>
            <p:nvPr/>
          </p:nvSpPr>
          <p:spPr>
            <a:xfrm>
              <a:off x="3561747" y="4428255"/>
              <a:ext cx="22789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С 1 числа месяца </a:t>
              </a:r>
              <a:r>
                <a:rPr lang="ru-RU" b="1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СЛЕДУЮЩЕГО</a:t>
              </a:r>
              <a:r>
                <a:rPr lang="ru-RU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 за месяцем превышения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E56FD1B-387D-F832-6C25-8FA1BA4C9248}"/>
                </a:ext>
              </a:extLst>
            </p:cNvPr>
            <p:cNvSpPr txBox="1"/>
            <p:nvPr/>
          </p:nvSpPr>
          <p:spPr>
            <a:xfrm>
              <a:off x="2014678" y="3852019"/>
              <a:ext cx="21868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абз.3 п.5 ст.145 НК РФ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08C191F-E7C1-B35F-F313-FC9541660782}"/>
                </a:ext>
              </a:extLst>
            </p:cNvPr>
            <p:cNvSpPr txBox="1"/>
            <p:nvPr/>
          </p:nvSpPr>
          <p:spPr>
            <a:xfrm>
              <a:off x="8533458" y="4428255"/>
              <a:ext cx="25004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С 1 числа месяца </a:t>
              </a:r>
            </a:p>
            <a:p>
              <a:pPr algn="ctr"/>
              <a:r>
                <a:rPr lang="ru-RU" b="1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В КОТОРОМ</a:t>
              </a:r>
              <a:r>
                <a:rPr lang="ru-RU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 произошло превышение</a:t>
              </a:r>
            </a:p>
          </p:txBody>
        </p: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3FB9ED7B-2DE9-223A-E634-CA1785EA28BD}"/>
                </a:ext>
              </a:extLst>
            </p:cNvPr>
            <p:cNvCxnSpPr>
              <a:cxnSpLocks/>
              <a:stCxn id="51" idx="3"/>
              <a:endCxn id="39" idx="4"/>
            </p:cNvCxnSpPr>
            <p:nvPr/>
          </p:nvCxnSpPr>
          <p:spPr>
            <a:xfrm flipV="1">
              <a:off x="5840659" y="3648368"/>
              <a:ext cx="406208" cy="1241552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EE83E5-5E15-EFDE-2F3D-774E80941E78}"/>
                </a:ext>
              </a:extLst>
            </p:cNvPr>
            <p:cNvSpPr txBox="1"/>
            <p:nvPr/>
          </p:nvSpPr>
          <p:spPr>
            <a:xfrm>
              <a:off x="5284232" y="3852019"/>
              <a:ext cx="209063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пп.1 п.8 ст.164 НК РФ</a:t>
              </a:r>
            </a:p>
          </p:txBody>
        </p:sp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id="{D670D982-0DCC-4149-0284-C24336EA35D4}"/>
                </a:ext>
              </a:extLst>
            </p:cNvPr>
            <p:cNvCxnSpPr>
              <a:cxnSpLocks/>
              <a:stCxn id="55" idx="0"/>
              <a:endCxn id="40" idx="4"/>
            </p:cNvCxnSpPr>
            <p:nvPr/>
          </p:nvCxnSpPr>
          <p:spPr>
            <a:xfrm flipH="1" flipV="1">
              <a:off x="9777148" y="3571152"/>
              <a:ext cx="6551" cy="857103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DD15768-8E02-0010-1295-6330CEF2CB59}"/>
                </a:ext>
              </a:extLst>
            </p:cNvPr>
            <p:cNvSpPr txBox="1"/>
            <p:nvPr/>
          </p:nvSpPr>
          <p:spPr>
            <a:xfrm>
              <a:off x="8691147" y="3852019"/>
              <a:ext cx="209063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пп.2 п.8 ст.164 НК РФ</a:t>
              </a:r>
            </a:p>
          </p:txBody>
        </p:sp>
      </p:grpSp>
      <p:grpSp>
        <p:nvGrpSpPr>
          <p:cNvPr id="79" name="СПЕЦСТАВКИ">
            <a:extLst>
              <a:ext uri="{FF2B5EF4-FFF2-40B4-BE49-F238E27FC236}">
                <a16:creationId xmlns:a16="http://schemas.microsoft.com/office/drawing/2014/main" id="{B0B5F8C7-49A0-D88A-DDA5-3C0D1C6D2938}"/>
              </a:ext>
            </a:extLst>
          </p:cNvPr>
          <p:cNvGrpSpPr/>
          <p:nvPr/>
        </p:nvGrpSpPr>
        <p:grpSpPr>
          <a:xfrm>
            <a:off x="138400" y="2333782"/>
            <a:ext cx="11739333" cy="1702126"/>
            <a:chOff x="107227" y="1953982"/>
            <a:chExt cx="11739333" cy="17021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FFD96F-87C5-9E34-8364-04868889FC79}"/>
                </a:ext>
              </a:extLst>
            </p:cNvPr>
            <p:cNvSpPr txBox="1"/>
            <p:nvPr/>
          </p:nvSpPr>
          <p:spPr>
            <a:xfrm>
              <a:off x="107227" y="2353385"/>
              <a:ext cx="1715534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СПЕЦИАЛЬНЫЕ</a:t>
              </a: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EEC61BCC-8101-C035-B0E4-45D2323BF205}"/>
                </a:ext>
              </a:extLst>
            </p:cNvPr>
            <p:cNvGrpSpPr/>
            <p:nvPr/>
          </p:nvGrpSpPr>
          <p:grpSpPr>
            <a:xfrm>
              <a:off x="5840659" y="1953982"/>
              <a:ext cx="791154" cy="789289"/>
              <a:chOff x="9052343" y="2261776"/>
              <a:chExt cx="791154" cy="789289"/>
            </a:xfrm>
          </p:grpSpPr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id="{51C9B33A-76F5-B5EE-3CB6-C4476A50A36D}"/>
                  </a:ext>
                </a:extLst>
              </p:cNvPr>
              <p:cNvSpPr/>
              <p:nvPr/>
            </p:nvSpPr>
            <p:spPr>
              <a:xfrm>
                <a:off x="9052343" y="2295229"/>
                <a:ext cx="755836" cy="7558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C42F64B-573B-5227-318D-9305C56761D7}"/>
                  </a:ext>
                </a:extLst>
              </p:cNvPr>
              <p:cNvSpPr txBox="1"/>
              <p:nvPr/>
            </p:nvSpPr>
            <p:spPr>
              <a:xfrm>
                <a:off x="9063495" y="2261776"/>
                <a:ext cx="7473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250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BC2C55C-9BE4-1415-2A8B-2CB483E99217}"/>
                  </a:ext>
                </a:extLst>
              </p:cNvPr>
              <p:cNvSpPr txBox="1"/>
              <p:nvPr/>
            </p:nvSpPr>
            <p:spPr>
              <a:xfrm>
                <a:off x="9059308" y="2670360"/>
                <a:ext cx="7841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МЛН.РУБ.</a:t>
                </a:r>
              </a:p>
            </p:txBody>
          </p:sp>
        </p:grp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ABA328F9-141F-80A7-1350-5CCB652BAE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6236" y="2788376"/>
              <a:ext cx="0" cy="792000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Левая фигурная скобка 33">
              <a:extLst>
                <a:ext uri="{FF2B5EF4-FFF2-40B4-BE49-F238E27FC236}">
                  <a16:creationId xmlns:a16="http://schemas.microsoft.com/office/drawing/2014/main" id="{C31A6DAC-D59C-64BC-9DA7-B32AD6C1C331}"/>
                </a:ext>
              </a:extLst>
            </p:cNvPr>
            <p:cNvSpPr/>
            <p:nvPr/>
          </p:nvSpPr>
          <p:spPr>
            <a:xfrm rot="5400000">
              <a:off x="4425363" y="1527642"/>
              <a:ext cx="313611" cy="3182043"/>
            </a:xfrm>
            <a:prstGeom prst="leftBrace">
              <a:avLst>
                <a:gd name="adj1" fmla="val 143947"/>
                <a:gd name="adj2" fmla="val 5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A0F5CC-1D79-8A79-017A-685AE3FF16B0}"/>
                </a:ext>
              </a:extLst>
            </p:cNvPr>
            <p:cNvSpPr txBox="1"/>
            <p:nvPr/>
          </p:nvSpPr>
          <p:spPr>
            <a:xfrm>
              <a:off x="4267441" y="2358038"/>
              <a:ext cx="609462" cy="52322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5%</a:t>
              </a:r>
            </a:p>
          </p:txBody>
        </p:sp>
        <p:sp>
          <p:nvSpPr>
            <p:cNvPr id="36" name="Левая фигурная скобка 35">
              <a:extLst>
                <a:ext uri="{FF2B5EF4-FFF2-40B4-BE49-F238E27FC236}">
                  <a16:creationId xmlns:a16="http://schemas.microsoft.com/office/drawing/2014/main" id="{A317F750-96EF-D9C4-3050-2FBA2658CE49}"/>
                </a:ext>
              </a:extLst>
            </p:cNvPr>
            <p:cNvSpPr/>
            <p:nvPr/>
          </p:nvSpPr>
          <p:spPr>
            <a:xfrm rot="5400000">
              <a:off x="7867759" y="1393381"/>
              <a:ext cx="300229" cy="3437184"/>
            </a:xfrm>
            <a:prstGeom prst="leftBrace">
              <a:avLst>
                <a:gd name="adj1" fmla="val 143947"/>
                <a:gd name="adj2" fmla="val 5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3E55E6-B321-A2C1-CD15-5428ABFDB009}"/>
                </a:ext>
              </a:extLst>
            </p:cNvPr>
            <p:cNvSpPr txBox="1"/>
            <p:nvPr/>
          </p:nvSpPr>
          <p:spPr>
            <a:xfrm>
              <a:off x="7686415" y="2371493"/>
              <a:ext cx="609462" cy="52322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7%</a:t>
              </a:r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3A15282C-63A9-F7CB-5500-496FF8A32D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66258" y="2638949"/>
              <a:ext cx="0" cy="685304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скелет">
              <a:extLst>
                <a:ext uri="{FF2B5EF4-FFF2-40B4-BE49-F238E27FC236}">
                  <a16:creationId xmlns:a16="http://schemas.microsoft.com/office/drawing/2014/main" id="{DF21A842-86F4-EE33-6D2E-C8AC7CBF8CE5}"/>
                </a:ext>
              </a:extLst>
            </p:cNvPr>
            <p:cNvGrpSpPr/>
            <p:nvPr/>
          </p:nvGrpSpPr>
          <p:grpSpPr>
            <a:xfrm>
              <a:off x="1080115" y="1953982"/>
              <a:ext cx="10766445" cy="1702126"/>
              <a:chOff x="1080115" y="1953982"/>
              <a:chExt cx="10766445" cy="1702126"/>
            </a:xfrm>
          </p:grpSpPr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id="{2A7D02BA-8336-83DF-C78C-A421C6326ED3}"/>
                  </a:ext>
                </a:extLst>
              </p:cNvPr>
              <p:cNvGrpSpPr/>
              <p:nvPr/>
            </p:nvGrpSpPr>
            <p:grpSpPr>
              <a:xfrm>
                <a:off x="2547850" y="1953982"/>
                <a:ext cx="791154" cy="833893"/>
                <a:chOff x="9054790" y="1131636"/>
                <a:chExt cx="791154" cy="833893"/>
              </a:xfrm>
            </p:grpSpPr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id="{9D7661C9-0009-A3A2-E4CB-DD46441F2790}"/>
                    </a:ext>
                  </a:extLst>
                </p:cNvPr>
                <p:cNvSpPr/>
                <p:nvPr/>
              </p:nvSpPr>
              <p:spPr>
                <a:xfrm>
                  <a:off x="9054790" y="1209693"/>
                  <a:ext cx="755836" cy="75583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b="1" dirty="0">
                    <a:solidFill>
                      <a:schemeClr val="tx1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D8607D3-8182-F2FE-1B4F-D3A5391017CF}"/>
                    </a:ext>
                  </a:extLst>
                </p:cNvPr>
                <p:cNvSpPr txBox="1"/>
                <p:nvPr/>
              </p:nvSpPr>
              <p:spPr>
                <a:xfrm>
                  <a:off x="9166301" y="1131636"/>
                  <a:ext cx="55976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3200" dirty="0">
                      <a:solidFill>
                        <a:schemeClr val="accent2"/>
                      </a:solidFill>
                      <a:latin typeface="Arial Narrow" panose="020B0606020202030204" pitchFamily="34" charset="0"/>
                    </a:rPr>
                    <a:t>60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8DE1970-2C9A-C866-46E4-C046F4494021}"/>
                    </a:ext>
                  </a:extLst>
                </p:cNvPr>
                <p:cNvSpPr txBox="1"/>
                <p:nvPr/>
              </p:nvSpPr>
              <p:spPr>
                <a:xfrm>
                  <a:off x="9061755" y="1584824"/>
                  <a:ext cx="78418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200" dirty="0">
                      <a:solidFill>
                        <a:schemeClr val="accent2"/>
                      </a:solidFill>
                      <a:latin typeface="Arial Narrow" panose="020B0606020202030204" pitchFamily="34" charset="0"/>
                    </a:rPr>
                    <a:t>МЛН.РУБ.</a:t>
                  </a:r>
                </a:p>
              </p:txBody>
            </p:sp>
          </p:grpSp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id="{EC7516AC-D0FB-EEED-D03B-F0A513B57BCE}"/>
                  </a:ext>
                </a:extLst>
              </p:cNvPr>
              <p:cNvGrpSpPr/>
              <p:nvPr/>
            </p:nvGrpSpPr>
            <p:grpSpPr>
              <a:xfrm>
                <a:off x="9381970" y="1953982"/>
                <a:ext cx="791154" cy="800440"/>
                <a:chOff x="9052343" y="2250625"/>
                <a:chExt cx="791154" cy="800440"/>
              </a:xfrm>
            </p:grpSpPr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id="{71536BE1-5A37-4B9F-9710-CED1502EE1A1}"/>
                    </a:ext>
                  </a:extLst>
                </p:cNvPr>
                <p:cNvSpPr/>
                <p:nvPr/>
              </p:nvSpPr>
              <p:spPr>
                <a:xfrm>
                  <a:off x="9052343" y="2295229"/>
                  <a:ext cx="755836" cy="75583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b="1" dirty="0">
                    <a:solidFill>
                      <a:schemeClr val="tx1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90CFDE2-737F-777E-FEF5-CEBAA618DB90}"/>
                    </a:ext>
                  </a:extLst>
                </p:cNvPr>
                <p:cNvSpPr txBox="1"/>
                <p:nvPr/>
              </p:nvSpPr>
              <p:spPr>
                <a:xfrm>
                  <a:off x="9052344" y="2250625"/>
                  <a:ext cx="74732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3200" dirty="0">
                      <a:solidFill>
                        <a:schemeClr val="accent2"/>
                      </a:solidFill>
                      <a:latin typeface="Arial Narrow" panose="020B0606020202030204" pitchFamily="34" charset="0"/>
                    </a:rPr>
                    <a:t>450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03D67D4-42AC-7A8E-8FA8-B5733A2D7985}"/>
                    </a:ext>
                  </a:extLst>
                </p:cNvPr>
                <p:cNvSpPr txBox="1"/>
                <p:nvPr/>
              </p:nvSpPr>
              <p:spPr>
                <a:xfrm>
                  <a:off x="9059308" y="2670360"/>
                  <a:ext cx="78418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200" dirty="0">
                      <a:solidFill>
                        <a:schemeClr val="accent2"/>
                      </a:solidFill>
                      <a:latin typeface="Arial Narrow" panose="020B0606020202030204" pitchFamily="34" charset="0"/>
                    </a:rPr>
                    <a:t>МЛН.РУБ.</a:t>
                  </a:r>
                </a:p>
              </p:txBody>
            </p:sp>
          </p:grp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EDC45D3A-B0E3-B8B2-43F3-2467489FEA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35764" y="2788377"/>
                <a:ext cx="7663" cy="7920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>
                <a:extLst>
                  <a:ext uri="{FF2B5EF4-FFF2-40B4-BE49-F238E27FC236}">
                    <a16:creationId xmlns:a16="http://schemas.microsoft.com/office/drawing/2014/main" id="{520BDAD6-6106-8284-9ACD-B43BAE82EA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0115" y="3472796"/>
                <a:ext cx="10766445" cy="37690"/>
              </a:xfrm>
              <a:prstGeom prst="straightConnector1">
                <a:avLst/>
              </a:prstGeom>
              <a:ln w="53975">
                <a:solidFill>
                  <a:schemeClr val="accent2"/>
                </a:solidFill>
                <a:prstDash val="soli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332BCE-0B67-4461-7230-7F21DC5E42F2}"/>
                  </a:ext>
                </a:extLst>
              </p:cNvPr>
              <p:cNvSpPr txBox="1"/>
              <p:nvPr/>
            </p:nvSpPr>
            <p:spPr>
              <a:xfrm>
                <a:off x="1093593" y="2796266"/>
                <a:ext cx="18421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ОСВОБОЖДЕНИЕ</a:t>
                </a:r>
              </a:p>
              <a:p>
                <a:pPr algn="ctr"/>
                <a:r>
                  <a:rPr lang="ru-RU" dirty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от НДС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B14907A-072E-623B-0C4A-7E15F4EF31A9}"/>
                  </a:ext>
                </a:extLst>
              </p:cNvPr>
              <p:cNvSpPr txBox="1"/>
              <p:nvPr/>
            </p:nvSpPr>
            <p:spPr>
              <a:xfrm>
                <a:off x="9807219" y="2874175"/>
                <a:ext cx="20393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ПЕРЕХОД НА ОСНО</a:t>
                </a:r>
              </a:p>
            </p:txBody>
          </p:sp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4C26D004-CF73-7C7D-A369-6A3FD8CEFEC9}"/>
                  </a:ext>
                </a:extLst>
              </p:cNvPr>
              <p:cNvSpPr/>
              <p:nvPr/>
            </p:nvSpPr>
            <p:spPr>
              <a:xfrm>
                <a:off x="2802318" y="3409209"/>
                <a:ext cx="246899" cy="24689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0181CF7C-2418-F65F-F0BE-3A2AA2AA9981}"/>
                  </a:ext>
                </a:extLst>
              </p:cNvPr>
              <p:cNvSpPr/>
              <p:nvPr/>
            </p:nvSpPr>
            <p:spPr>
              <a:xfrm>
                <a:off x="9653698" y="3324253"/>
                <a:ext cx="246899" cy="24689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C4869989-A2AA-554F-2527-F15E9CC2FD14}"/>
                </a:ext>
              </a:extLst>
            </p:cNvPr>
            <p:cNvSpPr/>
            <p:nvPr/>
          </p:nvSpPr>
          <p:spPr>
            <a:xfrm>
              <a:off x="6123417" y="3401469"/>
              <a:ext cx="246899" cy="2468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12324C2-31B0-54C2-7BD2-91C53B1AE6E4}"/>
              </a:ext>
            </a:extLst>
          </p:cNvPr>
          <p:cNvSpPr txBox="1"/>
          <p:nvPr/>
        </p:nvSpPr>
        <p:spPr>
          <a:xfrm>
            <a:off x="0" y="1171163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СТАВКИ НДС при УСН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7AD8436-1B0C-F4C9-74B0-8BA2E0D13218}"/>
              </a:ext>
            </a:extLst>
          </p:cNvPr>
          <p:cNvSpPr txBox="1"/>
          <p:nvPr/>
        </p:nvSpPr>
        <p:spPr>
          <a:xfrm>
            <a:off x="107226" y="6239628"/>
            <a:ext cx="12084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(абз.1 п.9 ст. 164 НК РФ)</a:t>
            </a:r>
          </a:p>
        </p:txBody>
      </p:sp>
    </p:spTree>
    <p:extLst>
      <p:ext uri="{BB962C8B-B14F-4D97-AF65-F5344CB8AC3E}">
        <p14:creationId xmlns:p14="http://schemas.microsoft.com/office/powerpoint/2010/main" val="173470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CE8AFD8C-4ABE-5340-DF57-3C633895A4F8}"/>
              </a:ext>
            </a:extLst>
          </p:cNvPr>
          <p:cNvCxnSpPr>
            <a:cxnSpLocks/>
          </p:cNvCxnSpPr>
          <p:nvPr/>
        </p:nvCxnSpPr>
        <p:spPr>
          <a:xfrm>
            <a:off x="911010" y="3056857"/>
            <a:ext cx="1005806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3C479F10-1961-D7FB-8C62-6D8FB1B0D5E1}"/>
              </a:ext>
            </a:extLst>
          </p:cNvPr>
          <p:cNvCxnSpPr>
            <a:cxnSpLocks/>
          </p:cNvCxnSpPr>
          <p:nvPr/>
        </p:nvCxnSpPr>
        <p:spPr>
          <a:xfrm>
            <a:off x="911010" y="3556218"/>
            <a:ext cx="1005806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B628072-6BFC-B57E-D89B-8814994F2B67}"/>
              </a:ext>
            </a:extLst>
          </p:cNvPr>
          <p:cNvSpPr/>
          <p:nvPr/>
        </p:nvSpPr>
        <p:spPr>
          <a:xfrm>
            <a:off x="6338440" y="2699838"/>
            <a:ext cx="2389909" cy="950432"/>
          </a:xfrm>
          <a:prstGeom prst="rect">
            <a:avLst/>
          </a:prstGeom>
          <a:solidFill>
            <a:schemeClr val="accent6">
              <a:lumMod val="20000"/>
              <a:lumOff val="80000"/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83F213-E05A-1433-B12C-FA6406E099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CCEA3-1420-755C-0626-2776B9243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95" y="2062066"/>
            <a:ext cx="10814179" cy="1158125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EC80B7-4037-3208-7D91-0E28DFEF37B9}"/>
              </a:ext>
            </a:extLst>
          </p:cNvPr>
          <p:cNvSpPr txBox="1"/>
          <p:nvPr/>
        </p:nvSpPr>
        <p:spPr>
          <a:xfrm>
            <a:off x="857258" y="2232854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ОСВОБОЖДЕНИЕ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C608A-4327-FDAD-C523-7264B0ADF965}"/>
              </a:ext>
            </a:extLst>
          </p:cNvPr>
          <p:cNvSpPr txBox="1"/>
          <p:nvPr/>
        </p:nvSpPr>
        <p:spPr>
          <a:xfrm>
            <a:off x="857258" y="2650924"/>
            <a:ext cx="24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СПЕЦСТАВКИ (5% / 7%)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1F4A9-A3F0-405F-C042-F80D71F93FFB}"/>
              </a:ext>
            </a:extLst>
          </p:cNvPr>
          <p:cNvSpPr txBox="1"/>
          <p:nvPr/>
        </p:nvSpPr>
        <p:spPr>
          <a:xfrm>
            <a:off x="857258" y="3115649"/>
            <a:ext cx="274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ОБЩИЕ СТАВКИ (10%, 20%)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1F138D-9E52-B4C3-BDCF-F7781821D7FB}"/>
              </a:ext>
            </a:extLst>
          </p:cNvPr>
          <p:cNvSpPr txBox="1"/>
          <p:nvPr/>
        </p:nvSpPr>
        <p:spPr>
          <a:xfrm>
            <a:off x="4943950" y="1828711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до 60 млн.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39240C-3800-3071-A7F0-6E5612E1D052}"/>
              </a:ext>
            </a:extLst>
          </p:cNvPr>
          <p:cNvSpPr txBox="1"/>
          <p:nvPr/>
        </p:nvSpPr>
        <p:spPr>
          <a:xfrm>
            <a:off x="6812799" y="1828711"/>
            <a:ext cx="149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более 60 млн.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D1C0C9-7A84-EFE7-7210-3C0827448F71}"/>
              </a:ext>
            </a:extLst>
          </p:cNvPr>
          <p:cNvSpPr txBox="1"/>
          <p:nvPr/>
        </p:nvSpPr>
        <p:spPr>
          <a:xfrm>
            <a:off x="5306228" y="2232854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B3AD90-EE7E-FB2F-3B35-42E0F338EB33}"/>
              </a:ext>
            </a:extLst>
          </p:cNvPr>
          <p:cNvSpPr txBox="1"/>
          <p:nvPr/>
        </p:nvSpPr>
        <p:spPr>
          <a:xfrm>
            <a:off x="5244513" y="2650924"/>
            <a:ext cx="56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НЕТ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4BE640-CB05-D15D-BE51-6C25ECAFF05F}"/>
              </a:ext>
            </a:extLst>
          </p:cNvPr>
          <p:cNvSpPr txBox="1"/>
          <p:nvPr/>
        </p:nvSpPr>
        <p:spPr>
          <a:xfrm>
            <a:off x="5244513" y="3115649"/>
            <a:ext cx="56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НЕТ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D31B4B-9976-6735-04D1-54795FCB1E03}"/>
              </a:ext>
            </a:extLst>
          </p:cNvPr>
          <p:cNvSpPr txBox="1"/>
          <p:nvPr/>
        </p:nvSpPr>
        <p:spPr>
          <a:xfrm>
            <a:off x="7277670" y="2232854"/>
            <a:ext cx="5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НЕТ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99BCE5-3568-E960-86CD-E1DB228E2590}"/>
              </a:ext>
            </a:extLst>
          </p:cNvPr>
          <p:cNvSpPr txBox="1"/>
          <p:nvPr/>
        </p:nvSpPr>
        <p:spPr>
          <a:xfrm>
            <a:off x="7135004" y="2650924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ПРАВО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0EB2F8-6C7B-6567-184D-1D74BD45D979}"/>
              </a:ext>
            </a:extLst>
          </p:cNvPr>
          <p:cNvSpPr txBox="1"/>
          <p:nvPr/>
        </p:nvSpPr>
        <p:spPr>
          <a:xfrm>
            <a:off x="8761881" y="1821968"/>
            <a:ext cx="159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более 450 млн.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09E5B0-701B-09E7-450D-F5AD208373F2}"/>
              </a:ext>
            </a:extLst>
          </p:cNvPr>
          <p:cNvSpPr txBox="1"/>
          <p:nvPr/>
        </p:nvSpPr>
        <p:spPr>
          <a:xfrm>
            <a:off x="9279651" y="2232854"/>
            <a:ext cx="5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НЕТ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4120BA-B620-B095-013E-3E556B8A078A}"/>
              </a:ext>
            </a:extLst>
          </p:cNvPr>
          <p:cNvSpPr txBox="1"/>
          <p:nvPr/>
        </p:nvSpPr>
        <p:spPr>
          <a:xfrm>
            <a:off x="9279651" y="2650924"/>
            <a:ext cx="5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НЕТ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2D98C8-EB26-C5F1-6370-1EAD0FFBEB23}"/>
              </a:ext>
            </a:extLst>
          </p:cNvPr>
          <p:cNvSpPr txBox="1"/>
          <p:nvPr/>
        </p:nvSpPr>
        <p:spPr>
          <a:xfrm>
            <a:off x="8867295" y="3115649"/>
            <a:ext cx="182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ОБЯЗАННОСТЬ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CB8F2E-D718-5C98-8846-06E3EC9C44AD}"/>
              </a:ext>
            </a:extLst>
          </p:cNvPr>
          <p:cNvSpPr txBox="1"/>
          <p:nvPr/>
        </p:nvSpPr>
        <p:spPr>
          <a:xfrm>
            <a:off x="7135002" y="3115649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ПРАВО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F1121F-5EF3-C522-1A1C-936572861E92}"/>
              </a:ext>
            </a:extLst>
          </p:cNvPr>
          <p:cNvSpPr txBox="1"/>
          <p:nvPr/>
        </p:nvSpPr>
        <p:spPr>
          <a:xfrm rot="16200000">
            <a:off x="6192498" y="2854054"/>
            <a:ext cx="103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ОБЯЗАННОСТЬ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50F494E-166F-B3D9-15C0-F656325EB032}"/>
              </a:ext>
            </a:extLst>
          </p:cNvPr>
          <p:cNvCxnSpPr>
            <a:cxnSpLocks/>
          </p:cNvCxnSpPr>
          <p:nvPr/>
        </p:nvCxnSpPr>
        <p:spPr>
          <a:xfrm>
            <a:off x="911010" y="2602186"/>
            <a:ext cx="1005806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9FDCB2D-882D-82D8-9285-A9BF6E5FB198}"/>
              </a:ext>
            </a:extLst>
          </p:cNvPr>
          <p:cNvSpPr txBox="1"/>
          <p:nvPr/>
        </p:nvSpPr>
        <p:spPr>
          <a:xfrm>
            <a:off x="2938456" y="1147944"/>
            <a:ext cx="5129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«РЕЖИМЫ» НДС ПРИ УСН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D7D6FF55-E5A3-DDF2-EB61-3828489E4C0C}"/>
              </a:ext>
            </a:extLst>
          </p:cNvPr>
          <p:cNvCxnSpPr>
            <a:cxnSpLocks/>
            <a:endCxn id="57" idx="2"/>
          </p:cNvCxnSpPr>
          <p:nvPr/>
        </p:nvCxnSpPr>
        <p:spPr>
          <a:xfrm>
            <a:off x="1704669" y="5250480"/>
            <a:ext cx="1522424" cy="4077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E03C4610-109A-F1EF-3081-73B75D749D54}"/>
              </a:ext>
            </a:extLst>
          </p:cNvPr>
          <p:cNvCxnSpPr>
            <a:cxnSpLocks/>
            <a:stCxn id="57" idx="6"/>
          </p:cNvCxnSpPr>
          <p:nvPr/>
        </p:nvCxnSpPr>
        <p:spPr>
          <a:xfrm flipV="1">
            <a:off x="3473992" y="4787611"/>
            <a:ext cx="975338" cy="466946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DDC9ECE1-4B75-4E73-9A77-237A16975036}"/>
              </a:ext>
            </a:extLst>
          </p:cNvPr>
          <p:cNvCxnSpPr>
            <a:cxnSpLocks/>
          </p:cNvCxnSpPr>
          <p:nvPr/>
        </p:nvCxnSpPr>
        <p:spPr>
          <a:xfrm flipV="1">
            <a:off x="4450468" y="4782422"/>
            <a:ext cx="2268000" cy="5189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D70ADF5F-4614-6550-64DF-493FE1172B0A}"/>
              </a:ext>
            </a:extLst>
          </p:cNvPr>
          <p:cNvCxnSpPr>
            <a:cxnSpLocks/>
            <a:stCxn id="57" idx="5"/>
            <a:endCxn id="70" idx="2"/>
          </p:cNvCxnSpPr>
          <p:nvPr/>
        </p:nvCxnSpPr>
        <p:spPr>
          <a:xfrm>
            <a:off x="3437834" y="5341848"/>
            <a:ext cx="844505" cy="741746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CA8023BD-6B0A-21AD-DEC4-F0CEC075D3A7}"/>
              </a:ext>
            </a:extLst>
          </p:cNvPr>
          <p:cNvCxnSpPr>
            <a:cxnSpLocks/>
          </p:cNvCxnSpPr>
          <p:nvPr/>
        </p:nvCxnSpPr>
        <p:spPr>
          <a:xfrm flipV="1">
            <a:off x="4450468" y="6045359"/>
            <a:ext cx="2268000" cy="5189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C2FD21A-C2D6-E7FF-19B3-A34B0BDFD33A}"/>
              </a:ext>
            </a:extLst>
          </p:cNvPr>
          <p:cNvSpPr txBox="1"/>
          <p:nvPr/>
        </p:nvSpPr>
        <p:spPr>
          <a:xfrm>
            <a:off x="1791901" y="4928932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ОСВОБОЖДЕНИЕ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7E0AAF-2B00-A35F-0036-6372823F6D95}"/>
              </a:ext>
            </a:extLst>
          </p:cNvPr>
          <p:cNvSpPr txBox="1"/>
          <p:nvPr/>
        </p:nvSpPr>
        <p:spPr>
          <a:xfrm>
            <a:off x="4473757" y="4414684"/>
            <a:ext cx="1919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СПЕЦСТАВКИ (5% / 7%)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613FCF-6F90-19E9-ADEF-72E7FC2B20BB}"/>
              </a:ext>
            </a:extLst>
          </p:cNvPr>
          <p:cNvSpPr txBox="1"/>
          <p:nvPr/>
        </p:nvSpPr>
        <p:spPr>
          <a:xfrm>
            <a:off x="4486970" y="5721109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ОБЩИЕ СТАВКИ (10%, 20%)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903613-900E-8F25-FCDD-3F4CFC9A2AC0}"/>
              </a:ext>
            </a:extLst>
          </p:cNvPr>
          <p:cNvSpPr txBox="1"/>
          <p:nvPr/>
        </p:nvSpPr>
        <p:spPr>
          <a:xfrm>
            <a:off x="7038105" y="4170452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12 ПЕРИОДОВ</a:t>
            </a: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0F6184F4-56EB-39A7-B40D-468BFD871AFD}"/>
              </a:ext>
            </a:extLst>
          </p:cNvPr>
          <p:cNvCxnSpPr>
            <a:cxnSpLocks/>
            <a:stCxn id="45" idx="3"/>
            <a:endCxn id="57" idx="0"/>
          </p:cNvCxnSpPr>
          <p:nvPr/>
        </p:nvCxnSpPr>
        <p:spPr>
          <a:xfrm flipH="1">
            <a:off x="3350543" y="4324341"/>
            <a:ext cx="4909371" cy="806766"/>
          </a:xfrm>
          <a:prstGeom prst="bentConnector4">
            <a:avLst>
              <a:gd name="adj1" fmla="val -19350"/>
              <a:gd name="adj2" fmla="val -37433"/>
            </a:avLst>
          </a:prstGeom>
          <a:ln w="28575">
            <a:solidFill>
              <a:schemeClr val="accent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B5A6046-4F3A-1879-172B-74E80E9D1CB5}"/>
              </a:ext>
            </a:extLst>
          </p:cNvPr>
          <p:cNvSpPr txBox="1"/>
          <p:nvPr/>
        </p:nvSpPr>
        <p:spPr>
          <a:xfrm>
            <a:off x="7038105" y="4633179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До 60 млн. за год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D7CD76B-9DB1-4BE1-1163-DA7BAC4A2843}"/>
              </a:ext>
            </a:extLst>
          </p:cNvPr>
          <p:cNvSpPr txBox="1"/>
          <p:nvPr/>
        </p:nvSpPr>
        <p:spPr>
          <a:xfrm>
            <a:off x="7038105" y="5044431"/>
            <a:ext cx="2063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БОЛЕЕ 450 млн. в периоде</a:t>
            </a: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8A7779A1-5467-FEEE-72AC-62813C6A1645}"/>
              </a:ext>
            </a:extLst>
          </p:cNvPr>
          <p:cNvSpPr/>
          <p:nvPr/>
        </p:nvSpPr>
        <p:spPr>
          <a:xfrm>
            <a:off x="3227093" y="5131107"/>
            <a:ext cx="246899" cy="246899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0" name="Прямая со стрелкой 45">
            <a:extLst>
              <a:ext uri="{FF2B5EF4-FFF2-40B4-BE49-F238E27FC236}">
                <a16:creationId xmlns:a16="http://schemas.microsoft.com/office/drawing/2014/main" id="{F18BD5C5-359D-724A-7449-9AB3D40EC181}"/>
              </a:ext>
            </a:extLst>
          </p:cNvPr>
          <p:cNvCxnSpPr>
            <a:cxnSpLocks/>
            <a:stCxn id="50" idx="3"/>
            <a:endCxn id="63" idx="0"/>
          </p:cNvCxnSpPr>
          <p:nvPr/>
        </p:nvCxnSpPr>
        <p:spPr>
          <a:xfrm flipH="1">
            <a:off x="1732129" y="4787068"/>
            <a:ext cx="6684880" cy="334773"/>
          </a:xfrm>
          <a:prstGeom prst="bentConnector4">
            <a:avLst>
              <a:gd name="adj1" fmla="val -14819"/>
              <a:gd name="adj2" fmla="val -285133"/>
            </a:avLst>
          </a:prstGeom>
          <a:ln w="28575">
            <a:solidFill>
              <a:schemeClr val="accent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Овал 62">
            <a:extLst>
              <a:ext uri="{FF2B5EF4-FFF2-40B4-BE49-F238E27FC236}">
                <a16:creationId xmlns:a16="http://schemas.microsoft.com/office/drawing/2014/main" id="{0309EAE8-442D-59B8-A291-E00600CBCE6E}"/>
              </a:ext>
            </a:extLst>
          </p:cNvPr>
          <p:cNvSpPr/>
          <p:nvPr/>
        </p:nvSpPr>
        <p:spPr>
          <a:xfrm>
            <a:off x="1608679" y="5121841"/>
            <a:ext cx="246899" cy="246899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404DF786-8717-26E0-C664-4CDCA4121A9C}"/>
              </a:ext>
            </a:extLst>
          </p:cNvPr>
          <p:cNvSpPr/>
          <p:nvPr/>
        </p:nvSpPr>
        <p:spPr>
          <a:xfrm>
            <a:off x="4282339" y="5960144"/>
            <a:ext cx="246899" cy="246899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1" name="Прямая со стрелкой 45">
            <a:extLst>
              <a:ext uri="{FF2B5EF4-FFF2-40B4-BE49-F238E27FC236}">
                <a16:creationId xmlns:a16="http://schemas.microsoft.com/office/drawing/2014/main" id="{746177A8-01FE-9EEB-71B1-EDF581CBE1E5}"/>
              </a:ext>
            </a:extLst>
          </p:cNvPr>
          <p:cNvCxnSpPr>
            <a:cxnSpLocks/>
            <a:stCxn id="51" idx="2"/>
            <a:endCxn id="70" idx="0"/>
          </p:cNvCxnSpPr>
          <p:nvPr/>
        </p:nvCxnSpPr>
        <p:spPr>
          <a:xfrm rot="5400000">
            <a:off x="5933826" y="3824172"/>
            <a:ext cx="607936" cy="3664009"/>
          </a:xfrm>
          <a:prstGeom prst="bentConnector3">
            <a:avLst>
              <a:gd name="adj1" fmla="val 23260"/>
            </a:avLst>
          </a:prstGeom>
          <a:ln w="28575">
            <a:solidFill>
              <a:schemeClr val="accent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336825B8-C231-AAD8-AEA9-DFDB13CA4FAE}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6718468" y="4324341"/>
            <a:ext cx="319637" cy="471930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FC81CF8B-4FB0-2141-8AF5-36E1520E8222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6738352" y="4785016"/>
            <a:ext cx="299753" cy="2052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id="{7B507022-C088-8DDD-B0E5-63870A7319CA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6738352" y="4811881"/>
            <a:ext cx="299753" cy="386439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2382AC25-C177-1487-6784-2A8EF2B63222}"/>
              </a:ext>
            </a:extLst>
          </p:cNvPr>
          <p:cNvSpPr txBox="1"/>
          <p:nvPr/>
        </p:nvSpPr>
        <p:spPr>
          <a:xfrm>
            <a:off x="7038105" y="5904405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До 60 млн. за год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95E5278-5131-3927-319B-B55AEC16114E}"/>
              </a:ext>
            </a:extLst>
          </p:cNvPr>
          <p:cNvSpPr txBox="1"/>
          <p:nvPr/>
        </p:nvSpPr>
        <p:spPr>
          <a:xfrm>
            <a:off x="2565010" y="5308888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Inter" panose="02000503000000020004"/>
              </a:rPr>
              <a:t>&gt;</a:t>
            </a:r>
            <a:r>
              <a:rPr lang="ru-RU" sz="1400" dirty="0">
                <a:latin typeface="Arial Narrow" panose="020B0606020202030204" pitchFamily="34" charset="0"/>
              </a:rPr>
              <a:t> 60 млн.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2124278-EB7B-E8CF-5AF3-0C59072D90AC}"/>
              </a:ext>
            </a:extLst>
          </p:cNvPr>
          <p:cNvSpPr txBox="1"/>
          <p:nvPr/>
        </p:nvSpPr>
        <p:spPr>
          <a:xfrm>
            <a:off x="788603" y="5308888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Inter" panose="02000503000000020004"/>
              </a:rPr>
              <a:t>&lt;=</a:t>
            </a:r>
            <a:r>
              <a:rPr lang="ru-RU" sz="1400" dirty="0">
                <a:latin typeface="Arial Narrow" panose="020B0606020202030204" pitchFamily="34" charset="0"/>
              </a:rPr>
              <a:t> 60 млн.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6A5C2AE-98CF-7EE6-2DB5-D515A333DC06}"/>
              </a:ext>
            </a:extLst>
          </p:cNvPr>
          <p:cNvSpPr txBox="1"/>
          <p:nvPr/>
        </p:nvSpPr>
        <p:spPr>
          <a:xfrm>
            <a:off x="7038105" y="6256259"/>
            <a:ext cx="1885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от 60 до 450 млн. за год</a:t>
            </a:r>
          </a:p>
        </p:txBody>
      </p: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BC49D816-D10F-4998-783B-3A17C91CA2ED}"/>
              </a:ext>
            </a:extLst>
          </p:cNvPr>
          <p:cNvCxnSpPr>
            <a:cxnSpLocks/>
            <a:endCxn id="87" idx="1"/>
          </p:cNvCxnSpPr>
          <p:nvPr/>
        </p:nvCxnSpPr>
        <p:spPr>
          <a:xfrm>
            <a:off x="6738352" y="6042562"/>
            <a:ext cx="299753" cy="15732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id="{83D4F41E-1912-7B59-DDB6-CC84D804DD5B}"/>
              </a:ext>
            </a:extLst>
          </p:cNvPr>
          <p:cNvCxnSpPr>
            <a:cxnSpLocks/>
            <a:endCxn id="95" idx="1"/>
          </p:cNvCxnSpPr>
          <p:nvPr/>
        </p:nvCxnSpPr>
        <p:spPr>
          <a:xfrm>
            <a:off x="6718468" y="6073898"/>
            <a:ext cx="319637" cy="336250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45">
            <a:extLst>
              <a:ext uri="{FF2B5EF4-FFF2-40B4-BE49-F238E27FC236}">
                <a16:creationId xmlns:a16="http://schemas.microsoft.com/office/drawing/2014/main" id="{07C16B5A-F522-2C84-AFF7-6CC13E307A8C}"/>
              </a:ext>
            </a:extLst>
          </p:cNvPr>
          <p:cNvCxnSpPr>
            <a:cxnSpLocks/>
            <a:stCxn id="95" idx="3"/>
            <a:endCxn id="57" idx="4"/>
          </p:cNvCxnSpPr>
          <p:nvPr/>
        </p:nvCxnSpPr>
        <p:spPr>
          <a:xfrm flipH="1" flipV="1">
            <a:off x="3350543" y="5378006"/>
            <a:ext cx="5573014" cy="1032142"/>
          </a:xfrm>
          <a:prstGeom prst="bentConnector4">
            <a:avLst>
              <a:gd name="adj1" fmla="val -4102"/>
              <a:gd name="adj2" fmla="val -22278"/>
            </a:avLst>
          </a:prstGeom>
          <a:ln w="28575">
            <a:solidFill>
              <a:schemeClr val="accent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45">
            <a:extLst>
              <a:ext uri="{FF2B5EF4-FFF2-40B4-BE49-F238E27FC236}">
                <a16:creationId xmlns:a16="http://schemas.microsoft.com/office/drawing/2014/main" id="{7195ECCA-CCE9-4A30-2148-2DA6581ED6B5}"/>
              </a:ext>
            </a:extLst>
          </p:cNvPr>
          <p:cNvCxnSpPr>
            <a:cxnSpLocks/>
            <a:stCxn id="87" idx="3"/>
            <a:endCxn id="63" idx="4"/>
          </p:cNvCxnSpPr>
          <p:nvPr/>
        </p:nvCxnSpPr>
        <p:spPr>
          <a:xfrm flipH="1" flipV="1">
            <a:off x="1732129" y="5368740"/>
            <a:ext cx="6684880" cy="689554"/>
          </a:xfrm>
          <a:prstGeom prst="bentConnector4">
            <a:avLst>
              <a:gd name="adj1" fmla="val -14363"/>
              <a:gd name="adj2" fmla="val -103863"/>
            </a:avLst>
          </a:prstGeom>
          <a:ln w="28575">
            <a:solidFill>
              <a:schemeClr val="accent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24BD1835-5833-69FE-D7B2-BB0F3AEDDC1D}"/>
              </a:ext>
            </a:extLst>
          </p:cNvPr>
          <p:cNvSpPr txBox="1"/>
          <p:nvPr/>
        </p:nvSpPr>
        <p:spPr>
          <a:xfrm>
            <a:off x="4720996" y="6457135"/>
            <a:ext cx="15343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>
                <a:latin typeface="Arial Narrow" panose="020B0606020202030204" pitchFamily="34" charset="0"/>
              </a:rPr>
              <a:t>с любого квартала</a:t>
            </a:r>
          </a:p>
        </p:txBody>
      </p:sp>
    </p:spTree>
    <p:extLst>
      <p:ext uri="{BB962C8B-B14F-4D97-AF65-F5344CB8AC3E}">
        <p14:creationId xmlns:p14="http://schemas.microsoft.com/office/powerpoint/2010/main" val="3316412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F1E855F-F7C1-E08F-6DBF-147C6BE35C95}"/>
              </a:ext>
            </a:extLst>
          </p:cNvPr>
          <p:cNvSpPr/>
          <p:nvPr/>
        </p:nvSpPr>
        <p:spPr>
          <a:xfrm>
            <a:off x="2718543" y="1358877"/>
            <a:ext cx="169936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0881D1-9834-694B-EB58-A10785ABED9A}"/>
              </a:ext>
            </a:extLst>
          </p:cNvPr>
          <p:cNvSpPr txBox="1"/>
          <p:nvPr/>
        </p:nvSpPr>
        <p:spPr>
          <a:xfrm>
            <a:off x="1018196" y="1340693"/>
            <a:ext cx="6026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ОБЩИЕ СТАВКИ  </a:t>
            </a:r>
            <a:r>
              <a:rPr lang="ru-RU" b="1" dirty="0">
                <a:latin typeface="Arial Narrow" panose="020B0606020202030204" pitchFamily="34" charset="0"/>
              </a:rPr>
              <a:t>ОБЯЗАТЕЛЬНЫЕ</a:t>
            </a:r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 К ПРИМЕНЕНИЮ при УСН</a:t>
            </a:r>
          </a:p>
        </p:txBody>
      </p:sp>
      <p:pic>
        <p:nvPicPr>
          <p:cNvPr id="33" name="Рисунок 32" descr="Изображение выглядит как Графика, апельсин,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398B28B9-3C12-5813-F057-FD83069EA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0" y="1165161"/>
            <a:ext cx="802797" cy="802797"/>
          </a:xfrm>
          <a:prstGeom prst="rect">
            <a:avLst/>
          </a:prstGeom>
        </p:spPr>
      </p:pic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1EF822C-30D5-8291-E873-C691719D30E0}"/>
              </a:ext>
            </a:extLst>
          </p:cNvPr>
          <p:cNvGrpSpPr/>
          <p:nvPr/>
        </p:nvGrpSpPr>
        <p:grpSpPr>
          <a:xfrm>
            <a:off x="173836" y="2216611"/>
            <a:ext cx="2464541" cy="1160372"/>
            <a:chOff x="173836" y="1927360"/>
            <a:chExt cx="2464541" cy="116037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26560B-51CD-DB3D-5CA5-FD9E5F5967E6}"/>
                </a:ext>
              </a:extLst>
            </p:cNvPr>
            <p:cNvSpPr txBox="1"/>
            <p:nvPr/>
          </p:nvSpPr>
          <p:spPr>
            <a:xfrm>
              <a:off x="173836" y="1927360"/>
              <a:ext cx="53572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33AF3C-7E22-81C3-C845-BEDC5AED48B1}"/>
                </a:ext>
              </a:extLst>
            </p:cNvPr>
            <p:cNvSpPr txBox="1"/>
            <p:nvPr/>
          </p:nvSpPr>
          <p:spPr>
            <a:xfrm>
              <a:off x="566372" y="2121901"/>
              <a:ext cx="1969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Arial Narrow" panose="020B0606020202030204" pitchFamily="34" charset="0"/>
                </a:rPr>
                <a:t>Выставлен СФ с основной ставкой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9F901D4-305B-143B-81A0-E3FAF4380BED}"/>
                </a:ext>
              </a:extLst>
            </p:cNvPr>
            <p:cNvSpPr txBox="1"/>
            <p:nvPr/>
          </p:nvSpPr>
          <p:spPr>
            <a:xfrm>
              <a:off x="556100" y="2718400"/>
              <a:ext cx="208227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0" i="0" dirty="0">
                  <a:solidFill>
                    <a:schemeClr val="bg1">
                      <a:lumMod val="50000"/>
                    </a:schemeClr>
                  </a:solidFill>
                  <a:effectLst/>
                  <a:highlight>
                    <a:srgbClr val="FFFFFF"/>
                  </a:highlight>
                  <a:latin typeface="Arial Narrow" panose="020B0606020202030204" pitchFamily="34" charset="0"/>
                </a:rPr>
                <a:t>п. 5 </a:t>
              </a:r>
              <a:r>
                <a:rPr lang="ru-RU" b="0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highlight>
                    <a:srgbClr val="FFFFFF"/>
                  </a:highlight>
                  <a:latin typeface="Arial Narrow" panose="020B0606020202030204" pitchFamily="34" charset="0"/>
                </a:rPr>
                <a:t>ст. 173 НК РФ</a:t>
              </a:r>
              <a:endParaRPr lang="ru-RU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09E7DE3A-03FC-C483-699C-EE96F5EB2E01}"/>
              </a:ext>
            </a:extLst>
          </p:cNvPr>
          <p:cNvGrpSpPr/>
          <p:nvPr/>
        </p:nvGrpSpPr>
        <p:grpSpPr>
          <a:xfrm>
            <a:off x="2688523" y="2216611"/>
            <a:ext cx="4123056" cy="4529353"/>
            <a:chOff x="2688523" y="1927360"/>
            <a:chExt cx="4123056" cy="452935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9F4454-F9FA-CA7E-8FB1-06FDFC2D9A79}"/>
                </a:ext>
              </a:extLst>
            </p:cNvPr>
            <p:cNvSpPr txBox="1"/>
            <p:nvPr/>
          </p:nvSpPr>
          <p:spPr>
            <a:xfrm>
              <a:off x="3132428" y="2121901"/>
              <a:ext cx="17763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Arial Narrow" panose="020B0606020202030204" pitchFamily="34" charset="0"/>
                </a:rPr>
                <a:t>Налоговый агент по НДС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9AAB8EB-EF0B-52BA-FDCC-D7E3C5804B9D}"/>
                </a:ext>
              </a:extLst>
            </p:cNvPr>
            <p:cNvSpPr txBox="1"/>
            <p:nvPr/>
          </p:nvSpPr>
          <p:spPr>
            <a:xfrm>
              <a:off x="2688523" y="1927360"/>
              <a:ext cx="53572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 Narrow" panose="020B0606020202030204" pitchFamily="34" charset="0"/>
                </a:rPr>
                <a:t>2</a:t>
              </a:r>
            </a:p>
          </p:txBody>
        </p:sp>
        <p:grpSp>
          <p:nvGrpSpPr>
            <p:cNvPr id="109" name="Группа 108">
              <a:extLst>
                <a:ext uri="{FF2B5EF4-FFF2-40B4-BE49-F238E27FC236}">
                  <a16:creationId xmlns:a16="http://schemas.microsoft.com/office/drawing/2014/main" id="{692A83F5-2F97-3DF4-5081-9D5F31837A40}"/>
                </a:ext>
              </a:extLst>
            </p:cNvPr>
            <p:cNvGrpSpPr/>
            <p:nvPr/>
          </p:nvGrpSpPr>
          <p:grpSpPr>
            <a:xfrm>
              <a:off x="2813157" y="2998086"/>
              <a:ext cx="3998422" cy="3458627"/>
              <a:chOff x="2522209" y="2998086"/>
              <a:chExt cx="3998422" cy="3458627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3EC3D59-55D4-18E5-9961-3C512D47941A}"/>
                  </a:ext>
                </a:extLst>
              </p:cNvPr>
              <p:cNvSpPr txBox="1"/>
              <p:nvPr/>
            </p:nvSpPr>
            <p:spPr>
              <a:xfrm>
                <a:off x="2754256" y="2998086"/>
                <a:ext cx="274253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dirty="0">
                    <a:latin typeface="Arial Narrow" panose="020B0606020202030204" pitchFamily="34" charset="0"/>
                  </a:rPr>
                  <a:t>Приобретение товаров, работ, услуг (в т.ч. электронных) у иностранцев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E495C7C-5EE3-28F5-6EB9-3A1BBDEB3E73}"/>
                  </a:ext>
                </a:extLst>
              </p:cNvPr>
              <p:cNvSpPr txBox="1"/>
              <p:nvPr/>
            </p:nvSpPr>
            <p:spPr>
              <a:xfrm>
                <a:off x="2754256" y="3800907"/>
                <a:ext cx="37663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п. 1–2 ст. 161; п. 10.1 ст. 174 НК РФ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70F1D6E-3934-1AE7-7B7E-AADB36354F5F}"/>
                  </a:ext>
                </a:extLst>
              </p:cNvPr>
              <p:cNvSpPr txBox="1"/>
              <p:nvPr/>
            </p:nvSpPr>
            <p:spPr>
              <a:xfrm>
                <a:off x="2754256" y="4245253"/>
                <a:ext cx="376637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>
                    <a:latin typeface="Arial Narrow" panose="020B0606020202030204" pitchFamily="34" charset="0"/>
                  </a:defRPr>
                </a:lvl1pPr>
              </a:lstStyle>
              <a:p>
                <a:r>
                  <a:rPr lang="ru-RU" dirty="0"/>
                  <a:t>Приобретение или аренда гос. и муниципал. имущества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48E33A4-7CB1-1C82-885A-86797F6A532F}"/>
                  </a:ext>
                </a:extLst>
              </p:cNvPr>
              <p:cNvSpPr txBox="1"/>
              <p:nvPr/>
            </p:nvSpPr>
            <p:spPr>
              <a:xfrm>
                <a:off x="2753056" y="4807516"/>
                <a:ext cx="28753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defRPr>
                </a:lvl1pPr>
              </a:lstStyle>
              <a:p>
                <a:r>
                  <a:rPr lang="ru-RU" dirty="0" err="1"/>
                  <a:t>абз</a:t>
                </a:r>
                <a:r>
                  <a:rPr lang="ru-RU" dirty="0"/>
                  <a:t>. 1 и 4 п. 3 ст. 161 НК РФ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AD780DF-FEB4-A842-F20E-5ED1F76DD7A7}"/>
                  </a:ext>
                </a:extLst>
              </p:cNvPr>
              <p:cNvSpPr txBox="1"/>
              <p:nvPr/>
            </p:nvSpPr>
            <p:spPr>
              <a:xfrm>
                <a:off x="2745200" y="5350480"/>
                <a:ext cx="356539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dirty="0">
                    <a:latin typeface="Arial Narrow" panose="020B0606020202030204" pitchFamily="34" charset="0"/>
                  </a:rPr>
                  <a:t>Приобретение вторсырья (металлолом, макулатура, шкуры) 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7C80D6A-620C-0F11-EAAF-8E98E3F612E2}"/>
                  </a:ext>
                </a:extLst>
              </p:cNvPr>
              <p:cNvSpPr txBox="1"/>
              <p:nvPr/>
            </p:nvSpPr>
            <p:spPr>
              <a:xfrm>
                <a:off x="2752962" y="5875797"/>
                <a:ext cx="31016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defRPr>
                </a:lvl1pPr>
              </a:lstStyle>
              <a:p>
                <a:r>
                  <a:rPr lang="ru-RU" dirty="0"/>
                  <a:t>п. 8 ст. 161; п. 3.1 ст. 166 НК РФ 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AE06138-6895-A52A-F0B7-9E0D5B9B820D}"/>
                  </a:ext>
                </a:extLst>
              </p:cNvPr>
              <p:cNvSpPr txBox="1"/>
              <p:nvPr/>
            </p:nvSpPr>
            <p:spPr>
              <a:xfrm>
                <a:off x="2777635" y="6087381"/>
                <a:ext cx="7095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dirty="0">
                    <a:latin typeface="Arial Narrow" panose="020B0606020202030204" pitchFamily="34" charset="0"/>
                  </a:rPr>
                  <a:t>и др.</a:t>
                </a:r>
              </a:p>
            </p:txBody>
          </p:sp>
          <p:sp>
            <p:nvSpPr>
              <p:cNvPr id="89" name="Овал 88">
                <a:extLst>
                  <a:ext uri="{FF2B5EF4-FFF2-40B4-BE49-F238E27FC236}">
                    <a16:creationId xmlns:a16="http://schemas.microsoft.com/office/drawing/2014/main" id="{5F7303DD-CDA3-12D3-AC16-25D48E0B901E}"/>
                  </a:ext>
                </a:extLst>
              </p:cNvPr>
              <p:cNvSpPr/>
              <p:nvPr/>
            </p:nvSpPr>
            <p:spPr>
              <a:xfrm>
                <a:off x="2533226" y="3127795"/>
                <a:ext cx="162780" cy="16278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90" name="Овал 89">
                <a:extLst>
                  <a:ext uri="{FF2B5EF4-FFF2-40B4-BE49-F238E27FC236}">
                    <a16:creationId xmlns:a16="http://schemas.microsoft.com/office/drawing/2014/main" id="{39ED4FCC-A967-0786-2BA6-353F73200248}"/>
                  </a:ext>
                </a:extLst>
              </p:cNvPr>
              <p:cNvSpPr/>
              <p:nvPr/>
            </p:nvSpPr>
            <p:spPr>
              <a:xfrm>
                <a:off x="2522209" y="4371252"/>
                <a:ext cx="162780" cy="16278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91" name="Овал 90">
                <a:extLst>
                  <a:ext uri="{FF2B5EF4-FFF2-40B4-BE49-F238E27FC236}">
                    <a16:creationId xmlns:a16="http://schemas.microsoft.com/office/drawing/2014/main" id="{8D623679-28ED-092E-3917-316576354C04}"/>
                  </a:ext>
                </a:extLst>
              </p:cNvPr>
              <p:cNvSpPr/>
              <p:nvPr/>
            </p:nvSpPr>
            <p:spPr>
              <a:xfrm>
                <a:off x="2532600" y="5483102"/>
                <a:ext cx="162780" cy="16278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68494C18-211F-34C4-B85B-DB0DA504DE9D}"/>
              </a:ext>
            </a:extLst>
          </p:cNvPr>
          <p:cNvGrpSpPr/>
          <p:nvPr/>
        </p:nvGrpSpPr>
        <p:grpSpPr>
          <a:xfrm>
            <a:off x="9692184" y="2216611"/>
            <a:ext cx="2509524" cy="1968515"/>
            <a:chOff x="9661011" y="1927360"/>
            <a:chExt cx="2509524" cy="19685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AA6554-34F8-F3E5-B521-A533520CBB01}"/>
                </a:ext>
              </a:extLst>
            </p:cNvPr>
            <p:cNvSpPr txBox="1"/>
            <p:nvPr/>
          </p:nvSpPr>
          <p:spPr>
            <a:xfrm>
              <a:off x="10113606" y="2269111"/>
              <a:ext cx="2056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Arial Narrow" panose="020B0606020202030204" pitchFamily="34" charset="0"/>
                </a:rPr>
                <a:t>Ввоз товара в РФ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2A6CF7B-8ACE-2C76-2BC5-923B389F75EA}"/>
                </a:ext>
              </a:extLst>
            </p:cNvPr>
            <p:cNvSpPr txBox="1"/>
            <p:nvPr/>
          </p:nvSpPr>
          <p:spPr>
            <a:xfrm>
              <a:off x="9661011" y="1927360"/>
              <a:ext cx="53572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3524ECE-9868-E703-3A72-75E15A619744}"/>
                </a:ext>
              </a:extLst>
            </p:cNvPr>
            <p:cNvSpPr txBox="1"/>
            <p:nvPr/>
          </p:nvSpPr>
          <p:spPr>
            <a:xfrm>
              <a:off x="10084966" y="2880678"/>
              <a:ext cx="15815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ru-RU" dirty="0">
                  <a:latin typeface="Arial Narrow" panose="020B0606020202030204" pitchFamily="34" charset="0"/>
                </a:rPr>
                <a:t>из 3-х стран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DD2F91A-6532-FBA6-7304-55B6506EAA95}"/>
                </a:ext>
              </a:extLst>
            </p:cNvPr>
            <p:cNvSpPr txBox="1"/>
            <p:nvPr/>
          </p:nvSpPr>
          <p:spPr>
            <a:xfrm>
              <a:off x="10084966" y="3185258"/>
              <a:ext cx="14895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ru-RU" dirty="0">
                  <a:latin typeface="Arial Narrow" panose="020B0606020202030204" pitchFamily="34" charset="0"/>
                </a:rPr>
                <a:t>из ЕАЭС</a:t>
              </a:r>
            </a:p>
          </p:txBody>
        </p:sp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id="{DB93D413-9058-41F2-91DC-28952200B176}"/>
                </a:ext>
              </a:extLst>
            </p:cNvPr>
            <p:cNvSpPr/>
            <p:nvPr/>
          </p:nvSpPr>
          <p:spPr>
            <a:xfrm>
              <a:off x="9898872" y="3004841"/>
              <a:ext cx="162780" cy="16278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id="{88E9A2D6-447A-3ED3-FF0B-123BD9AA6B5D}"/>
                </a:ext>
              </a:extLst>
            </p:cNvPr>
            <p:cNvSpPr/>
            <p:nvPr/>
          </p:nvSpPr>
          <p:spPr>
            <a:xfrm>
              <a:off x="9906732" y="3301945"/>
              <a:ext cx="162780" cy="16278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09CD8B8-48E2-AEE3-8C9D-F8DBBB8FF1EB}"/>
                </a:ext>
              </a:extLst>
            </p:cNvPr>
            <p:cNvSpPr txBox="1"/>
            <p:nvPr/>
          </p:nvSpPr>
          <p:spPr>
            <a:xfrm>
              <a:off x="9863538" y="3526543"/>
              <a:ext cx="22471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ru-RU" dirty="0" err="1"/>
                <a:t>пп</a:t>
              </a:r>
              <a:r>
                <a:rPr lang="ru-RU" dirty="0"/>
                <a:t>. 4 п. 1 ст. 146 НК РФ</a:t>
              </a: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D9EE39E0-BE5A-7AE5-51D0-959BEEEF7E4C}"/>
              </a:ext>
            </a:extLst>
          </p:cNvPr>
          <p:cNvSpPr txBox="1"/>
          <p:nvPr/>
        </p:nvSpPr>
        <p:spPr>
          <a:xfrm>
            <a:off x="6915560" y="1339189"/>
            <a:ext cx="152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0%, 10%, 20%</a:t>
            </a:r>
          </a:p>
        </p:txBody>
      </p: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E3508B57-8040-3968-B3FE-921E764A2C17}"/>
              </a:ext>
            </a:extLst>
          </p:cNvPr>
          <p:cNvGrpSpPr/>
          <p:nvPr/>
        </p:nvGrpSpPr>
        <p:grpSpPr>
          <a:xfrm>
            <a:off x="6367000" y="2216611"/>
            <a:ext cx="3772718" cy="3583431"/>
            <a:chOff x="6273481" y="1927360"/>
            <a:chExt cx="3772718" cy="35834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59B9E8-E122-8BE3-0753-A9BA618741E6}"/>
                </a:ext>
              </a:extLst>
            </p:cNvPr>
            <p:cNvSpPr txBox="1"/>
            <p:nvPr/>
          </p:nvSpPr>
          <p:spPr>
            <a:xfrm>
              <a:off x="6704252" y="2151394"/>
              <a:ext cx="19309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Arial Narrow" panose="020B0606020202030204" pitchFamily="34" charset="0"/>
                </a:rPr>
                <a:t>ЧАСТЬ операции по ставке 0%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F68D5DF-1B6C-745F-AFE5-BB74E491AAF0}"/>
                </a:ext>
              </a:extLst>
            </p:cNvPr>
            <p:cNvSpPr txBox="1"/>
            <p:nvPr/>
          </p:nvSpPr>
          <p:spPr>
            <a:xfrm>
              <a:off x="6674436" y="4864460"/>
              <a:ext cx="208227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пп.1-1.2, 2.1-3.1, 7 и 11 п.1 ст.164 НК РФ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9DB3C07-DD19-6D55-2E9B-45C70584D4F2}"/>
                </a:ext>
              </a:extLst>
            </p:cNvPr>
            <p:cNvSpPr txBox="1"/>
            <p:nvPr/>
          </p:nvSpPr>
          <p:spPr>
            <a:xfrm>
              <a:off x="6273481" y="1927360"/>
              <a:ext cx="53572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7C5844E-C13B-021E-6A42-85D4D1510F09}"/>
                </a:ext>
              </a:extLst>
            </p:cNvPr>
            <p:cNvSpPr txBox="1"/>
            <p:nvPr/>
          </p:nvSpPr>
          <p:spPr>
            <a:xfrm>
              <a:off x="6704252" y="2975725"/>
              <a:ext cx="15815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ru-RU" dirty="0">
                  <a:latin typeface="Arial Narrow" panose="020B0606020202030204" pitchFamily="34" charset="0"/>
                </a:rPr>
                <a:t>экспорт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62F2D55-A7CD-58DA-A78A-EB3263BB6FF5}"/>
                </a:ext>
              </a:extLst>
            </p:cNvPr>
            <p:cNvSpPr txBox="1"/>
            <p:nvPr/>
          </p:nvSpPr>
          <p:spPr>
            <a:xfrm>
              <a:off x="6704252" y="3387439"/>
              <a:ext cx="26076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ru-RU" dirty="0">
                  <a:latin typeface="Arial Narrow" panose="020B0606020202030204" pitchFamily="34" charset="0"/>
                </a:rPr>
                <a:t>международные перевозки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2A9A4D0-2A61-39C6-E70A-08C57B8ADB30}"/>
                </a:ext>
              </a:extLst>
            </p:cNvPr>
            <p:cNvSpPr txBox="1"/>
            <p:nvPr/>
          </p:nvSpPr>
          <p:spPr>
            <a:xfrm>
              <a:off x="6704252" y="3799153"/>
              <a:ext cx="29542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ru-RU" dirty="0">
                  <a:latin typeface="Arial Narrow" panose="020B0606020202030204" pitchFamily="34" charset="0"/>
                </a:rPr>
                <a:t>услуги (работы) при экспорте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9D8B21E-513D-6FB0-9041-A4F2D66B27FD}"/>
                </a:ext>
              </a:extLst>
            </p:cNvPr>
            <p:cNvSpPr txBox="1"/>
            <p:nvPr/>
          </p:nvSpPr>
          <p:spPr>
            <a:xfrm>
              <a:off x="6704252" y="4210866"/>
              <a:ext cx="334194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ru-RU" dirty="0">
                  <a:latin typeface="Arial Narrow" panose="020B0606020202030204" pitchFamily="34" charset="0"/>
                </a:rPr>
                <a:t>реализация ТРУ дипломатическим и международным организациям</a:t>
              </a:r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5DB36B72-3DAD-7A98-D860-C3FB24A25F70}"/>
                </a:ext>
              </a:extLst>
            </p:cNvPr>
            <p:cNvSpPr/>
            <p:nvPr/>
          </p:nvSpPr>
          <p:spPr>
            <a:xfrm>
              <a:off x="6459953" y="3091081"/>
              <a:ext cx="162780" cy="16278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id="{CCCAA0D3-2667-8B34-F69A-17E0A8733A29}"/>
                </a:ext>
              </a:extLst>
            </p:cNvPr>
            <p:cNvSpPr/>
            <p:nvPr/>
          </p:nvSpPr>
          <p:spPr>
            <a:xfrm>
              <a:off x="6459953" y="3540985"/>
              <a:ext cx="162780" cy="16278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05" name="Овал 104">
              <a:extLst>
                <a:ext uri="{FF2B5EF4-FFF2-40B4-BE49-F238E27FC236}">
                  <a16:creationId xmlns:a16="http://schemas.microsoft.com/office/drawing/2014/main" id="{DEB89FBF-6B81-85AB-E3F4-469CC99BFF7B}"/>
                </a:ext>
              </a:extLst>
            </p:cNvPr>
            <p:cNvSpPr/>
            <p:nvPr/>
          </p:nvSpPr>
          <p:spPr>
            <a:xfrm>
              <a:off x="6459953" y="3914978"/>
              <a:ext cx="162780" cy="16278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06" name="Овал 105">
              <a:extLst>
                <a:ext uri="{FF2B5EF4-FFF2-40B4-BE49-F238E27FC236}">
                  <a16:creationId xmlns:a16="http://schemas.microsoft.com/office/drawing/2014/main" id="{5F80D127-C632-CD33-6EB4-17345540624B}"/>
                </a:ext>
              </a:extLst>
            </p:cNvPr>
            <p:cNvSpPr/>
            <p:nvPr/>
          </p:nvSpPr>
          <p:spPr>
            <a:xfrm>
              <a:off x="6459953" y="4321244"/>
              <a:ext cx="162780" cy="16278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60E79864-607F-74F7-C199-E7CE7B0B930E}"/>
              </a:ext>
            </a:extLst>
          </p:cNvPr>
          <p:cNvSpPr/>
          <p:nvPr/>
        </p:nvSpPr>
        <p:spPr>
          <a:xfrm>
            <a:off x="0" y="5350480"/>
            <a:ext cx="2638377" cy="1503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5EAECD4-1CCF-324A-2A1B-246CA0B401E8}"/>
              </a:ext>
            </a:extLst>
          </p:cNvPr>
          <p:cNvSpPr txBox="1"/>
          <p:nvPr/>
        </p:nvSpPr>
        <p:spPr>
          <a:xfrm>
            <a:off x="28840" y="5503280"/>
            <a:ext cx="263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ОСВОБОЖДЕНИЕ</a:t>
            </a:r>
          </a:p>
        </p:txBody>
      </p:sp>
      <p:pic>
        <p:nvPicPr>
          <p:cNvPr id="115" name="Рисунок 114" descr="Изображение выглядит как Графика, логотип, графический дизайн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AE8F4008-DDFD-B154-A7C0-CFE223C51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42" y="6072120"/>
            <a:ext cx="690950" cy="690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970690-70FB-E0E0-D4C4-E6C72736C6C6}"/>
              </a:ext>
            </a:extLst>
          </p:cNvPr>
          <p:cNvSpPr txBox="1"/>
          <p:nvPr/>
        </p:nvSpPr>
        <p:spPr>
          <a:xfrm>
            <a:off x="156526" y="5870123"/>
            <a:ext cx="2116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ст. 149</a:t>
            </a:r>
          </a:p>
        </p:txBody>
      </p:sp>
    </p:spTree>
    <p:extLst>
      <p:ext uri="{BB962C8B-B14F-4D97-AF65-F5344CB8AC3E}">
        <p14:creationId xmlns:p14="http://schemas.microsoft.com/office/powerpoint/2010/main" val="226619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9038A-95CA-ADCD-20CC-877EB05F8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1FE3DDB-CD7C-1F4E-C5FF-2100F6286B97}"/>
              </a:ext>
            </a:extLst>
          </p:cNvPr>
          <p:cNvSpPr/>
          <p:nvPr/>
        </p:nvSpPr>
        <p:spPr>
          <a:xfrm>
            <a:off x="318328" y="1980367"/>
            <a:ext cx="11564808" cy="739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 Narrow" panose="020B0606020202030204" pitchFamily="34" charset="0"/>
              <a:cs typeface="Golos UI" panose="020B0504020202020204" pitchFamily="34" charset="-52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A1CE9-4F3B-BCBE-3A6C-3521CCE63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95" y="1175658"/>
            <a:ext cx="10814179" cy="68149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НДС. ФОРМАТЫ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E212BA-43E9-87D3-F622-48E42EFE5987}"/>
              </a:ext>
            </a:extLst>
          </p:cNvPr>
          <p:cNvSpPr txBox="1"/>
          <p:nvPr/>
        </p:nvSpPr>
        <p:spPr>
          <a:xfrm>
            <a:off x="2493195" y="4886050"/>
            <a:ext cx="7735985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ru-RU" sz="2134" b="1" kern="100" dirty="0">
                <a:solidFill>
                  <a:srgbClr val="FF0000"/>
                </a:solidFill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ПРИМЕНЯЕТСЯ:</a:t>
            </a:r>
            <a:endParaRPr lang="ru-RU" sz="2134" kern="100" dirty="0">
              <a:solidFill>
                <a:srgbClr val="FF0000"/>
              </a:solidFill>
              <a:latin typeface="Arial Narrow" panose="020B0606020202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C42490-4230-6D2C-EF29-EFCD14595C05}"/>
              </a:ext>
            </a:extLst>
          </p:cNvPr>
          <p:cNvSpPr txBox="1"/>
          <p:nvPr/>
        </p:nvSpPr>
        <p:spPr>
          <a:xfrm>
            <a:off x="2976466" y="5457929"/>
            <a:ext cx="3328542" cy="13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ru-RU" kern="100" dirty="0"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начиная с 01.04.2025</a:t>
            </a:r>
          </a:p>
          <a:p>
            <a:pPr algn="ctr"/>
            <a:r>
              <a:rPr lang="ru-RU" kern="100" dirty="0"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 уточнение </a:t>
            </a:r>
            <a:r>
              <a:rPr lang="ru-RU" dirty="0">
                <a:latin typeface="Arial Narrow" panose="020B0606020202030204" pitchFamily="34" charset="0"/>
              </a:rPr>
              <a:t>Письмо ФНС России 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от 26.03.2025 № ЕА-4-26/3241@ </a:t>
            </a:r>
          </a:p>
          <a:p>
            <a:pPr algn="ctr">
              <a:lnSpc>
                <a:spcPct val="107000"/>
              </a:lnSpc>
              <a:spcAft>
                <a:spcPts val="1067"/>
              </a:spcAft>
            </a:pPr>
            <a:endParaRPr lang="ru-RU" kern="100" dirty="0">
              <a:latin typeface="Arial Narrow" panose="020B0606020202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92DCA3-4EE9-D8AE-E971-FCF946BCF9A6}"/>
              </a:ext>
            </a:extLst>
          </p:cNvPr>
          <p:cNvSpPr txBox="1"/>
          <p:nvPr/>
        </p:nvSpPr>
        <p:spPr>
          <a:xfrm>
            <a:off x="7026456" y="1991236"/>
            <a:ext cx="2386045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</a:p>
          <a:p>
            <a:pPr algn="ctr"/>
            <a:r>
              <a:rPr lang="ru-RU" sz="1867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ПОКУПОК / ПРОДАЖ</a:t>
            </a:r>
            <a:endParaRPr lang="ru-RU" sz="1867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8077CD-2979-A42D-AAC8-6B8198A2C14A}"/>
              </a:ext>
            </a:extLst>
          </p:cNvPr>
          <p:cNvSpPr txBox="1"/>
          <p:nvPr/>
        </p:nvSpPr>
        <p:spPr>
          <a:xfrm>
            <a:off x="980316" y="2116772"/>
            <a:ext cx="47477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 / </a:t>
            </a:r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УПД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BF4685-C6F5-2A36-A1CB-B5652EAC7927}"/>
              </a:ext>
            </a:extLst>
          </p:cNvPr>
          <p:cNvSpPr txBox="1"/>
          <p:nvPr/>
        </p:nvSpPr>
        <p:spPr>
          <a:xfrm>
            <a:off x="6498717" y="3679879"/>
            <a:ext cx="3052325" cy="9620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07000"/>
              </a:lnSpc>
              <a:spcAft>
                <a:spcPts val="800"/>
              </a:spcAft>
              <a:buNone/>
              <a:defRPr sz="16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algn="ctr">
              <a:spcAft>
                <a:spcPts val="0"/>
              </a:spcAft>
            </a:pPr>
            <a:r>
              <a:rPr lang="ru-RU" sz="1800" b="1" dirty="0">
                <a:latin typeface="Arial Narrow" panose="020B0606020202030204" pitchFamily="34" charset="0"/>
              </a:rPr>
              <a:t>Приказ ФНС России </a:t>
            </a:r>
          </a:p>
          <a:p>
            <a:pPr algn="ctr">
              <a:spcAft>
                <a:spcPts val="0"/>
              </a:spcAft>
            </a:pPr>
            <a:r>
              <a:rPr lang="ru-RU" sz="1800" b="1" dirty="0">
                <a:latin typeface="Arial Narrow" panose="020B0606020202030204" pitchFamily="34" charset="0"/>
              </a:rPr>
              <a:t>от 03.02.2025 № ЕД-7-26/69@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i="1" dirty="0">
                <a:solidFill>
                  <a:srgbClr val="FF0000"/>
                </a:solidFill>
                <a:latin typeface="Arial Narrow" panose="020B0606020202030204" pitchFamily="34" charset="0"/>
              </a:rPr>
              <a:t>Вступает в силу 01.07.2025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F9E911-8EB9-72B9-4D01-3AC211B04DF1}"/>
              </a:ext>
            </a:extLst>
          </p:cNvPr>
          <p:cNvSpPr txBox="1"/>
          <p:nvPr/>
        </p:nvSpPr>
        <p:spPr>
          <a:xfrm>
            <a:off x="6427713" y="5457929"/>
            <a:ext cx="32303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100" dirty="0"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начиная с 01.04.2025 с учетом </a:t>
            </a:r>
            <a:r>
              <a:rPr lang="ru-RU" dirty="0">
                <a:latin typeface="Arial Narrow" panose="020B0606020202030204" pitchFamily="34" charset="0"/>
              </a:rPr>
              <a:t>Письма ФНС России 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от 18.03.2025 № ЕА-4-26/2905@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67D83-2F8D-8371-EA2B-7087DE644A16}"/>
              </a:ext>
            </a:extLst>
          </p:cNvPr>
          <p:cNvSpPr txBox="1"/>
          <p:nvPr/>
        </p:nvSpPr>
        <p:spPr>
          <a:xfrm>
            <a:off x="2976465" y="3751493"/>
            <a:ext cx="33285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kern="1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Приказ ФНС России от 15.11.2024 </a:t>
            </a:r>
          </a:p>
          <a:p>
            <a:pPr algn="ctr"/>
            <a:r>
              <a:rPr lang="ru-RU" b="1" kern="100" dirty="0">
                <a:latin typeface="Arial Narrow" panose="020B0606020202030204" pitchFamily="34" charset="0"/>
                <a:cs typeface="Times New Roman" panose="02020603050405020304" pitchFamily="18" charset="0"/>
              </a:rPr>
              <a:t>№ ЕД-7-26/1032@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2738CD-204E-393A-8542-64D2074B3BCF}"/>
              </a:ext>
            </a:extLst>
          </p:cNvPr>
          <p:cNvSpPr txBox="1"/>
          <p:nvPr/>
        </p:nvSpPr>
        <p:spPr>
          <a:xfrm>
            <a:off x="10273460" y="3751492"/>
            <a:ext cx="1569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kern="100" dirty="0">
                <a:solidFill>
                  <a:schemeClr val="tx2">
                    <a:lumMod val="9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ИЗМЕНЕНИЙ НЕТ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759E18-795F-90D0-C4D2-1CC35E99C441}"/>
              </a:ext>
            </a:extLst>
          </p:cNvPr>
          <p:cNvSpPr txBox="1"/>
          <p:nvPr/>
        </p:nvSpPr>
        <p:spPr>
          <a:xfrm>
            <a:off x="2976465" y="2951054"/>
            <a:ext cx="3328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Приказ ФНС России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от 19.12.2023 № ЕД-7-26/970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188ABA3-370C-421A-95A1-1266A263E8CF}"/>
              </a:ext>
            </a:extLst>
          </p:cNvPr>
          <p:cNvSpPr/>
          <p:nvPr/>
        </p:nvSpPr>
        <p:spPr>
          <a:xfrm>
            <a:off x="6326784" y="2018409"/>
            <a:ext cx="100928" cy="279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 Narrow" panose="020B0606020202030204" pitchFamily="34" charset="0"/>
              <a:cs typeface="Golos UI" panose="020B0504020202020204" pitchFamily="34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28C8BCA-AFF1-37A2-C511-B3B0F6CF56BA}"/>
              </a:ext>
            </a:extLst>
          </p:cNvPr>
          <p:cNvSpPr/>
          <p:nvPr/>
        </p:nvSpPr>
        <p:spPr>
          <a:xfrm>
            <a:off x="9641350" y="2018409"/>
            <a:ext cx="100928" cy="10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 Narrow" panose="020B0606020202030204" pitchFamily="34" charset="0"/>
              <a:cs typeface="Golos UI" panose="020B0504020202020204" pitchFamily="34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A804EB-EB71-0731-FD52-5494AFDC695A}"/>
              </a:ext>
            </a:extLst>
          </p:cNvPr>
          <p:cNvSpPr txBox="1"/>
          <p:nvPr/>
        </p:nvSpPr>
        <p:spPr>
          <a:xfrm>
            <a:off x="7007290" y="3070099"/>
            <a:ext cx="4748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Приказ ФНС России от 08.06.2021 № ЕД-7-26/547@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0D7908D-A9F7-1F6C-54B9-49D9ACF8C254}"/>
              </a:ext>
            </a:extLst>
          </p:cNvPr>
          <p:cNvSpPr/>
          <p:nvPr/>
        </p:nvSpPr>
        <p:spPr>
          <a:xfrm>
            <a:off x="9658096" y="3530409"/>
            <a:ext cx="100928" cy="29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 Narrow" panose="020B0606020202030204" pitchFamily="34" charset="0"/>
              <a:cs typeface="Golos UI" panose="020B0504020202020204" pitchFamily="34" charset="-52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1224359-1F7E-13B6-E2CC-4D0DE8DB29BF}"/>
              </a:ext>
            </a:extLst>
          </p:cNvPr>
          <p:cNvSpPr/>
          <p:nvPr/>
        </p:nvSpPr>
        <p:spPr>
          <a:xfrm>
            <a:off x="6326784" y="5345008"/>
            <a:ext cx="100928" cy="11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 Narrow" panose="020B0606020202030204" pitchFamily="34" charset="0"/>
              <a:cs typeface="Golos UI" panose="020B0504020202020204" pitchFamily="34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A3098A-5943-A734-2662-A068448D155A}"/>
              </a:ext>
            </a:extLst>
          </p:cNvPr>
          <p:cNvSpPr txBox="1"/>
          <p:nvPr/>
        </p:nvSpPr>
        <p:spPr>
          <a:xfrm>
            <a:off x="9759819" y="1919235"/>
            <a:ext cx="2114935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</a:p>
          <a:p>
            <a:pPr algn="ctr"/>
            <a:r>
              <a:rPr lang="ru-RU" sz="1867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ВЫСТАВ. / ПОЛУЧ.</a:t>
            </a:r>
            <a:endParaRPr lang="ru-RU" sz="1867" b="1" dirty="0"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D83F682-2341-4CC5-AF12-4EDCF910A760}"/>
              </a:ext>
            </a:extLst>
          </p:cNvPr>
          <p:cNvSpPr/>
          <p:nvPr/>
        </p:nvSpPr>
        <p:spPr>
          <a:xfrm>
            <a:off x="6329892" y="1980367"/>
            <a:ext cx="100928" cy="7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 Narrow" panose="020B0606020202030204" pitchFamily="34" charset="0"/>
              <a:cs typeface="Golos UI" panose="020B0504020202020204" pitchFamily="34" charset="-52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382832E-7A55-208E-5443-3F4548EE141F}"/>
              </a:ext>
            </a:extLst>
          </p:cNvPr>
          <p:cNvSpPr/>
          <p:nvPr/>
        </p:nvSpPr>
        <p:spPr>
          <a:xfrm>
            <a:off x="9638917" y="1970278"/>
            <a:ext cx="100928" cy="7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 Narrow" panose="020B0606020202030204" pitchFamily="34" charset="0"/>
              <a:cs typeface="Golos UI" panose="020B0504020202020204" pitchFamily="34" charset="-52"/>
            </a:endParaRPr>
          </a:p>
        </p:txBody>
      </p:sp>
      <p:sp>
        <p:nvSpPr>
          <p:cNvPr id="22" name="Прямоугольник: один верхний угол скругленный, другой — усеченный 21">
            <a:extLst>
              <a:ext uri="{FF2B5EF4-FFF2-40B4-BE49-F238E27FC236}">
                <a16:creationId xmlns:a16="http://schemas.microsoft.com/office/drawing/2014/main" id="{D2C3C7DA-78A2-D91E-EC10-9A430D2A5BBB}"/>
              </a:ext>
            </a:extLst>
          </p:cNvPr>
          <p:cNvSpPr/>
          <p:nvPr/>
        </p:nvSpPr>
        <p:spPr>
          <a:xfrm>
            <a:off x="-3463" y="2855832"/>
            <a:ext cx="2879002" cy="3960740"/>
          </a:xfrm>
          <a:prstGeom prst="snipRoundRect">
            <a:avLst>
              <a:gd name="adj1" fmla="val 0"/>
              <a:gd name="adj2" fmla="val 614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B18577-4876-CD9B-990A-4A8B62CC66F3}"/>
              </a:ext>
            </a:extLst>
          </p:cNvPr>
          <p:cNvSpPr txBox="1"/>
          <p:nvPr/>
        </p:nvSpPr>
        <p:spPr>
          <a:xfrm>
            <a:off x="73576" y="2937879"/>
            <a:ext cx="23761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ВСЕГДА В  ЭЛЕКТРОННОМ ВИДЕ ПРИ РЕАЛИЗАЦИИ ПРОСЛЕЖИВАЕМОГО ТОВАРА: </a:t>
            </a:r>
            <a:r>
              <a:rPr lang="ru-RU" u="sng" dirty="0">
                <a:solidFill>
                  <a:srgbClr val="002060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ст. 169 НК РФ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3E19D1-170D-87FF-B702-C53ADAA99D37}"/>
              </a:ext>
            </a:extLst>
          </p:cNvPr>
          <p:cNvSpPr txBox="1"/>
          <p:nvPr/>
        </p:nvSpPr>
        <p:spPr>
          <a:xfrm>
            <a:off x="55731" y="4534230"/>
            <a:ext cx="27434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ВОЗВРАТ ТОВАРА или ОБРАТНАЯ РЕАЛИЗАЦИЯ:  </a:t>
            </a:r>
            <a:r>
              <a:rPr lang="ru-RU" u="sng" dirty="0">
                <a:solidFill>
                  <a:srgbClr val="002060"/>
                </a:solidFill>
                <a:latin typeface="Arial Narrow" panose="020B0606020202030204" pitchFamily="34" charset="0"/>
                <a:cs typeface="Golos UI" panose="020B0504020202020204" pitchFamily="34" charset="-52"/>
              </a:rPr>
              <a:t>Письмо Минфина от 20.08.2021 №03-03-06/1/67181</a:t>
            </a:r>
          </a:p>
        </p:txBody>
      </p:sp>
      <p:sp>
        <p:nvSpPr>
          <p:cNvPr id="25" name="Заголовок 2">
            <a:extLst>
              <a:ext uri="{FF2B5EF4-FFF2-40B4-BE49-F238E27FC236}">
                <a16:creationId xmlns:a16="http://schemas.microsoft.com/office/drawing/2014/main" id="{85101BD7-FA0E-6CEE-E82C-D1124968442A}"/>
              </a:ext>
            </a:extLst>
          </p:cNvPr>
          <p:cNvSpPr txBox="1">
            <a:spLocks/>
          </p:cNvSpPr>
          <p:nvPr/>
        </p:nvSpPr>
        <p:spPr>
          <a:xfrm>
            <a:off x="-3464" y="6338865"/>
            <a:ext cx="2696840" cy="3371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Golos UI" panose="020B0504020202020204" pitchFamily="34" charset="-52"/>
              </a:rPr>
              <a:t>УТОЧНЕНИЯ: ИСФ / КСФ</a:t>
            </a:r>
          </a:p>
        </p:txBody>
      </p:sp>
    </p:spTree>
    <p:extLst>
      <p:ext uri="{BB962C8B-B14F-4D97-AF65-F5344CB8AC3E}">
        <p14:creationId xmlns:p14="http://schemas.microsoft.com/office/powerpoint/2010/main" val="191513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B3A85-21AD-5873-4FAB-A11AAE6E5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C07475E-A050-B1B8-41B8-D6B29AF010F7}"/>
              </a:ext>
            </a:extLst>
          </p:cNvPr>
          <p:cNvSpPr/>
          <p:nvPr/>
        </p:nvSpPr>
        <p:spPr>
          <a:xfrm>
            <a:off x="323461" y="2018410"/>
            <a:ext cx="11545078" cy="789079"/>
          </a:xfrm>
          <a:prstGeom prst="rect">
            <a:avLst/>
          </a:prstGeom>
          <a:solidFill>
            <a:srgbClr val="FCCE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  <a:cs typeface="Golos UI" panose="020B0504020202020204" pitchFamily="34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550D44-892C-B1A3-AA71-2D2957935355}"/>
              </a:ext>
            </a:extLst>
          </p:cNvPr>
          <p:cNvSpPr txBox="1"/>
          <p:nvPr/>
        </p:nvSpPr>
        <p:spPr>
          <a:xfrm>
            <a:off x="3501070" y="1977770"/>
            <a:ext cx="7865327" cy="457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ru-RU" sz="2400" kern="100" dirty="0"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Приказ ФНС России от 5 ноября 2024 г. № ЕД-7-3/989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5E5969-8A4B-9524-F59E-71809234836D}"/>
              </a:ext>
            </a:extLst>
          </p:cNvPr>
          <p:cNvSpPr txBox="1"/>
          <p:nvPr/>
        </p:nvSpPr>
        <p:spPr>
          <a:xfrm>
            <a:off x="423332" y="1977770"/>
            <a:ext cx="2844802" cy="457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ru-RU" sz="2400" b="1" kern="100" dirty="0">
                <a:solidFill>
                  <a:srgbClr val="FF0000"/>
                </a:solidFill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ФОРМА И ФОРМАТ:</a:t>
            </a:r>
            <a:endParaRPr lang="ru-RU" sz="2400" kern="100" dirty="0">
              <a:solidFill>
                <a:srgbClr val="FF0000"/>
              </a:solidFill>
              <a:latin typeface="Arial Narrow" panose="020B0606020202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C37A0C-C771-FBAC-CCAF-573A12A36BD9}"/>
              </a:ext>
            </a:extLst>
          </p:cNvPr>
          <p:cNvSpPr txBox="1"/>
          <p:nvPr/>
        </p:nvSpPr>
        <p:spPr>
          <a:xfrm>
            <a:off x="423332" y="2396260"/>
            <a:ext cx="2844802" cy="457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ru-RU" sz="2400" kern="100" dirty="0">
                <a:solidFill>
                  <a:srgbClr val="FF0000"/>
                </a:solidFill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ПРИМЕНЯЕТСЯ: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59102B-3F1C-19D5-0F01-9AE891755D7C}"/>
              </a:ext>
            </a:extLst>
          </p:cNvPr>
          <p:cNvSpPr txBox="1"/>
          <p:nvPr/>
        </p:nvSpPr>
        <p:spPr>
          <a:xfrm>
            <a:off x="3501068" y="2396260"/>
            <a:ext cx="7865327" cy="457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ru-RU" sz="2400" b="1" kern="100" dirty="0"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начиная с 1 квартала 2025 года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BCDF62-543C-6EB1-3442-C5764FCC3FCB}"/>
              </a:ext>
            </a:extLst>
          </p:cNvPr>
          <p:cNvSpPr txBox="1"/>
          <p:nvPr/>
        </p:nvSpPr>
        <p:spPr>
          <a:xfrm>
            <a:off x="574426" y="3063903"/>
            <a:ext cx="6185210" cy="457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ru-RU" sz="2400" kern="100" dirty="0"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Показатели под </a:t>
            </a:r>
            <a:r>
              <a:rPr lang="ru-RU" sz="2400" kern="100" dirty="0" err="1"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спец.ставки</a:t>
            </a:r>
            <a:r>
              <a:rPr lang="ru-RU" sz="2400" kern="100" dirty="0"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(Разделы 3 и 9)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8705A85-8F6D-E82D-CE9A-AAF2B3172162}"/>
              </a:ext>
            </a:extLst>
          </p:cNvPr>
          <p:cNvSpPr/>
          <p:nvPr/>
        </p:nvSpPr>
        <p:spPr>
          <a:xfrm>
            <a:off x="430702" y="3228277"/>
            <a:ext cx="144000" cy="14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 dirty="0">
              <a:latin typeface="Arial Narrow" panose="020B0606020202030204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533C53C-067E-4C68-8E5E-4F99E37FBD49}"/>
              </a:ext>
            </a:extLst>
          </p:cNvPr>
          <p:cNvSpPr/>
          <p:nvPr/>
        </p:nvSpPr>
        <p:spPr>
          <a:xfrm>
            <a:off x="430702" y="3723901"/>
            <a:ext cx="144000" cy="14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 dirty="0">
              <a:latin typeface="Arial Narrow" panose="020B0606020202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19C246-A039-EC62-647F-3D177C60518D}"/>
              </a:ext>
            </a:extLst>
          </p:cNvPr>
          <p:cNvSpPr txBox="1"/>
          <p:nvPr/>
        </p:nvSpPr>
        <p:spPr>
          <a:xfrm>
            <a:off x="574426" y="3569068"/>
            <a:ext cx="6710556" cy="467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400" kern="100" dirty="0">
                <a:latin typeface="Inter" panose="02000503000000020004"/>
                <a:ea typeface="Aptos" panose="020B0004020202020204" pitchFamily="34" charset="0"/>
                <a:cs typeface="Times New Roman" panose="02020603050405020304" pitchFamily="18" charset="0"/>
              </a:rPr>
              <a:t>GUID </a:t>
            </a:r>
            <a:r>
              <a:rPr lang="ru-RU" sz="2400" kern="100" dirty="0"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электронной доверенности </a:t>
            </a:r>
            <a:r>
              <a:rPr lang="ru-RU" sz="2400" kern="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(Титульный лист)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EC63DF-CE29-066A-786C-76CC5306C280}"/>
              </a:ext>
            </a:extLst>
          </p:cNvPr>
          <p:cNvSpPr txBox="1"/>
          <p:nvPr/>
        </p:nvSpPr>
        <p:spPr>
          <a:xfrm>
            <a:off x="574426" y="4105234"/>
            <a:ext cx="6056352" cy="2178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ru-RU" sz="2400" kern="100" dirty="0">
                <a:latin typeface="Arial Narrow" panose="020B0606020202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операторы информсистем</a:t>
            </a:r>
            <a:r>
              <a:rPr lang="ru-RU" sz="2400" kern="100" dirty="0">
                <a:latin typeface="Arial Narrow" panose="020B0606020202030204" pitchFamily="34" charset="0"/>
                <a:cs typeface="Times New Roman" panose="02020603050405020304" pitchFamily="18" charset="0"/>
              </a:rPr>
              <a:t> при реализации ТРУ в РФ иностранными лицами в счет выкупа цифровых прав </a:t>
            </a:r>
            <a:r>
              <a:rPr lang="ru-RU" sz="2400" kern="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(Раздел 2)</a:t>
            </a: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ru-RU" sz="2400" kern="100" dirty="0">
                <a:latin typeface="Arial Narrow" panose="020B0606020202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организации</a:t>
            </a:r>
            <a:r>
              <a:rPr lang="ru-RU" sz="2400" kern="100" dirty="0">
                <a:latin typeface="Arial Narrow" panose="020B0606020202030204" pitchFamily="34" charset="0"/>
                <a:cs typeface="Times New Roman" panose="02020603050405020304" pitchFamily="18" charset="0"/>
              </a:rPr>
              <a:t> (кроме банков), которые приобрели у физлиц (банков) цифровые права </a:t>
            </a:r>
            <a:r>
              <a:rPr lang="ru-RU" sz="2400" kern="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(Раздел 2)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02A87BD-22E6-1BEF-B47E-8C04A15003C3}"/>
              </a:ext>
            </a:extLst>
          </p:cNvPr>
          <p:cNvSpPr/>
          <p:nvPr/>
        </p:nvSpPr>
        <p:spPr>
          <a:xfrm>
            <a:off x="430702" y="4323593"/>
            <a:ext cx="144000" cy="14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 dirty="0">
              <a:latin typeface="Arial Narrow" panose="020B06060202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406766-38E9-9131-2BD1-672EF5934428}"/>
              </a:ext>
            </a:extLst>
          </p:cNvPr>
          <p:cNvSpPr txBox="1"/>
          <p:nvPr/>
        </p:nvSpPr>
        <p:spPr>
          <a:xfrm>
            <a:off x="574425" y="6275782"/>
            <a:ext cx="4787592" cy="457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ru-RU" sz="2400" kern="100" dirty="0"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КВО при заполнении </a:t>
            </a:r>
            <a:r>
              <a:rPr lang="ru-RU" sz="2400" kern="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(Раздел 12)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C56BCED-EB1E-5B86-017B-5D0E76E7CCD7}"/>
              </a:ext>
            </a:extLst>
          </p:cNvPr>
          <p:cNvSpPr/>
          <p:nvPr/>
        </p:nvSpPr>
        <p:spPr>
          <a:xfrm>
            <a:off x="430702" y="6457274"/>
            <a:ext cx="144000" cy="14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 dirty="0">
              <a:latin typeface="Arial Narrow" panose="020B06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B3D27F-7588-8BB6-7FF3-96211375B3C5}"/>
              </a:ext>
            </a:extLst>
          </p:cNvPr>
          <p:cNvSpPr txBox="1"/>
          <p:nvPr/>
        </p:nvSpPr>
        <p:spPr>
          <a:xfrm>
            <a:off x="7237014" y="3042029"/>
            <a:ext cx="3770465" cy="457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ru-RU" sz="2400" b="1" kern="100" dirty="0"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Новые коды операций:</a:t>
            </a:r>
            <a:endParaRPr lang="ru-RU" sz="2400" kern="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F5B8095C-CF10-E6AE-E49C-58FC929A1AA9}"/>
              </a:ext>
            </a:extLst>
          </p:cNvPr>
          <p:cNvSpPr/>
          <p:nvPr/>
        </p:nvSpPr>
        <p:spPr>
          <a:xfrm>
            <a:off x="7098251" y="3231141"/>
            <a:ext cx="144000" cy="14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BFA2F1-7DE7-02E0-491F-B98EB5C4A42B}"/>
              </a:ext>
            </a:extLst>
          </p:cNvPr>
          <p:cNvSpPr txBox="1"/>
          <p:nvPr/>
        </p:nvSpPr>
        <p:spPr>
          <a:xfrm>
            <a:off x="6982915" y="3521144"/>
            <a:ext cx="5140505" cy="2657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</a:pPr>
            <a:r>
              <a:rPr lang="ru-RU" kern="100" dirty="0"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- 1010839 - майнинг цифровой валюты</a:t>
            </a:r>
          </a:p>
          <a:p>
            <a:pPr>
              <a:lnSpc>
                <a:spcPct val="107000"/>
              </a:lnSpc>
              <a:spcBef>
                <a:spcPts val="800"/>
              </a:spcBef>
            </a:pPr>
            <a:r>
              <a:rPr lang="ru-RU" kern="100" dirty="0"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- 1010840 - реализация цифровой валюты</a:t>
            </a:r>
          </a:p>
          <a:p>
            <a:pPr>
              <a:lnSpc>
                <a:spcPct val="107000"/>
              </a:lnSpc>
              <a:spcBef>
                <a:spcPts val="800"/>
              </a:spcBef>
            </a:pPr>
            <a:r>
              <a:rPr lang="ru-RU" kern="100" dirty="0"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- 1010836 - реализация товаров ЕАЭС через </a:t>
            </a:r>
          </a:p>
          <a:p>
            <a:pPr>
              <a:lnSpc>
                <a:spcPct val="107000"/>
              </a:lnSpc>
              <a:buNone/>
            </a:pPr>
            <a:r>
              <a:rPr lang="ru-RU" kern="100" dirty="0"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маркетплейсы</a:t>
            </a:r>
          </a:p>
          <a:p>
            <a:pPr>
              <a:lnSpc>
                <a:spcPct val="107000"/>
              </a:lnSpc>
              <a:spcBef>
                <a:spcPts val="800"/>
              </a:spcBef>
            </a:pPr>
            <a:r>
              <a:rPr lang="ru-RU" kern="100" dirty="0"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- 1011225 - реализация туроператорам турпродукта</a:t>
            </a:r>
          </a:p>
          <a:p>
            <a:pPr>
              <a:lnSpc>
                <a:spcPct val="107000"/>
              </a:lnSpc>
              <a:spcBef>
                <a:spcPts val="800"/>
              </a:spcBef>
            </a:pPr>
            <a:r>
              <a:rPr lang="ru-RU" kern="100" dirty="0"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- 1011228 - оператор платформы цифрового рубля</a:t>
            </a:r>
          </a:p>
          <a:p>
            <a:pPr>
              <a:lnSpc>
                <a:spcPct val="107000"/>
              </a:lnSpc>
              <a:spcBef>
                <a:spcPts val="800"/>
              </a:spcBef>
            </a:pPr>
            <a:r>
              <a:rPr lang="ru-RU" kern="100" dirty="0"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- 1011722 - реализация ФЛ и банками цифровых прав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330B0CB-9985-F0E9-7AE5-3D06B4892BA0}"/>
              </a:ext>
            </a:extLst>
          </p:cNvPr>
          <p:cNvSpPr txBox="1">
            <a:spLocks/>
          </p:cNvSpPr>
          <p:nvPr/>
        </p:nvSpPr>
        <p:spPr>
          <a:xfrm>
            <a:off x="314298" y="1236349"/>
            <a:ext cx="11554241" cy="6482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0800" tIns="50800" rIns="50800" bIns="50800" rtlCol="0" anchor="t" anchorCtr="0">
            <a:normAutofit fontScale="90000" lnSpcReduction="1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 b="1" kern="120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 algn="ctr"/>
            <a:r>
              <a:rPr lang="ru-RU" sz="4000" dirty="0">
                <a:solidFill>
                  <a:srgbClr val="C00000"/>
                </a:solidFill>
                <a:latin typeface="Arial Narrow" panose="020B0606020202030204" pitchFamily="34" charset="0"/>
              </a:rPr>
              <a:t>НАЛОГОВАЯ ДЕКЛАРАЦИЯ НДС</a:t>
            </a:r>
          </a:p>
        </p:txBody>
      </p:sp>
    </p:spTree>
    <p:extLst>
      <p:ext uri="{BB962C8B-B14F-4D97-AF65-F5344CB8AC3E}">
        <p14:creationId xmlns:p14="http://schemas.microsoft.com/office/powerpoint/2010/main" val="1566675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2">
      <a:dk1>
        <a:sysClr val="windowText" lastClr="000000"/>
      </a:dk1>
      <a:lt1>
        <a:sysClr val="window" lastClr="FFFFFF"/>
      </a:lt1>
      <a:dk2>
        <a:srgbClr val="D0D0CE"/>
      </a:dk2>
      <a:lt2>
        <a:srgbClr val="000000"/>
      </a:lt2>
      <a:accent1>
        <a:srgbClr val="D19D5F"/>
      </a:accent1>
      <a:accent2>
        <a:srgbClr val="B27344"/>
      </a:accent2>
      <a:accent3>
        <a:srgbClr val="DAC0A6"/>
      </a:accent3>
      <a:accent4>
        <a:srgbClr val="CBCBCB"/>
      </a:accent4>
      <a:accent5>
        <a:srgbClr val="C2986D"/>
      </a:accent5>
      <a:accent6>
        <a:srgbClr val="B2B2B2"/>
      </a:accent6>
      <a:hlink>
        <a:srgbClr val="D0B66E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2803</Words>
  <Application>Microsoft Office PowerPoint</Application>
  <PresentationFormat>Широкоэкранный</PresentationFormat>
  <Paragraphs>516</Paragraphs>
  <Slides>24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Golos UI</vt:lpstr>
      <vt:lpstr>Inter</vt:lpstr>
      <vt:lpstr>Proxima Nova</vt:lpstr>
      <vt:lpstr>Proxima Nova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НДС. ФОРМАТЫ</vt:lpstr>
      <vt:lpstr>Презентация PowerPoint</vt:lpstr>
      <vt:lpstr>СРОКИ НДС</vt:lpstr>
      <vt:lpstr>Презентация PowerPoint</vt:lpstr>
      <vt:lpstr>ПЕРЕНОС ВЫЧЕТА ПО НДС</vt:lpstr>
      <vt:lpstr>В ДОГОВОРАХ - ОПРЕДЕЛЕННОСТЬ</vt:lpstr>
      <vt:lpstr>НДС В ДОГОВОРАХ - ОПРЕДЕЛЕННОСТЬ</vt:lpstr>
      <vt:lpstr>Презентация PowerPoint</vt:lpstr>
      <vt:lpstr>Презентация PowerPoint</vt:lpstr>
      <vt:lpstr>ДОКУМЕНТЫ АДМИНИСТРИРОВАНИЯ </vt:lpstr>
      <vt:lpstr>СОПОСТАВЛЕНИЕ С УЧЕТОМ СПЕЦСТАВОК</vt:lpstr>
      <vt:lpstr>АВАНСОВЫЙ НДС</vt:lpstr>
      <vt:lpstr>АВАНСОВЫЙ НДС</vt:lpstr>
      <vt:lpstr>НДС. РЕЕСТРЫ ПОД СТАВКУ 0%</vt:lpstr>
      <vt:lpstr>ОФИС ЭКСПОРТЕРА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Дебиторка vs кредиторка:  как согласовать условия отгрузок  и не допустить кассовых разрывов</dc:title>
  <dc:creator>Кубик</dc:creator>
  <cp:lastModifiedBy>Дмитрий Черепанов</cp:lastModifiedBy>
  <cp:revision>47</cp:revision>
  <dcterms:created xsi:type="dcterms:W3CDTF">2022-03-17T15:35:08Z</dcterms:created>
  <dcterms:modified xsi:type="dcterms:W3CDTF">2025-04-26T19:33:41Z</dcterms:modified>
</cp:coreProperties>
</file>