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70" r:id="rId3"/>
    <p:sldId id="322" r:id="rId4"/>
    <p:sldId id="328" r:id="rId5"/>
    <p:sldId id="324" r:id="rId6"/>
    <p:sldId id="335" r:id="rId7"/>
    <p:sldId id="326" r:id="rId8"/>
    <p:sldId id="325" r:id="rId9"/>
    <p:sldId id="327" r:id="rId10"/>
    <p:sldId id="329" r:id="rId11"/>
    <p:sldId id="336" r:id="rId12"/>
    <p:sldId id="337" r:id="rId13"/>
    <p:sldId id="33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21B"/>
    <a:srgbClr val="C09E71"/>
    <a:srgbClr val="30251C"/>
    <a:srgbClr val="080808"/>
    <a:srgbClr val="CDB585"/>
    <a:srgbClr val="000000"/>
    <a:srgbClr val="8C764F"/>
    <a:srgbClr val="A17C57"/>
    <a:srgbClr val="63A02F"/>
    <a:srgbClr val="92B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E0E72C9-EF26-4E49-A624-76C408AA0C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BC4FFD-392B-4F86-9583-534150C4A7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FBA26-99D0-422F-AE15-2DC8AA8D20EF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C3668D-DBEA-4893-990A-8EC3CB8C0B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BB5E0-3B45-424F-8BAB-0AA8289D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171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B43C5-438E-4959-9FF0-B2C8EF2259AD}" type="datetimeFigureOut">
              <a:rPr lang="ru-RU" smtClean="0"/>
              <a:t>09.07.2025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1110E-C96A-4E6C-9A45-2B51B4AD02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9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F89C8-56DD-44EE-B8F7-81B7FE74B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659" y="1122363"/>
            <a:ext cx="11284299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75D6B3-92A3-4D2A-A14C-F5EE1A0DE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659" y="4220307"/>
            <a:ext cx="11284299" cy="2068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6631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B900E8AD-424D-477A-8CCD-82E3B7EF5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796" y="2547258"/>
            <a:ext cx="10814180" cy="3712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A9AB785F-3827-4836-8087-E0D391D1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95" y="1175657"/>
            <a:ext cx="10814179" cy="1158125"/>
          </a:xfrm>
          <a:prstGeom prst="rect">
            <a:avLst/>
          </a:prstGeom>
        </p:spPr>
        <p:txBody>
          <a:bodyPr/>
          <a:lstStyle>
            <a:lvl1pPr algn="ctr">
              <a:defRPr sz="3200" b="1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0902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B01BCF-7FB7-4F0B-A668-3DA2DF849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117" y="3014505"/>
            <a:ext cx="5282683" cy="31624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3768E1-2347-41CB-B3DE-DF77995A7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14505"/>
            <a:ext cx="5369766" cy="31624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DDF7923-D791-472E-89B5-B9C4BA87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17" y="1119673"/>
            <a:ext cx="10804849" cy="1214109"/>
          </a:xfrm>
          <a:prstGeom prst="rect">
            <a:avLst/>
          </a:prstGeom>
        </p:spPr>
        <p:txBody>
          <a:bodyPr/>
          <a:lstStyle>
            <a:lvl1pPr algn="ctr">
              <a:defRPr sz="3200" b="1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39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344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C7134D-B537-4F2E-BB35-79779943A98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5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5EBF807-6C4E-093E-BC8D-23481255626F}"/>
              </a:ext>
            </a:extLst>
          </p:cNvPr>
          <p:cNvSpPr/>
          <p:nvPr/>
        </p:nvSpPr>
        <p:spPr>
          <a:xfrm>
            <a:off x="499056" y="5258943"/>
            <a:ext cx="8131760" cy="739062"/>
          </a:xfrm>
          <a:prstGeom prst="roundRect">
            <a:avLst>
              <a:gd name="adj" fmla="val 5556"/>
            </a:avLst>
          </a:prstGeom>
          <a:solidFill>
            <a:schemeClr val="bg1">
              <a:lumMod val="5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000"/>
            <a:r>
              <a:rPr lang="ru-RU" b="1" dirty="0">
                <a:solidFill>
                  <a:srgbClr val="CDB585"/>
                </a:solidFill>
                <a:latin typeface="Inter" panose="02000503000000020004" pitchFamily="2" charset="0"/>
                <a:ea typeface="Inter" panose="02000503000000020004" pitchFamily="2" charset="0"/>
              </a:rPr>
              <a:t>Наставник:  </a:t>
            </a:r>
            <a:r>
              <a:rPr lang="ru-RU" dirty="0" smtClean="0">
                <a:latin typeface="Inter" panose="02000503000000020004" pitchFamily="2" charset="0"/>
                <a:ea typeface="Inter" panose="02000503000000020004" pitchFamily="2" charset="0"/>
              </a:rPr>
              <a:t>Андрей Коньков</a:t>
            </a:r>
          </a:p>
          <a:p>
            <a:pPr marL="108000"/>
            <a:r>
              <a:rPr lang="ru-RU" dirty="0" smtClean="0">
                <a:latin typeface="Inter" panose="02000503000000020004" pitchFamily="2" charset="0"/>
                <a:ea typeface="Inter" panose="02000503000000020004" pitchFamily="2" charset="0"/>
              </a:rPr>
              <a:t>заместитель начальника Управления налогообложения юридических лиц, Федеральная налоговая служба</a:t>
            </a:r>
            <a:endParaRPr lang="ru-RU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71E60A-A6E5-FBC0-7952-F54BD0026D5F}"/>
              </a:ext>
            </a:extLst>
          </p:cNvPr>
          <p:cNvSpPr txBox="1"/>
          <p:nvPr/>
        </p:nvSpPr>
        <p:spPr>
          <a:xfrm>
            <a:off x="499056" y="1988030"/>
            <a:ext cx="60981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DB585"/>
                </a:solidFill>
                <a:latin typeface="Inter" panose="02000503000000020004" pitchFamily="2" charset="0"/>
                <a:ea typeface="Inter" panose="02000503000000020004" pitchFamily="2" charset="0"/>
              </a:rPr>
              <a:t>Тема:</a:t>
            </a:r>
            <a:endParaRPr lang="ru-RU" sz="2400" dirty="0">
              <a:solidFill>
                <a:schemeClr val="bg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B08666-0E3B-455F-CAC7-16563A96D190}"/>
              </a:ext>
            </a:extLst>
          </p:cNvPr>
          <p:cNvSpPr txBox="1"/>
          <p:nvPr/>
        </p:nvSpPr>
        <p:spPr>
          <a:xfrm>
            <a:off x="499056" y="2705725"/>
            <a:ext cx="609814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Inter" panose="02000503000000020004" pitchFamily="2" charset="0"/>
                <a:ea typeface="Inter" panose="02000503000000020004" pitchFamily="2" charset="0"/>
              </a:rPr>
              <a:t>Налог на прибыль в 2025 году</a:t>
            </a:r>
            <a:endParaRPr lang="ru-RU" sz="4400" b="1" dirty="0">
              <a:solidFill>
                <a:schemeClr val="bg1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621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C09E71"/>
                </a:solidFill>
              </a:rPr>
              <a:t>Изменения </a:t>
            </a:r>
            <a:r>
              <a:rPr lang="ru-RU" sz="2800" dirty="0">
                <a:solidFill>
                  <a:srgbClr val="C09E71"/>
                </a:solidFill>
              </a:rPr>
              <a:t>в декларации по прибыли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9242" y="2071396"/>
            <a:ext cx="12002561" cy="47119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/>
              <a:t>приказ </a:t>
            </a:r>
            <a:r>
              <a:rPr lang="ru-RU" b="1" dirty="0"/>
              <a:t>ФНС России от 02.10.2024 №ЕД-7-3/830</a:t>
            </a:r>
            <a:r>
              <a:rPr lang="ru-RU" b="1" dirty="0" smtClean="0"/>
              <a:t>@</a:t>
            </a:r>
            <a:endParaRPr lang="ru-RU" b="1" dirty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1. Форма адаптирована к использованию с 2026 года отделениями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иностранных</a:t>
            </a:r>
            <a:r>
              <a:rPr lang="ru-RU" sz="1800" dirty="0" smtClean="0"/>
              <a:t> организаций. Сейчас отделения иностранных организаций используют отдельную форму декларации;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2. Исключены положения для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КГН</a:t>
            </a:r>
            <a:r>
              <a:rPr lang="ru-RU" sz="1800" dirty="0" smtClean="0"/>
              <a:t> (в том числе, приложений №№ 6, 6а, 6б к Листу 02). Институт КГН прекращен с 2023 года;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3. Добавлены реквизиты «Код субъекта РФ» и «КПП организации, обособленного подразделения» в подразделы 1.1 и 1.2 Раздела 1. Это позволит </a:t>
            </a:r>
            <a:r>
              <a:rPr lang="ru-RU" sz="18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отказаться</a:t>
            </a:r>
            <a:r>
              <a:rPr lang="ru-RU" sz="1800" dirty="0" smtClean="0"/>
              <a:t> от представления декларации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по месту нахождения обособленных</a:t>
            </a:r>
            <a:r>
              <a:rPr lang="ru-RU" sz="1800" dirty="0" smtClean="0"/>
              <a:t> подразделений организации;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4. Обновлен подраздел 1.3 Раздела 1. Предусмотрены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фиксированные</a:t>
            </a:r>
            <a:r>
              <a:rPr lang="ru-RU" sz="1800" dirty="0" smtClean="0"/>
              <a:t> сроки уплаты налога в федеральный бюджет с отдельных видов доходов;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5. Приложение 7 к Листу 02: введен расчет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федерального инвестиционного налогового вычета</a:t>
            </a:r>
            <a:r>
              <a:rPr lang="ru-RU" sz="1800" dirty="0" smtClean="0"/>
              <a:t>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1800" dirty="0" smtClean="0"/>
              <a:t>6. Лист 05: дополнен полями для отражения операций с </a:t>
            </a:r>
            <a:r>
              <a:rPr lang="ru-RU" sz="18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цифровыми финансовыми активами</a:t>
            </a:r>
            <a:r>
              <a:rPr lang="ru-RU" sz="1800" dirty="0"/>
              <a:t>.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422811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C09E71"/>
                </a:solidFill>
              </a:rPr>
              <a:t>Готовимся к годовому собранию участников</a:t>
            </a:r>
            <a:endParaRPr lang="ru-RU" sz="2800" dirty="0">
              <a:solidFill>
                <a:srgbClr val="C09E7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92359" y="2279215"/>
            <a:ext cx="11607282" cy="438284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5000"/>
              <a:buFont typeface="Open Sans" panose="020B0606030504020204" pitchFamily="34" charset="0"/>
              <a:buChar char="•"/>
            </a:pPr>
            <a:r>
              <a:rPr lang="ru-RU" dirty="0" smtClean="0">
                <a:ea typeface="Open Sans" panose="020B0606030504020204" pitchFamily="34" charset="0"/>
              </a:rPr>
              <a:t>расходы в виде сумм вознаграждений и иных выплат, осуществляемых членам совета директоров, </a:t>
            </a:r>
            <a:r>
              <a:rPr lang="ru-RU" sz="29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не учитываются </a:t>
            </a:r>
            <a:r>
              <a:rPr lang="ru-RU" dirty="0" smtClean="0">
                <a:ea typeface="Open Sans" panose="020B0606030504020204" pitchFamily="34" charset="0"/>
              </a:rPr>
              <a:t>в целях налога на прибыль (п.48.8 ст.270 НК РФ),</a:t>
            </a:r>
          </a:p>
          <a:p>
            <a:pPr marL="263525" indent="-26352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5000"/>
              <a:buFont typeface="Open Sans" panose="020B0606030504020204" pitchFamily="34" charset="0"/>
              <a:buChar char="•"/>
            </a:pPr>
            <a:r>
              <a:rPr lang="ru-RU" dirty="0" smtClean="0">
                <a:ea typeface="Open Sans" panose="020B0606030504020204" pitchFamily="34" charset="0"/>
              </a:rPr>
              <a:t>вознаграждения, производимые членам совета директоров (наблюдательного совета) общества относятся к объекту обложения </a:t>
            </a:r>
            <a:r>
              <a:rPr lang="ru-RU" sz="29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страховыми взносами</a:t>
            </a:r>
            <a:r>
              <a:rPr lang="ru-RU" dirty="0" smtClean="0">
                <a:ea typeface="Open Sans" panose="020B0606030504020204" pitchFamily="34" charset="0"/>
              </a:rPr>
              <a:t> (Определения Конституционного Суда РФ от 06.06.2016 №1169-О и №1170-О)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25252"/>
              </a:buClr>
              <a:buSzPct val="105000"/>
            </a:pPr>
            <a:endParaRPr lang="ru-RU" dirty="0" smtClean="0">
              <a:ea typeface="Open Sans" panose="020B0606030504020204" pitchFamily="34" charset="0"/>
            </a:endParaRPr>
          </a:p>
          <a:p>
            <a:pPr algn="just">
              <a:lnSpc>
                <a:spcPct val="120000"/>
              </a:lnSpc>
              <a:spcAft>
                <a:spcPts val="1200"/>
              </a:spcAft>
              <a:buSzPct val="105000"/>
            </a:pPr>
            <a:endParaRPr lang="en-US" sz="2000" dirty="0" smtClean="0">
              <a:solidFill>
                <a:srgbClr val="1C212F"/>
              </a:solidFill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1200"/>
              </a:spcAft>
              <a:buSzPct val="105000"/>
              <a:buNone/>
            </a:pPr>
            <a:endParaRPr lang="en-US" sz="2000" dirty="0" smtClean="0">
              <a:solidFill>
                <a:srgbClr val="1C212F"/>
              </a:solidFill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marL="0" indent="0" algn="just">
              <a:lnSpc>
                <a:spcPct val="120000"/>
              </a:lnSpc>
              <a:spcAft>
                <a:spcPts val="1200"/>
              </a:spcAft>
              <a:buSzPct val="105000"/>
              <a:buNone/>
            </a:pPr>
            <a:r>
              <a:rPr lang="ru-RU" dirty="0">
                <a:solidFill>
                  <a:srgbClr val="1C212F"/>
                </a:solidFill>
                <a:ea typeface="Lato Light" panose="020F0502020204030203" pitchFamily="34" charset="0"/>
                <a:cs typeface="Lato Light" panose="020F0502020204030203" pitchFamily="34" charset="0"/>
              </a:rPr>
              <a:t>с</a:t>
            </a:r>
            <a:r>
              <a:rPr lang="ru-RU" dirty="0" smtClean="0">
                <a:solidFill>
                  <a:srgbClr val="1C212F"/>
                </a:solidFill>
                <a:ea typeface="Lato Light" panose="020F0502020204030203" pitchFamily="34" charset="0"/>
                <a:cs typeface="Lato Light" panose="020F0502020204030203" pitchFamily="34" charset="0"/>
              </a:rPr>
              <a:t>траховые взносы с выплат, </a:t>
            </a:r>
            <a:r>
              <a:rPr lang="ru-RU" sz="29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не уменьшающих </a:t>
            </a:r>
            <a:r>
              <a:rPr lang="ru-RU" dirty="0" smtClean="0">
                <a:solidFill>
                  <a:srgbClr val="1C212F"/>
                </a:solidFill>
                <a:ea typeface="Lato Light" panose="020F0502020204030203" pitchFamily="34" charset="0"/>
                <a:cs typeface="Lato Light" panose="020F0502020204030203" pitchFamily="34" charset="0"/>
              </a:rPr>
              <a:t>налоговую базу по налогу на прибыль, </a:t>
            </a:r>
            <a:r>
              <a:rPr lang="ru-RU" sz="29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учитываются в составе прочих расходов</a:t>
            </a:r>
            <a:r>
              <a:rPr lang="ru-RU" dirty="0" smtClean="0">
                <a:solidFill>
                  <a:srgbClr val="1C212F"/>
                </a:solidFill>
                <a:ea typeface="Lato Light" panose="020F0502020204030203" pitchFamily="34" charset="0"/>
                <a:cs typeface="Lato Light" panose="020F0502020204030203" pitchFamily="34" charset="0"/>
              </a:rPr>
              <a:t> на основании пп.1 п.1 ст.264 НК РФ (письмо Минфина России от 30.05.2022 №03-03-06/1/50296)</a:t>
            </a:r>
            <a:endParaRPr lang="ru-RU" dirty="0">
              <a:ea typeface="Open Sans" panose="020B0606030504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99908" y="4193061"/>
            <a:ext cx="592184" cy="896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44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=&gt;</a:t>
            </a:r>
            <a:endParaRPr lang="ru-RU" sz="44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4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C09E71"/>
                </a:solidFill>
              </a:rPr>
              <a:t>Готовимся к годовому собранию участников</a:t>
            </a:r>
            <a:endParaRPr lang="ru-RU" sz="2800" dirty="0">
              <a:solidFill>
                <a:srgbClr val="C09E7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92359" y="2080727"/>
            <a:ext cx="11607282" cy="458133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5000"/>
              <a:buNone/>
            </a:pPr>
            <a:r>
              <a:rPr lang="ru-RU" sz="2400" b="1" dirty="0">
                <a:ea typeface="Open Sans" panose="020B0606030504020204" pitchFamily="34" charset="0"/>
              </a:rPr>
              <a:t>Непропорциональные дивиденды – не </a:t>
            </a:r>
            <a:r>
              <a:rPr lang="ru-RU" sz="2400" b="1" dirty="0" smtClean="0">
                <a:ea typeface="Open Sans" panose="020B0606030504020204" pitchFamily="34" charset="0"/>
              </a:rPr>
              <a:t>дивиденды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5000"/>
              <a:buNone/>
            </a:pPr>
            <a:r>
              <a:rPr lang="ru-RU" sz="2000" dirty="0" smtClean="0">
                <a:ea typeface="Open Sans" panose="020B0606030504020204" pitchFamily="34" charset="0"/>
              </a:rPr>
              <a:t>(письмо </a:t>
            </a:r>
            <a:r>
              <a:rPr lang="ru-RU" sz="2000" dirty="0">
                <a:ea typeface="Open Sans" panose="020B0606030504020204" pitchFamily="34" charset="0"/>
              </a:rPr>
              <a:t>Минфина от 19.12.2024 №</a:t>
            </a:r>
            <a:r>
              <a:rPr lang="ru-RU" sz="2000" dirty="0" smtClean="0">
                <a:ea typeface="Open Sans" panose="020B0606030504020204" pitchFamily="34" charset="0"/>
              </a:rPr>
              <a:t>03-03-06/1/128402)</a:t>
            </a:r>
            <a:endParaRPr lang="ru-RU" sz="2000" b="1" dirty="0">
              <a:ea typeface="Open Sans" panose="020B0606030504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5000"/>
              <a:buNone/>
            </a:pPr>
            <a:endParaRPr lang="ru-RU" sz="2000" dirty="0">
              <a:ea typeface="Open Sans" panose="020B0606030504020204" pitchFamily="34" charset="0"/>
            </a:endParaRPr>
          </a:p>
          <a:p>
            <a:pPr marL="0" indent="540000" algn="just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ct val="105000"/>
              <a:buNone/>
            </a:pPr>
            <a:r>
              <a:rPr lang="ru-RU" sz="2000" dirty="0" smtClean="0">
                <a:ea typeface="Open Sans" panose="020B0606030504020204" pitchFamily="34" charset="0"/>
              </a:rPr>
              <a:t>В </a:t>
            </a:r>
            <a:r>
              <a:rPr lang="ru-RU" sz="2000" dirty="0">
                <a:ea typeface="Open Sans" panose="020B0606030504020204" pitchFamily="34" charset="0"/>
              </a:rPr>
              <a:t>случае </a:t>
            </a:r>
            <a:r>
              <a:rPr lang="ru-RU" sz="20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непропорционального</a:t>
            </a:r>
            <a:r>
              <a:rPr lang="ru-RU" sz="2000" dirty="0">
                <a:ea typeface="Open Sans" panose="020B0606030504020204" pitchFamily="34" charset="0"/>
              </a:rPr>
              <a:t> распределения чистой прибыли общества часть чистой прибыли общества, распределенная между его участниками непропорционально их долям в уставном капитале общества, </a:t>
            </a:r>
            <a:r>
              <a:rPr lang="ru-RU" sz="20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не признается </a:t>
            </a:r>
            <a:r>
              <a:rPr lang="ru-RU" sz="2000" dirty="0">
                <a:ea typeface="Open Sans" panose="020B0606030504020204" pitchFamily="34" charset="0"/>
              </a:rPr>
              <a:t>для целей налогообложения дивидендами.</a:t>
            </a:r>
          </a:p>
          <a:p>
            <a:pPr marL="0" indent="540000" algn="just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ct val="105000"/>
              <a:buNone/>
            </a:pPr>
            <a:r>
              <a:rPr lang="ru-RU" sz="2000" dirty="0">
                <a:ea typeface="Open Sans" panose="020B0606030504020204" pitchFamily="34" charset="0"/>
              </a:rPr>
              <a:t>Указанные выплаты в части превышения суммы дивидендов, определенной с учетом положений п.1 ст.43 НК РФ, учитываются для целей налогообложения прибыли организаций при определении налоговой базы, к которой применяется </a:t>
            </a:r>
            <a:r>
              <a:rPr lang="ru-RU" sz="20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общеустановленная</a:t>
            </a:r>
            <a:r>
              <a:rPr lang="ru-RU" sz="2000" dirty="0">
                <a:ea typeface="Open Sans" panose="020B0606030504020204" pitchFamily="34" charset="0"/>
              </a:rPr>
              <a:t> ставка, предусмотренная п.1 ст.284 НК РФ.</a:t>
            </a:r>
          </a:p>
        </p:txBody>
      </p:sp>
    </p:spTree>
    <p:extLst>
      <p:ext uri="{BB962C8B-B14F-4D97-AF65-F5344CB8AC3E}">
        <p14:creationId xmlns:p14="http://schemas.microsoft.com/office/powerpoint/2010/main" val="4020485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body" idx="1"/>
          </p:nvPr>
        </p:nvSpPr>
        <p:spPr>
          <a:xfrm>
            <a:off x="821095" y="2659224"/>
            <a:ext cx="10814180" cy="10069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785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603739" y="1479949"/>
            <a:ext cx="10732169" cy="507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прекращение региональных пониженных ставок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повышение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ставки по налогу на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прибыль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льготы в обмен на инвестиции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покупай российское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налогообложение майнеров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изменения в декларации по прибыли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- готовимся к годовому собранию участников</a:t>
            </a:r>
          </a:p>
        </p:txBody>
      </p:sp>
    </p:spTree>
    <p:extLst>
      <p:ext uri="{BB962C8B-B14F-4D97-AF65-F5344CB8AC3E}">
        <p14:creationId xmlns:p14="http://schemas.microsoft.com/office/powerpoint/2010/main" val="215907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C09E71"/>
                </a:solidFill>
              </a:rPr>
              <a:t>Прекращение </a:t>
            </a:r>
            <a:r>
              <a:rPr lang="ru-RU" sz="2800" dirty="0" smtClean="0">
                <a:solidFill>
                  <a:srgbClr val="C09E71"/>
                </a:solidFill>
              </a:rPr>
              <a:t>региональных </a:t>
            </a:r>
            <a:r>
              <a:rPr lang="ru-RU" sz="2800" dirty="0">
                <a:solidFill>
                  <a:srgbClr val="C09E71"/>
                </a:solidFill>
              </a:rPr>
              <a:t>пониженных </a:t>
            </a:r>
            <a:r>
              <a:rPr lang="ru-RU" sz="2800" dirty="0" smtClean="0">
                <a:solidFill>
                  <a:srgbClr val="C09E71"/>
                </a:solidFill>
              </a:rPr>
              <a:t>ставок (п.1 ст.284 НК РФ)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4792" y="2431730"/>
            <a:ext cx="116024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ru-RU" sz="2400" dirty="0">
                <a:solidFill>
                  <a:prstClr val="black"/>
                </a:solidFill>
              </a:rPr>
              <a:t>Пониженные </a:t>
            </a:r>
            <a:r>
              <a:rPr lang="ru-RU" sz="2400" dirty="0" smtClean="0">
                <a:solidFill>
                  <a:prstClr val="black"/>
                </a:solidFill>
              </a:rPr>
              <a:t>ставки, </a:t>
            </a:r>
            <a:r>
              <a:rPr lang="ru-RU" sz="2400" dirty="0">
                <a:solidFill>
                  <a:prstClr val="black"/>
                </a:solidFill>
              </a:rPr>
              <a:t>установленные законами субъектов </a:t>
            </a:r>
            <a:r>
              <a:rPr lang="ru-RU" sz="2400" dirty="0" smtClean="0">
                <a:solidFill>
                  <a:prstClr val="black"/>
                </a:solidFill>
              </a:rPr>
              <a:t>РФ, </a:t>
            </a:r>
            <a:r>
              <a:rPr lang="ru-RU" sz="2400" dirty="0">
                <a:solidFill>
                  <a:prstClr val="black"/>
                </a:solidFill>
              </a:rPr>
              <a:t>принятыми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03.09.2018</a:t>
            </a:r>
            <a:r>
              <a:rPr lang="ru-RU" sz="2400" dirty="0" smtClean="0">
                <a:solidFill>
                  <a:prstClr val="black"/>
                </a:solidFill>
              </a:rPr>
              <a:t> (дата вступления в силу Федерального </a:t>
            </a:r>
            <a:r>
              <a:rPr lang="ru-RU" sz="2400" dirty="0">
                <a:solidFill>
                  <a:prstClr val="black"/>
                </a:solidFill>
              </a:rPr>
              <a:t>закона от </a:t>
            </a:r>
            <a:r>
              <a:rPr lang="ru-RU" sz="2400" dirty="0" smtClean="0">
                <a:solidFill>
                  <a:prstClr val="black"/>
                </a:solidFill>
              </a:rPr>
              <a:t>03.08.2018 №302-ФЗ) подлежат применению </a:t>
            </a:r>
            <a:r>
              <a:rPr lang="ru-RU" sz="2400" dirty="0">
                <a:solidFill>
                  <a:prstClr val="black"/>
                </a:solidFill>
              </a:rPr>
              <a:t>до даты окончания срока их действия, но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позднее 1 января 2025 года</a:t>
            </a:r>
            <a:r>
              <a:rPr lang="ru-RU" sz="2400" dirty="0" smtClean="0">
                <a:solidFill>
                  <a:prstClr val="black"/>
                </a:solidFill>
              </a:rPr>
              <a:t> (абзац пятый п.1 ст.284 НК РФ).</a:t>
            </a:r>
          </a:p>
          <a:p>
            <a:pPr algn="just"/>
            <a:endParaRPr lang="ru-RU" sz="2400" dirty="0">
              <a:solidFill>
                <a:prstClr val="black"/>
              </a:solidFill>
            </a:endParaRPr>
          </a:p>
          <a:p>
            <a:pPr algn="just"/>
            <a:endParaRPr lang="ru-RU" sz="2400" dirty="0" smtClean="0">
              <a:solidFill>
                <a:prstClr val="black"/>
              </a:solidFill>
            </a:endParaRPr>
          </a:p>
          <a:p>
            <a:pPr algn="just"/>
            <a:r>
              <a:rPr lang="ru-RU" sz="2000" dirty="0" smtClean="0">
                <a:solidFill>
                  <a:prstClr val="black"/>
                </a:solidFill>
                <a:sym typeface="XO Windy" panose="05000000000000000000" pitchFamily="2" charset="2"/>
              </a:rPr>
              <a:t> п</a:t>
            </a:r>
            <a:r>
              <a:rPr lang="ru-RU" sz="2000" dirty="0" smtClean="0">
                <a:solidFill>
                  <a:prstClr val="black"/>
                </a:solidFill>
              </a:rPr>
              <a:t>оложения не </a:t>
            </a:r>
            <a:r>
              <a:rPr lang="ru-RU" sz="2000" dirty="0">
                <a:solidFill>
                  <a:prstClr val="black"/>
                </a:solidFill>
              </a:rPr>
              <a:t>применяются в отношении пониженных </a:t>
            </a:r>
            <a:r>
              <a:rPr lang="ru-RU" sz="2000" dirty="0" smtClean="0">
                <a:solidFill>
                  <a:prstClr val="black"/>
                </a:solidFill>
              </a:rPr>
              <a:t>ставок, </a:t>
            </a:r>
            <a:r>
              <a:rPr lang="ru-RU" sz="2000" dirty="0">
                <a:solidFill>
                  <a:prstClr val="black"/>
                </a:solidFill>
              </a:rPr>
              <a:t>установленных законами субъектов </a:t>
            </a:r>
            <a:r>
              <a:rPr lang="ru-RU" sz="2000" dirty="0" smtClean="0">
                <a:solidFill>
                  <a:prstClr val="black"/>
                </a:solidFill>
              </a:rPr>
              <a:t>РФ </a:t>
            </a:r>
            <a:r>
              <a:rPr lang="ru-RU" sz="2000" dirty="0">
                <a:solidFill>
                  <a:prstClr val="black"/>
                </a:solidFill>
              </a:rPr>
              <a:t>для отдельных категорий налогоплательщиков в случаях, предусмотренных </a:t>
            </a:r>
            <a:r>
              <a:rPr lang="ru-RU" sz="2000" dirty="0" smtClean="0">
                <a:solidFill>
                  <a:prstClr val="black"/>
                </a:solidFill>
              </a:rPr>
              <a:t>главой 25 НК РФ (</a:t>
            </a:r>
            <a:r>
              <a:rPr lang="ru-RU" sz="2000" dirty="0" err="1" smtClean="0">
                <a:solidFill>
                  <a:prstClr val="black"/>
                </a:solidFill>
              </a:rPr>
              <a:t>РИПы</a:t>
            </a:r>
            <a:r>
              <a:rPr lang="ru-RU" sz="2000" dirty="0" smtClean="0">
                <a:solidFill>
                  <a:prstClr val="black"/>
                </a:solidFill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</a:rPr>
              <a:t>ТОРы</a:t>
            </a:r>
            <a:r>
              <a:rPr lang="ru-RU" sz="2000" dirty="0" smtClean="0">
                <a:solidFill>
                  <a:prstClr val="black"/>
                </a:solidFill>
              </a:rPr>
              <a:t> и т.п.).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4010" y="2178695"/>
            <a:ext cx="1166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prstClr val="black"/>
                </a:solidFill>
              </a:rPr>
              <a:t>Основная ставка: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20% до 25%</a:t>
            </a:r>
            <a:r>
              <a:rPr lang="ru-RU" sz="2400" dirty="0">
                <a:solidFill>
                  <a:prstClr val="black"/>
                </a:solidFill>
              </a:rPr>
              <a:t>. </a:t>
            </a:r>
            <a:r>
              <a:rPr lang="ru-RU" sz="2400" dirty="0" smtClean="0">
                <a:solidFill>
                  <a:prstClr val="black"/>
                </a:solidFill>
              </a:rPr>
              <a:t>Повышение – за счет федерального бюджета:</a:t>
            </a:r>
            <a:endParaRPr lang="ru-RU" sz="2400" dirty="0">
              <a:solidFill>
                <a:prstClr val="black"/>
              </a:solidFill>
            </a:endParaRPr>
          </a:p>
          <a:p>
            <a:pPr algn="just"/>
            <a:r>
              <a:rPr lang="ru-RU" sz="2400" dirty="0">
                <a:solidFill>
                  <a:prstClr val="black"/>
                </a:solidFill>
              </a:rPr>
              <a:t>в 2025-2030 гг.: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8%</a:t>
            </a:r>
            <a:r>
              <a:rPr lang="ru-RU" sz="2400" dirty="0">
                <a:solidFill>
                  <a:prstClr val="black"/>
                </a:solidFill>
              </a:rPr>
              <a:t> – в федеральный бюджет, 17% – в региональные бюджеты,</a:t>
            </a:r>
          </a:p>
          <a:p>
            <a:pPr algn="just"/>
            <a:r>
              <a:rPr lang="ru-RU" sz="2400" dirty="0">
                <a:solidFill>
                  <a:prstClr val="black"/>
                </a:solidFill>
              </a:rPr>
              <a:t>с 2031 г.: 7% – в федеральный бюджет, 18% – в региональные </a:t>
            </a:r>
            <a:r>
              <a:rPr lang="ru-RU" sz="2400" dirty="0" smtClean="0">
                <a:solidFill>
                  <a:prstClr val="black"/>
                </a:solidFill>
              </a:rPr>
              <a:t>бюджеты.</a:t>
            </a:r>
          </a:p>
          <a:p>
            <a:pPr algn="just"/>
            <a:endParaRPr lang="ru-RU" sz="2400" dirty="0">
              <a:solidFill>
                <a:prstClr val="black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solidFill>
                  <a:prstClr val="black"/>
                </a:solidFill>
              </a:rPr>
              <a:t>Повышение ставки –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для всех</a:t>
            </a:r>
            <a:r>
              <a:rPr lang="ru-RU" sz="2400" dirty="0" smtClean="0">
                <a:solidFill>
                  <a:prstClr val="black"/>
                </a:solidFill>
              </a:rPr>
              <a:t>:</a:t>
            </a:r>
            <a:endParaRPr lang="ru-RU" sz="2400" dirty="0">
              <a:solidFill>
                <a:prstClr val="black"/>
              </a:solidFill>
            </a:endParaRPr>
          </a:p>
          <a:p>
            <a:pPr marL="342900" indent="-342900" algn="just">
              <a:spcAft>
                <a:spcPts val="1200"/>
              </a:spcAft>
              <a:buFont typeface="XO Windy" panose="05000000000000000000" pitchFamily="2" charset="2"/>
              <a:buChar char="ü"/>
            </a:pPr>
            <a:r>
              <a:rPr lang="ru-RU" sz="2400" dirty="0" smtClean="0">
                <a:solidFill>
                  <a:prstClr val="black"/>
                </a:solidFill>
              </a:rPr>
              <a:t>работает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«дедушкина оговорка»</a:t>
            </a:r>
            <a:r>
              <a:rPr lang="ru-RU" sz="2400" dirty="0">
                <a:solidFill>
                  <a:prstClr val="black"/>
                </a:solidFill>
              </a:rPr>
              <a:t> (статья 4.5 НК РФ): участники СПИК, СЗПК, резиденты ТОР, ОЭЗ, свободного порта Владивосток (СПВ) и др</a:t>
            </a:r>
            <a:r>
              <a:rPr lang="ru-RU" sz="2400" dirty="0" smtClean="0">
                <a:solidFill>
                  <a:prstClr val="black"/>
                </a:solidFill>
              </a:rPr>
              <a:t>.,</a:t>
            </a:r>
          </a:p>
          <a:p>
            <a:pPr marL="342900" indent="-342900" algn="just">
              <a:buFont typeface="XO Windy" panose="05000000000000000000" pitchFamily="2" charset="2"/>
              <a:buChar char="ü"/>
            </a:pPr>
            <a:r>
              <a:rPr lang="ru-RU" sz="2400" dirty="0" smtClean="0">
                <a:solidFill>
                  <a:prstClr val="black"/>
                </a:solidFill>
              </a:rPr>
              <a:t>для некоторых организаций ставка налога в ФБ – 0%:</a:t>
            </a:r>
          </a:p>
          <a:p>
            <a:pPr algn="just"/>
            <a:r>
              <a:rPr lang="ru-RU" sz="2400" dirty="0" smtClean="0">
                <a:solidFill>
                  <a:prstClr val="black"/>
                </a:solidFill>
              </a:rPr>
              <a:t>- участники </a:t>
            </a:r>
            <a:r>
              <a:rPr lang="ru-RU" sz="2400" dirty="0">
                <a:solidFill>
                  <a:prstClr val="black"/>
                </a:solidFill>
              </a:rPr>
              <a:t>РИП</a:t>
            </a:r>
            <a:r>
              <a:rPr lang="ru-RU" sz="2400" dirty="0" smtClean="0">
                <a:solidFill>
                  <a:prstClr val="black"/>
                </a:solidFill>
              </a:rPr>
              <a:t>,			- </a:t>
            </a:r>
            <a:r>
              <a:rPr lang="ru-RU" sz="2400" dirty="0">
                <a:solidFill>
                  <a:prstClr val="black"/>
                </a:solidFill>
              </a:rPr>
              <a:t>резиденты </a:t>
            </a:r>
            <a:r>
              <a:rPr lang="ru-RU" sz="2400" dirty="0" smtClean="0">
                <a:solidFill>
                  <a:prstClr val="black"/>
                </a:solidFill>
              </a:rPr>
              <a:t>СЭЗ </a:t>
            </a:r>
            <a:r>
              <a:rPr lang="ru-RU" sz="2400" dirty="0">
                <a:solidFill>
                  <a:prstClr val="black"/>
                </a:solidFill>
              </a:rPr>
              <a:t>в Крыму и Севастополе,</a:t>
            </a:r>
          </a:p>
          <a:p>
            <a:pPr algn="just"/>
            <a:r>
              <a:rPr lang="ru-RU" sz="2400" dirty="0" smtClean="0">
                <a:solidFill>
                  <a:prstClr val="black"/>
                </a:solidFill>
              </a:rPr>
              <a:t>- </a:t>
            </a:r>
            <a:r>
              <a:rPr lang="ru-RU" sz="2400" dirty="0">
                <a:solidFill>
                  <a:prstClr val="black"/>
                </a:solidFill>
              </a:rPr>
              <a:t>участники ОЭЗ в Магаданской области</a:t>
            </a:r>
            <a:r>
              <a:rPr lang="ru-RU" sz="2400" dirty="0" smtClean="0">
                <a:solidFill>
                  <a:prstClr val="black"/>
                </a:solidFill>
              </a:rPr>
              <a:t>,	- </a:t>
            </a:r>
            <a:r>
              <a:rPr lang="ru-RU" sz="2400" dirty="0">
                <a:solidFill>
                  <a:prstClr val="black"/>
                </a:solidFill>
              </a:rPr>
              <a:t>резиденты Арктической </a:t>
            </a:r>
            <a:r>
              <a:rPr lang="ru-RU" sz="2400" dirty="0" smtClean="0">
                <a:solidFill>
                  <a:prstClr val="black"/>
                </a:solidFill>
              </a:rPr>
              <a:t>зоны.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C09E71"/>
                </a:solidFill>
              </a:rPr>
              <a:t>Повышение </a:t>
            </a:r>
            <a:r>
              <a:rPr lang="ru-RU" sz="2800" dirty="0">
                <a:solidFill>
                  <a:srgbClr val="C09E71"/>
                </a:solidFill>
              </a:rPr>
              <a:t>ставки по </a:t>
            </a:r>
            <a:r>
              <a:rPr lang="ru-RU" sz="2800" dirty="0" smtClean="0">
                <a:solidFill>
                  <a:srgbClr val="C09E71"/>
                </a:solidFill>
              </a:rPr>
              <a:t>налогу на прибыль</a:t>
            </a:r>
            <a:endParaRPr lang="ru-RU" sz="2800" dirty="0">
              <a:solidFill>
                <a:srgbClr val="C09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0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C09E71"/>
                </a:solidFill>
              </a:rPr>
              <a:t>«Льготы в обмен на инвестиции»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547" y="2067665"/>
            <a:ext cx="11781321" cy="492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323232"/>
                </a:solidFill>
              </a:rPr>
              <a:t>Федеральный инвестиционный налоговый вычет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323232"/>
                </a:solidFill>
              </a:rPr>
              <a:t>(ст.286.2 НК РФ, </a:t>
            </a:r>
            <a:r>
              <a:rPr lang="ru-RU" altLang="ru-RU" sz="2400" b="1" dirty="0">
                <a:solidFill>
                  <a:srgbClr val="323232"/>
                </a:solidFill>
              </a:rPr>
              <a:t>Постановление Правительства РФ </a:t>
            </a:r>
            <a:r>
              <a:rPr lang="ru-RU" altLang="ru-RU" sz="2400" b="1" dirty="0" smtClean="0">
                <a:solidFill>
                  <a:srgbClr val="323232"/>
                </a:solidFill>
              </a:rPr>
              <a:t>от </a:t>
            </a:r>
            <a:r>
              <a:rPr lang="ru-RU" altLang="ru-RU" sz="2400" b="1" dirty="0">
                <a:solidFill>
                  <a:srgbClr val="323232"/>
                </a:solidFill>
              </a:rPr>
              <a:t>28.11.2024 №1638):</a:t>
            </a:r>
            <a:endParaRPr lang="ru-RU" altLang="ru-RU" sz="2400" b="1" dirty="0" smtClean="0">
              <a:solidFill>
                <a:srgbClr val="323232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2400" b="1" dirty="0" smtClean="0">
              <a:solidFill>
                <a:srgbClr val="323232"/>
              </a:solidFill>
            </a:endParaRPr>
          </a:p>
          <a:p>
            <a:pPr marL="288000"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400" dirty="0" smtClean="0">
                <a:solidFill>
                  <a:srgbClr val="323232"/>
                </a:solidFill>
              </a:rPr>
              <a:t>- </a:t>
            </a: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федеральную</a:t>
            </a:r>
            <a:r>
              <a:rPr lang="ru-RU" altLang="ru-RU" sz="2400" dirty="0" smtClean="0">
                <a:solidFill>
                  <a:srgbClr val="323232"/>
                </a:solidFill>
              </a:rPr>
              <a:t> часть налога на прибыль можно уменьшить на 3 процента от суммы расходов по покупке основных средств и НМА,</a:t>
            </a:r>
          </a:p>
          <a:p>
            <a:pPr marL="288000"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400" dirty="0" smtClean="0">
                <a:solidFill>
                  <a:srgbClr val="323232"/>
                </a:solidFill>
              </a:rPr>
              <a:t>- вычет </a:t>
            </a:r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компенсирует повышение</a:t>
            </a:r>
            <a:r>
              <a:rPr lang="ru-RU" altLang="ru-RU" sz="2400" dirty="0" smtClean="0">
                <a:solidFill>
                  <a:srgbClr val="323232"/>
                </a:solidFill>
              </a:rPr>
              <a:t> налоговой ставки (из налога по ставке 8% можно принять к вычету налог по ставке 5%), </a:t>
            </a:r>
          </a:p>
          <a:p>
            <a:pPr marL="288000"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400" dirty="0" smtClean="0">
                <a:solidFill>
                  <a:srgbClr val="323232"/>
                </a:solidFill>
              </a:rPr>
              <a:t>- оставшуюся после вычета стоимость объекта </a:t>
            </a:r>
            <a:r>
              <a:rPr lang="ru-RU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амортизировать</a:t>
            </a:r>
            <a:r>
              <a:rPr lang="ru-RU" altLang="ru-RU" sz="2400" dirty="0" smtClean="0">
                <a:solidFill>
                  <a:srgbClr val="323232"/>
                </a:solidFill>
              </a:rPr>
              <a:t> (в том числе, с «амортизационной премией»),</a:t>
            </a:r>
          </a:p>
          <a:p>
            <a:pPr marL="288000"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400" dirty="0" smtClean="0">
                <a:solidFill>
                  <a:srgbClr val="323232"/>
                </a:solidFill>
              </a:rPr>
              <a:t>- вычет может быть заявлен организацией, осуществившей расходы, или организацией, входящей с ней </a:t>
            </a:r>
            <a:r>
              <a:rPr lang="ru-RU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одну группу</a:t>
            </a:r>
            <a:r>
              <a:rPr lang="ru-RU" altLang="ru-RU" sz="2400" dirty="0" smtClean="0">
                <a:solidFill>
                  <a:srgbClr val="323232"/>
                </a:solidFill>
              </a:rPr>
              <a:t>.</a:t>
            </a:r>
            <a:endParaRPr lang="ru-RU" altLang="ru-RU" sz="2400" b="1" dirty="0">
              <a:solidFill>
                <a:srgbClr val="323232"/>
              </a:solidFill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900" b="1" dirty="0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7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 smtClean="0">
                <a:solidFill>
                  <a:srgbClr val="C09E71"/>
                </a:solidFill>
              </a:rPr>
              <a:t>Рассчитываем сумму ФИНВ</a:t>
            </a:r>
            <a:endParaRPr lang="ru-RU" sz="2800" dirty="0">
              <a:solidFill>
                <a:srgbClr val="C09E7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8276" y="2030149"/>
            <a:ext cx="11795448" cy="4827851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indent="360000" algn="just"/>
            <a:r>
              <a:rPr lang="ru-RU" sz="2000" dirty="0" smtClean="0"/>
              <a:t>Пример:</a:t>
            </a:r>
          </a:p>
          <a:p>
            <a:pPr indent="360000" algn="just"/>
            <a:endParaRPr lang="ru-RU" sz="1400" dirty="0" smtClean="0"/>
          </a:p>
          <a:p>
            <a:pPr indent="360000" algn="just"/>
            <a:r>
              <a:rPr lang="ru-RU" dirty="0" smtClean="0"/>
              <a:t>В 2025 г. купили ОС за 10 </a:t>
            </a:r>
            <a:r>
              <a:rPr lang="ru-RU" dirty="0" err="1" smtClean="0"/>
              <a:t>млн.рублей</a:t>
            </a:r>
            <a:r>
              <a:rPr lang="ru-RU" dirty="0" smtClean="0"/>
              <a:t>.</a:t>
            </a:r>
          </a:p>
          <a:p>
            <a:pPr indent="360000" algn="just"/>
            <a:r>
              <a:rPr lang="ru-RU" dirty="0" smtClean="0"/>
              <a:t>Налоговая база за 2025 г.: 400 </a:t>
            </a:r>
            <a:r>
              <a:rPr lang="ru-RU" dirty="0" err="1" smtClean="0"/>
              <a:t>тыс.рублей</a:t>
            </a:r>
            <a:r>
              <a:rPr lang="ru-RU" dirty="0" smtClean="0"/>
              <a:t>.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Исчисленный налог на прибыль за 2025 г. (ставка 25%): 100 </a:t>
            </a:r>
            <a:r>
              <a:rPr lang="ru-RU" dirty="0" err="1" smtClean="0"/>
              <a:t>тыс.рублей</a:t>
            </a:r>
            <a:r>
              <a:rPr lang="ru-RU" dirty="0" smtClean="0"/>
              <a:t> (в </a:t>
            </a:r>
            <a:r>
              <a:rPr lang="ru-RU" dirty="0" err="1" smtClean="0"/>
              <a:t>т.ч</a:t>
            </a:r>
            <a:r>
              <a:rPr lang="ru-RU" dirty="0" smtClean="0"/>
              <a:t> в ФБ: </a:t>
            </a:r>
            <a:r>
              <a:rPr lang="ru-RU" dirty="0" smtClean="0">
                <a:solidFill>
                  <a:srgbClr val="00B050"/>
                </a:solidFill>
              </a:rPr>
              <a:t>32 </a:t>
            </a:r>
            <a:r>
              <a:rPr lang="ru-RU" dirty="0" err="1" smtClean="0">
                <a:solidFill>
                  <a:srgbClr val="00B050"/>
                </a:solidFill>
              </a:rPr>
              <a:t>тыс.рублей</a:t>
            </a:r>
            <a:r>
              <a:rPr lang="ru-RU" dirty="0" smtClean="0"/>
              <a:t>).</a:t>
            </a:r>
            <a:endParaRPr lang="ru-RU" dirty="0"/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Тогда: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1) определяем величину ФИНВ по объекту ОС: 10 </a:t>
            </a:r>
            <a:r>
              <a:rPr lang="ru-RU" dirty="0" err="1" smtClean="0"/>
              <a:t>млн.рублей</a:t>
            </a:r>
            <a:r>
              <a:rPr lang="ru-RU" dirty="0" smtClean="0"/>
              <a:t> × 3% = </a:t>
            </a:r>
            <a:r>
              <a:rPr lang="ru-RU" dirty="0" smtClean="0">
                <a:solidFill>
                  <a:srgbClr val="7030A0"/>
                </a:solidFill>
              </a:rPr>
              <a:t>300 </a:t>
            </a:r>
            <a:r>
              <a:rPr lang="ru-RU" dirty="0" err="1" smtClean="0">
                <a:solidFill>
                  <a:srgbClr val="7030A0"/>
                </a:solidFill>
              </a:rPr>
              <a:t>тыс.рублей</a:t>
            </a:r>
            <a:r>
              <a:rPr lang="ru-RU" dirty="0" smtClean="0"/>
              <a:t>,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2) принимаем ОС к налоговому учету по первоначальной стоимости минус ФИНВ: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10 </a:t>
            </a:r>
            <a:r>
              <a:rPr lang="ru-RU" dirty="0" err="1" smtClean="0"/>
              <a:t>млн.рублей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rgbClr val="7030A0"/>
                </a:solidFill>
              </a:rPr>
              <a:t>300 </a:t>
            </a:r>
            <a:r>
              <a:rPr lang="ru-RU" dirty="0" err="1" smtClean="0">
                <a:solidFill>
                  <a:srgbClr val="7030A0"/>
                </a:solidFill>
              </a:rPr>
              <a:t>тыс.рублей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= 9,7 </a:t>
            </a:r>
            <a:r>
              <a:rPr lang="ru-RU" dirty="0" err="1" smtClean="0"/>
              <a:t>млн.рублей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Эту стоимость амортизируем (в том числе, с «премией»)</a:t>
            </a:r>
            <a:r>
              <a:rPr lang="ru-RU" dirty="0" smtClean="0"/>
              <a:t>,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3) определяем сумму налога, которая должна остаться к уплате в ФБ после применения ФИНВ (п.6 ст.286.2 НК РФ): 400 </a:t>
            </a:r>
            <a:r>
              <a:rPr lang="ru-RU" dirty="0" err="1" smtClean="0"/>
              <a:t>тыс.рублей</a:t>
            </a:r>
            <a:r>
              <a:rPr lang="ru-RU" dirty="0" smtClean="0"/>
              <a:t> </a:t>
            </a:r>
            <a:r>
              <a:rPr lang="ru-RU" dirty="0"/>
              <a:t>× </a:t>
            </a:r>
            <a:r>
              <a:rPr lang="ru-RU" dirty="0" smtClean="0"/>
              <a:t>3% </a:t>
            </a:r>
            <a:r>
              <a:rPr lang="ru-RU" dirty="0"/>
              <a:t>= </a:t>
            </a:r>
            <a:r>
              <a:rPr lang="ru-RU" dirty="0" smtClean="0">
                <a:solidFill>
                  <a:srgbClr val="0070C0"/>
                </a:solidFill>
              </a:rPr>
              <a:t>12 </a:t>
            </a:r>
            <a:r>
              <a:rPr lang="ru-RU" dirty="0" err="1" smtClean="0">
                <a:solidFill>
                  <a:srgbClr val="0070C0"/>
                </a:solidFill>
              </a:rPr>
              <a:t>тыс.рублей</a:t>
            </a:r>
            <a:r>
              <a:rPr lang="ru-RU" dirty="0" smtClean="0"/>
              <a:t>,</a:t>
            </a:r>
          </a:p>
          <a:p>
            <a:pPr indent="360000" algn="just">
              <a:spcAft>
                <a:spcPts val="600"/>
              </a:spcAft>
            </a:pPr>
            <a:r>
              <a:rPr lang="ru-RU" dirty="0" smtClean="0"/>
              <a:t>4) определяем величину ФИНВ за 2025 г.: </a:t>
            </a:r>
            <a:r>
              <a:rPr lang="ru-RU" dirty="0" smtClean="0">
                <a:solidFill>
                  <a:srgbClr val="00B050"/>
                </a:solidFill>
              </a:rPr>
              <a:t>32 </a:t>
            </a:r>
            <a:r>
              <a:rPr lang="ru-RU" dirty="0" err="1" smtClean="0">
                <a:solidFill>
                  <a:srgbClr val="00B050"/>
                </a:solidFill>
              </a:rPr>
              <a:t>тыс.рублей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rgbClr val="0070C0"/>
                </a:solidFill>
              </a:rPr>
              <a:t>12 </a:t>
            </a:r>
            <a:r>
              <a:rPr lang="ru-RU" dirty="0" err="1" smtClean="0">
                <a:solidFill>
                  <a:srgbClr val="0070C0"/>
                </a:solidFill>
              </a:rPr>
              <a:t>тыс.рублей</a:t>
            </a:r>
            <a:r>
              <a:rPr lang="ru-RU" dirty="0" smtClean="0"/>
              <a:t> = </a:t>
            </a:r>
            <a:r>
              <a:rPr lang="ru-RU" dirty="0" smtClean="0">
                <a:solidFill>
                  <a:srgbClr val="C00000"/>
                </a:solidFill>
              </a:rPr>
              <a:t>20 </a:t>
            </a:r>
            <a:r>
              <a:rPr lang="ru-RU" dirty="0" err="1" smtClean="0">
                <a:solidFill>
                  <a:srgbClr val="C00000"/>
                </a:solidFill>
              </a:rPr>
              <a:t>тыс.рублей</a:t>
            </a:r>
            <a:r>
              <a:rPr lang="ru-RU" dirty="0" smtClean="0"/>
              <a:t>,</a:t>
            </a:r>
          </a:p>
          <a:p>
            <a:pPr indent="360000" algn="just"/>
            <a:r>
              <a:rPr lang="ru-RU" dirty="0" smtClean="0"/>
              <a:t>5) определяем величину ФИНВ по объекту ОС к переносу на будущее: </a:t>
            </a:r>
            <a:r>
              <a:rPr lang="ru-RU" dirty="0" smtClean="0">
                <a:solidFill>
                  <a:srgbClr val="7030A0"/>
                </a:solidFill>
              </a:rPr>
              <a:t>300 </a:t>
            </a:r>
            <a:r>
              <a:rPr lang="ru-RU" dirty="0" err="1" smtClean="0">
                <a:solidFill>
                  <a:srgbClr val="7030A0"/>
                </a:solidFill>
              </a:rPr>
              <a:t>тыс.рублей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rgbClr val="C00000"/>
                </a:solidFill>
              </a:rPr>
              <a:t>20 </a:t>
            </a:r>
            <a:r>
              <a:rPr lang="ru-RU" dirty="0" err="1" smtClean="0">
                <a:solidFill>
                  <a:srgbClr val="C00000"/>
                </a:solidFill>
              </a:rPr>
              <a:t>тыс.рублей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= 280 </a:t>
            </a:r>
            <a:r>
              <a:rPr lang="ru-RU" dirty="0" err="1" smtClean="0"/>
              <a:t>тыс.рублей</a:t>
            </a:r>
            <a:r>
              <a:rPr lang="ru-RU" dirty="0" smtClean="0"/>
              <a:t>. На эту сумму можно будет уменьшить налог в ФБ в будущих периодах.</a:t>
            </a:r>
          </a:p>
        </p:txBody>
      </p:sp>
    </p:spTree>
    <p:extLst>
      <p:ext uri="{BB962C8B-B14F-4D97-AF65-F5344CB8AC3E}">
        <p14:creationId xmlns:p14="http://schemas.microsoft.com/office/powerpoint/2010/main" val="595447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C09E71"/>
                </a:solidFill>
              </a:rPr>
              <a:t>Амортизационную премию рассчитываем ДО применения ФИНВ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5688" y="2191818"/>
            <a:ext cx="11660624" cy="4348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>
              <a:lnSpc>
                <a:spcPct val="120000"/>
              </a:lnSpc>
              <a:spcBef>
                <a:spcPts val="1200"/>
              </a:spcBef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 Минфина от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24.12.2024 №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03-03-06/1/130574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40000" algn="just">
              <a:lnSpc>
                <a:spcPct val="120000"/>
              </a:lnSpc>
              <a:spcBef>
                <a:spcPts val="12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инвестиционный налоговый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 и «амортизационная премия» (п.9 ст.258 НК РФ)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определяются на базе </a:t>
            </a:r>
            <a:r>
              <a:rPr lang="ru-RU" sz="24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одной и той же величины</a:t>
            </a:r>
            <a:r>
              <a:rPr lang="ru-RU" sz="2400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первоначальной стоимости (величины изменения первоначальной стоимости)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основного средства.</a:t>
            </a:r>
          </a:p>
          <a:p>
            <a:pPr indent="540000" algn="just">
              <a:lnSpc>
                <a:spcPct val="120000"/>
              </a:lnSpc>
              <a:spcBef>
                <a:spcPts val="1200"/>
              </a:spcBef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этой связи для расчета первого показателя соответствующая величина умножается на 3 процента, а для расчета второго показателя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процентов (30 процентов), если такие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«максимальные»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проценты предусмотрены учетной политикой для целей налогообложения.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55786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C09E71"/>
                </a:solidFill>
              </a:rPr>
              <a:t>«Покупай российское»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0629" y="2034072"/>
            <a:ext cx="11896530" cy="470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 dirty="0" smtClean="0">
                <a:solidFill>
                  <a:srgbClr val="323232"/>
                </a:solidFill>
              </a:rPr>
              <a:t>С 2025 года расходы учитываются в двойном размере: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1600" b="1" dirty="0" smtClean="0">
              <a:solidFill>
                <a:srgbClr val="323232"/>
              </a:solidFill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000" dirty="0" smtClean="0">
                <a:solidFill>
                  <a:srgbClr val="323232"/>
                </a:solidFill>
              </a:rPr>
              <a:t>- на приобретение программ из реестра российских программ для ЭВМ и баз данных (</a:t>
            </a:r>
            <a:r>
              <a:rPr lang="ru-RU" alt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всех</a:t>
            </a:r>
            <a:r>
              <a:rPr lang="ru-RU" altLang="ru-RU" sz="2000" dirty="0" smtClean="0">
                <a:solidFill>
                  <a:srgbClr val="323232"/>
                </a:solidFill>
              </a:rPr>
              <a:t>, а не только относящихся к сфере ИИ),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000" dirty="0" smtClean="0">
                <a:solidFill>
                  <a:srgbClr val="323232"/>
                </a:solidFill>
              </a:rPr>
              <a:t>- на приобретение основных средств из реестра радиоэлектронной продукции, относящих к сфере </a:t>
            </a:r>
            <a:r>
              <a:rPr lang="ru-RU" alt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искусственного интеллекта</a:t>
            </a:r>
            <a:r>
              <a:rPr lang="ru-RU" altLang="ru-RU" sz="2000" dirty="0" smtClean="0">
                <a:solidFill>
                  <a:srgbClr val="323232"/>
                </a:solidFill>
              </a:rPr>
              <a:t>,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000" dirty="0" smtClean="0">
                <a:solidFill>
                  <a:srgbClr val="323232"/>
                </a:solidFill>
              </a:rPr>
              <a:t>- на приобретение основных средств из перечня российского высокотехнологичного оборудования (утвержден Распоряжением Правительства РФ от 20.07.2023 №1937-р);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ru-RU" altLang="ru-RU" sz="2000" dirty="0" smtClean="0">
                <a:solidFill>
                  <a:srgbClr val="323232"/>
                </a:solidFill>
              </a:rPr>
              <a:t>- расходы на НИОКР по перечню Правительства РФ;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000" dirty="0" smtClean="0">
                <a:solidFill>
                  <a:srgbClr val="323232"/>
                </a:solidFill>
              </a:rPr>
              <a:t>- лицензионные платежи за российские программы для ЭВМ, базы данных, </a:t>
            </a:r>
            <a:r>
              <a:rPr lang="ru-RU" alt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программно-аппаратные комплексы</a:t>
            </a:r>
            <a:r>
              <a:rPr lang="ru-RU" altLang="ru-RU" sz="2000" dirty="0" smtClean="0">
                <a:solidFill>
                  <a:srgbClr val="323232"/>
                </a:solidFill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ru-RU" sz="1200" b="1" dirty="0" smtClean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spcAft>
                <a:spcPts val="450"/>
              </a:spcAft>
              <a:buClr>
                <a:srgbClr val="C0000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sym typeface="XO Windy" panose="05000000000000000000" pitchFamily="2" charset="2"/>
              </a:rPr>
              <a:t> </a:t>
            </a:r>
            <a:r>
              <a:rPr lang="ru-RU" sz="1600" dirty="0" smtClean="0">
                <a:solidFill>
                  <a:prstClr val="black"/>
                </a:solidFill>
              </a:rPr>
              <a:t>единый </a:t>
            </a:r>
            <a:r>
              <a:rPr lang="ru-RU" sz="1600" dirty="0">
                <a:solidFill>
                  <a:prstClr val="black"/>
                </a:solidFill>
              </a:rPr>
              <a:t>реестр российской радиоэлектронной продукции –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https://gisp.gov.ru</a:t>
            </a: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spcBef>
                <a:spcPts val="0"/>
              </a:spcBef>
              <a:spcAft>
                <a:spcPts val="450"/>
              </a:spcAft>
              <a:buClr>
                <a:srgbClr val="C00000"/>
              </a:buClr>
              <a:buNone/>
            </a:pPr>
            <a:r>
              <a:rPr lang="ru-RU" sz="1600" dirty="0" smtClean="0">
                <a:solidFill>
                  <a:prstClr val="black"/>
                </a:solidFill>
                <a:sym typeface="XO Windy" panose="05000000000000000000" pitchFamily="2" charset="2"/>
              </a:rPr>
              <a:t> </a:t>
            </a:r>
            <a:r>
              <a:rPr lang="ru-RU" sz="1600" dirty="0" smtClean="0">
                <a:solidFill>
                  <a:prstClr val="black"/>
                </a:solidFill>
              </a:rPr>
              <a:t>единый </a:t>
            </a:r>
            <a:r>
              <a:rPr lang="ru-RU" sz="1600" dirty="0">
                <a:solidFill>
                  <a:prstClr val="black"/>
                </a:solidFill>
              </a:rPr>
              <a:t>реестр российских программ для ЭВМ и баз данных –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https://reestr.digital.gov.ru</a:t>
            </a: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588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86853"/>
            <a:ext cx="12192000" cy="545005"/>
          </a:xfrm>
          <a:prstGeom prst="rect">
            <a:avLst/>
          </a:prstGeom>
          <a:solidFill>
            <a:srgbClr val="2C221B"/>
          </a:solidFill>
        </p:spPr>
        <p:txBody>
          <a:bodyPr vert="horz" lIns="91424" tIns="45712" rIns="91424" bIns="45712" rtlCol="0" anchor="ctr">
            <a:normAutofit fontScale="85000" lnSpcReduction="10000"/>
          </a:bodyPr>
          <a:lstStyle>
            <a:defPPr>
              <a:defRPr lang="ru-RU"/>
            </a:defPPr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dirty="0">
                <a:solidFill>
                  <a:srgbClr val="C09E71"/>
                </a:solidFill>
              </a:rPr>
              <a:t>Налогообложение </a:t>
            </a:r>
            <a:r>
              <a:rPr lang="ru-RU" sz="2800" dirty="0" smtClean="0">
                <a:solidFill>
                  <a:srgbClr val="C09E71"/>
                </a:solidFill>
              </a:rPr>
              <a:t>майнеров (Федеральный </a:t>
            </a:r>
            <a:r>
              <a:rPr lang="ru-RU" sz="2800" dirty="0">
                <a:solidFill>
                  <a:srgbClr val="C09E71"/>
                </a:solidFill>
              </a:rPr>
              <a:t>закон от 29.11.2024 №</a:t>
            </a:r>
            <a:r>
              <a:rPr lang="ru-RU" sz="2800" dirty="0" smtClean="0">
                <a:solidFill>
                  <a:srgbClr val="C09E71"/>
                </a:solidFill>
              </a:rPr>
              <a:t>418-ФЗ)</a:t>
            </a:r>
            <a:endParaRPr lang="ru-RU" sz="2800" dirty="0">
              <a:solidFill>
                <a:srgbClr val="C09E7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6801" y="2006081"/>
            <a:ext cx="11454462" cy="471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Цифровая валюта признается </a:t>
            </a:r>
            <a:r>
              <a:rPr lang="ru-RU" altLang="ru-RU" sz="2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имуществом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(ст.38 НК РФ).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1000" dirty="0">
              <a:solidFill>
                <a:srgbClr val="323232"/>
              </a:solidFill>
              <a:latin typeface="Calibri" panose="020F0502020204030204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Статья 282.3 НК РФ. </a:t>
            </a:r>
            <a:r>
              <a:rPr lang="ru-RU" altLang="ru-RU" sz="2200" dirty="0">
                <a:solidFill>
                  <a:srgbClr val="323232"/>
                </a:solidFill>
                <a:latin typeface="Calibri" panose="020F0502020204030204"/>
              </a:rPr>
              <a:t>Особенности определения налоговой базы по операциям с цифровой валютой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- </a:t>
            </a:r>
            <a:r>
              <a:rPr lang="ru-RU" altLang="ru-RU" sz="2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двухэтапная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уплата налога на прибыль: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1) при получении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криптовалюты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в результате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майнинга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,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2) при продаже полученной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криптовалюты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(с зачетом обложенного налогом дохода от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майнинга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);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- </a:t>
            </a:r>
            <a:r>
              <a:rPr lang="ru-RU" altLang="ru-RU" sz="2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отдельная налоговая база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(кроме операций с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криптовалютой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в рамках экспериментального правового режима).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ru-RU" altLang="ru-RU" sz="1000" dirty="0" smtClean="0">
              <a:solidFill>
                <a:srgbClr val="323232"/>
              </a:solidFill>
              <a:latin typeface="Calibri" panose="020F0502020204030204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Операторы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майнинговой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инфраструктуры («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ЦОДы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», «дата-центры») представляют в налоговые органы информацию о </a:t>
            </a:r>
            <a:r>
              <a:rPr lang="ru-RU" altLang="ru-RU" sz="2200" dirty="0" err="1" smtClean="0">
                <a:solidFill>
                  <a:srgbClr val="323232"/>
                </a:solidFill>
                <a:latin typeface="Calibri" panose="020F0502020204030204"/>
              </a:rPr>
              <a:t>майнерах</a:t>
            </a:r>
            <a:r>
              <a:rPr lang="ru-RU" altLang="ru-RU" sz="2200" dirty="0" smtClean="0">
                <a:solidFill>
                  <a:srgbClr val="323232"/>
                </a:solidFill>
                <a:latin typeface="Calibri" panose="020F0502020204030204"/>
              </a:rPr>
              <a:t> (ст.86.5 НК РФ).</a:t>
            </a:r>
            <a:endParaRPr lang="ru-RU" altLang="ru-RU" sz="2200" dirty="0">
              <a:solidFill>
                <a:srgbClr val="323232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54400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2">
      <a:dk1>
        <a:sysClr val="windowText" lastClr="000000"/>
      </a:dk1>
      <a:lt1>
        <a:sysClr val="window" lastClr="FFFFFF"/>
      </a:lt1>
      <a:dk2>
        <a:srgbClr val="D0D0CE"/>
      </a:dk2>
      <a:lt2>
        <a:srgbClr val="000000"/>
      </a:lt2>
      <a:accent1>
        <a:srgbClr val="D19D5F"/>
      </a:accent1>
      <a:accent2>
        <a:srgbClr val="B27344"/>
      </a:accent2>
      <a:accent3>
        <a:srgbClr val="DAC0A6"/>
      </a:accent3>
      <a:accent4>
        <a:srgbClr val="CBCBCB"/>
      </a:accent4>
      <a:accent5>
        <a:srgbClr val="C2986D"/>
      </a:accent5>
      <a:accent6>
        <a:srgbClr val="B2B2B2"/>
      </a:accent6>
      <a:hlink>
        <a:srgbClr val="D0B66E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5587</TotalTime>
  <Words>1222</Words>
  <Application>Microsoft Office PowerPoint</Application>
  <PresentationFormat>Широкоэкранный</PresentationFormat>
  <Paragraphs>95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Inter</vt:lpstr>
      <vt:lpstr>Lato Light</vt:lpstr>
      <vt:lpstr>Open Sans</vt:lpstr>
      <vt:lpstr>Roboto Condensed</vt:lpstr>
      <vt:lpstr>XO Windy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Дебиторка vs кредиторка:  как согласовать условия отгрузок  и не допустить кассовых разрывов</dc:title>
  <dc:creator>Кубик</dc:creator>
  <cp:lastModifiedBy>Бабаева Ояхон Рустамовна</cp:lastModifiedBy>
  <cp:revision>55</cp:revision>
  <dcterms:created xsi:type="dcterms:W3CDTF">2022-03-17T15:35:08Z</dcterms:created>
  <dcterms:modified xsi:type="dcterms:W3CDTF">2025-07-09T08:55:09Z</dcterms:modified>
</cp:coreProperties>
</file>