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2" r:id="rId4"/>
    <p:sldId id="281" r:id="rId5"/>
    <p:sldId id="280" r:id="rId6"/>
    <p:sldId id="279" r:id="rId7"/>
    <p:sldId id="278" r:id="rId8"/>
    <p:sldId id="277" r:id="rId9"/>
    <p:sldId id="283" r:id="rId10"/>
    <p:sldId id="284" r:id="rId11"/>
    <p:sldId id="285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08CA4-EAE1-4EB5-975E-5EFC919E7ADB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37BA-DC1F-44F1-9B01-0BF69C35D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987AB0-D026-754B-88B0-6629E7D88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D3A2FE-004A-DD40-AEA9-A7D8CB42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7F3F36-9446-A647-8D2B-CC8716DF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5332E6-7BCE-5341-B8E2-430508D6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1AA0A3-859E-8642-BB95-5AC61141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1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4CBACB-B63E-2547-B6FE-BF47D800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6D2A3E-2C84-0D47-8AA2-BB406A62C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4F993A-F381-7D4B-81F5-6670B417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710E9D-E7E0-1A46-8971-D01C3463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7717BA-E800-CF4A-B5D3-AB927E9C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9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DB7C118-3FD2-3E4E-AC35-4DE59F1F8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BAF481-1777-C141-8081-EB35537A3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E3D3DD-C615-9E46-B45D-431E0FAF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CD408D-8D8E-C743-ACEC-3D35EC2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F4A187-83C7-614D-AE48-FED913E7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8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D3FA67-8BE8-5145-AF29-C57218CA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F5475D-4480-5740-85DE-E9285B25E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74D732-87D2-0C44-8BCD-80B5D037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7396F9-5AC1-A645-AC8B-F324E04D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EDEF8-1DB0-C94B-A462-955C8B72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9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AC85D2-89D4-744C-8F54-B49735BA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C0420C-4B12-1E45-A838-ED54E7B7E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6B885B-C47E-7D40-9479-282673C9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3B4549-A23D-034A-97F3-36F31CBA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02239F-1D5C-B54B-B65A-D3D45BE3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7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81DF2C-BEE1-534C-BC24-DCC1FCC7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BDF4F7-B10F-F444-95D7-5FBC740B5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5179104-F555-434F-8751-B542F3035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97C06E-4889-7044-AC84-DE684086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9330CC-2F38-C047-910D-061A072C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DB84B3-92EF-414D-A8EE-EFF31ECE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1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3E6A72-EF4E-D54B-B0DC-E0011A1F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6003B6-9963-EC43-B202-2BACCB439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343E2A-E7E5-4744-AB4D-27B21936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08AF46-00C7-D847-BFD5-C522636B6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568B8D-AFF2-0D47-B0FC-7DB4A5A8D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929C1F6-C806-F54E-B1B5-BCB2DE0D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9C5C25B-7238-A048-8F9C-2A60DF73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3710B45-A031-E245-BE8C-CD851633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5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96E043-615C-B843-A08E-1ECBA398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0CB8F4-268A-854F-89CE-02E20CB1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99FD1FF-8722-2948-AA61-96444FCD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809F8D-DCB4-DC48-9DA9-A0E3EA0A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2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04BAF4-18F5-5148-B90E-81559FAB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33E83D6-F79F-8C4E-8190-D50518C4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0FE77D-D948-D349-8160-A6281DAF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8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E2DFD0-5F37-4D46-8392-943752E7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F55118-DAB1-3941-B409-85571035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F8E6DC-F095-AC4F-8FFE-2FE990AD3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FB2909-4ACC-9C4A-B20C-242F1454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49C018-101F-D24C-A84F-8A59F739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737405-8FE7-4742-AB3B-5DB3B680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493E0-5DDB-8B4C-9681-B497223F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025878-1EFB-374B-B425-854FE5ABC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7CC3A1-61B1-6542-B8CF-A40A5344F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C1AFCB-E069-1D44-A464-3C535A4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A9226E-D7E6-4A41-BBCD-92CA6FD8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C57F39-F70E-BD44-A373-9A601A13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8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ADC36D-11D2-9E44-BB29-41D8C27D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B7B78E-7A30-9F42-9614-6299AF881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64E535-C2B2-7140-B097-31517C4AB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4012-7930-A946-BD74-A2088FC6482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B2BE55-CA95-EE44-95A0-623BB7E04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E38286-3CD1-A44B-BD4F-D4CFFB2A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5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2010" y="65110"/>
            <a:ext cx="10189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bg1"/>
                </a:solidFill>
              </a:rPr>
              <a:t>Инструктивные и разъясняющие письма </a:t>
            </a:r>
            <a:r>
              <a:rPr lang="ru-RU" sz="2800" b="1" dirty="0" smtClean="0">
                <a:solidFill>
                  <a:schemeClr val="bg1"/>
                </a:solidFill>
              </a:rPr>
              <a:t>Минфина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388" y="1218250"/>
            <a:ext cx="1119051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Расходы на электронные авиабилеты. Потеряли посадочный талон</a:t>
            </a:r>
          </a:p>
          <a:p>
            <a:pPr indent="360000" algn="just"/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ВОПРОС:</a:t>
            </a:r>
          </a:p>
          <a:p>
            <a:pPr indent="360000" algn="just"/>
            <a:r>
              <a:rPr lang="ru-RU" sz="2200" dirty="0">
                <a:ea typeface="Calibri" panose="020F0502020204030204" pitchFamily="34" charset="0"/>
              </a:rPr>
              <a:t>Как можно подтвердить расходы, если 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утерян</a:t>
            </a:r>
            <a:r>
              <a:rPr lang="ru-RU" sz="2200" dirty="0">
                <a:ea typeface="Calibri" panose="020F0502020204030204" pitchFamily="34" charset="0"/>
              </a:rPr>
              <a:t> проездной документ или посадочный талон?</a:t>
            </a:r>
          </a:p>
          <a:p>
            <a:pPr indent="360000" algn="just"/>
            <a:endParaRPr lang="ru-RU" sz="2200" dirty="0">
              <a:ea typeface="Calibri" panose="020F0502020204030204" pitchFamily="34" charset="0"/>
            </a:endParaRPr>
          </a:p>
          <a:p>
            <a:pPr indent="360000" algn="just"/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ОТВЕТ:</a:t>
            </a:r>
          </a:p>
          <a:p>
            <a:pPr indent="360000" algn="just"/>
            <a:r>
              <a:rPr lang="ru-RU" sz="2200" dirty="0">
                <a:ea typeface="Calibri" panose="020F0502020204030204" pitchFamily="34" charset="0"/>
              </a:rPr>
              <a:t> Наличие посадочного талона 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не является обязательным</a:t>
            </a:r>
            <a:r>
              <a:rPr lang="ru-RU" sz="2200" dirty="0">
                <a:ea typeface="Calibri" panose="020F0502020204030204" pitchFamily="34" charset="0"/>
              </a:rPr>
              <a:t> условием подтверждения факта перевозки (письмо Минфина России от 10.03.2020 №03-03-07/17700).</a:t>
            </a:r>
          </a:p>
          <a:p>
            <a:pPr indent="360000" algn="just"/>
            <a:r>
              <a:rPr lang="ru-RU" sz="2200" dirty="0">
                <a:ea typeface="Calibri" panose="020F0502020204030204" pitchFamily="34" charset="0"/>
              </a:rPr>
              <a:t>Организация может представить выданную авиаперевозчиком или его представителем 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справку</a:t>
            </a:r>
            <a:r>
              <a:rPr lang="ru-RU" sz="2200" dirty="0">
                <a:ea typeface="Calibri" panose="020F0502020204030204" pitchFamily="34" charset="0"/>
              </a:rPr>
              <a:t>, содержащую необходимую для подтверждения полета информацию.</a:t>
            </a:r>
          </a:p>
          <a:p>
            <a:pPr indent="360000" algn="just"/>
            <a:r>
              <a:rPr lang="ru-RU" sz="2200" dirty="0">
                <a:ea typeface="Calibri" panose="020F0502020204030204" pitchFamily="34" charset="0"/>
              </a:rPr>
              <a:t>Организация вправе обосновать потребление услуги воздушной перевозки 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любыми иными</a:t>
            </a:r>
            <a:r>
              <a:rPr lang="ru-RU" sz="2200" dirty="0">
                <a:ea typeface="Calibri" panose="020F0502020204030204" pitchFamily="34" charset="0"/>
              </a:rPr>
              <a:t> документами, напрямую или косвенно подтверждающими факт использования приобретенных авиабилетов.</a:t>
            </a:r>
          </a:p>
          <a:p>
            <a:pPr indent="360000" algn="r"/>
            <a:r>
              <a:rPr lang="ru-RU" sz="2200" dirty="0">
                <a:ea typeface="Calibri" panose="020F0502020204030204" pitchFamily="34" charset="0"/>
              </a:rPr>
              <a:t>(письма Минфина России от 30.04.2019 №03-03-06/1/32040, №03-03-06/1/32043,</a:t>
            </a:r>
          </a:p>
          <a:p>
            <a:pPr indent="360000" algn="r"/>
            <a:r>
              <a:rPr lang="ru-RU" sz="2200" dirty="0">
                <a:ea typeface="Calibri" panose="020F0502020204030204" pitchFamily="34" charset="0"/>
              </a:rPr>
              <a:t>№03-03-06/1/32045, №03-03-06/1/32039, №03-03-06/1/32044, №03-03-06/1/32150)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2088" y="6492875"/>
            <a:ext cx="569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06A5FBB-AC71-46FE-9F53-24C39BEADF2B}" type="slidenum">
              <a:rPr lang="ru-RU" altLang="ru-RU" sz="2800" b="1" smtClean="0"/>
              <a:t>10</a:t>
            </a:fld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1172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2010" y="65110"/>
            <a:ext cx="10189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bg1"/>
                </a:solidFill>
              </a:rPr>
              <a:t>Инструктивные и разъясняющие письма </a:t>
            </a:r>
            <a:r>
              <a:rPr lang="ru-RU" sz="2800" b="1" dirty="0" smtClean="0">
                <a:solidFill>
                  <a:schemeClr val="bg1"/>
                </a:solidFill>
              </a:rPr>
              <a:t>Минфина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388" y="1218250"/>
            <a:ext cx="1119051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 списании дебиторской задолженности при исключении должника из ЕГРЮЛ</a:t>
            </a:r>
            <a:endParaRPr lang="ru-RU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indent="360000" algn="just"/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ВОПРОС:</a:t>
            </a:r>
          </a:p>
          <a:p>
            <a:pPr indent="360000" algn="just"/>
            <a:r>
              <a:rPr lang="ru-RU" sz="2200" dirty="0">
                <a:ea typeface="Calibri" panose="020F0502020204030204" pitchFamily="34" charset="0"/>
              </a:rPr>
              <a:t>Покупатель не расплатился с компанией за товары. Затем его исключили из ЕГРЮЛ из-за недостоверности сведений о директоре. Что делать с </a:t>
            </a:r>
            <a:r>
              <a:rPr lang="ru-RU" sz="2200" dirty="0" err="1" smtClean="0">
                <a:ea typeface="Calibri" panose="020F0502020204030204" pitchFamily="34" charset="0"/>
              </a:rPr>
              <a:t>дебиторкой</a:t>
            </a:r>
            <a:r>
              <a:rPr lang="ru-RU" sz="2200" dirty="0" smtClean="0">
                <a:ea typeface="Calibri" panose="020F0502020204030204" pitchFamily="34" charset="0"/>
              </a:rPr>
              <a:t>?</a:t>
            </a:r>
          </a:p>
          <a:p>
            <a:pPr indent="360000" algn="just"/>
            <a:endParaRPr lang="ru-RU" sz="2200" dirty="0">
              <a:ea typeface="Calibri" panose="020F0502020204030204" pitchFamily="34" charset="0"/>
            </a:endParaRPr>
          </a:p>
          <a:p>
            <a:pPr indent="360000" algn="just"/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ОТВЕТ:</a:t>
            </a:r>
          </a:p>
          <a:p>
            <a:pPr indent="360000" algn="just"/>
            <a:r>
              <a:rPr lang="ru-RU" sz="2200" dirty="0">
                <a:ea typeface="Calibri" panose="020F0502020204030204" pitchFamily="34" charset="0"/>
              </a:rPr>
              <a:t> </a:t>
            </a:r>
            <a:r>
              <a:rPr lang="ru-RU" sz="2200" dirty="0" smtClean="0">
                <a:ea typeface="Calibri" panose="020F0502020204030204" pitchFamily="34" charset="0"/>
              </a:rPr>
              <a:t>Можно списать на убытки как безнадежную задолженность по факту исключения должника как недействующего юридического лица из ЕГРЮЛ.</a:t>
            </a:r>
          </a:p>
          <a:p>
            <a:pPr indent="360000" algn="just"/>
            <a:r>
              <a:rPr lang="ru-RU" sz="2200" dirty="0" smtClean="0">
                <a:ea typeface="Calibri" panose="020F0502020204030204" pitchFamily="34" charset="0"/>
              </a:rPr>
              <a:t>К исключению </a:t>
            </a:r>
            <a:r>
              <a:rPr lang="ru-RU" sz="2200" dirty="0" err="1" smtClean="0">
                <a:ea typeface="Calibri" panose="020F0502020204030204" pitchFamily="34" charset="0"/>
              </a:rPr>
              <a:t>юрлица</a:t>
            </a:r>
            <a:r>
              <a:rPr lang="ru-RU" sz="2200" dirty="0" smtClean="0">
                <a:ea typeface="Calibri" panose="020F0502020204030204" pitchFamily="34" charset="0"/>
              </a:rPr>
              <a:t> из ЕГРЮЛ по факту наличия недостоверных сведений 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применяются</a:t>
            </a:r>
            <a:r>
              <a:rPr lang="ru-RU" sz="2200" dirty="0" smtClean="0">
                <a:ea typeface="Calibri" panose="020F0502020204030204" pitchFamily="34" charset="0"/>
              </a:rPr>
              <a:t> положения ГК РФ 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 ликвидации </a:t>
            </a:r>
            <a:r>
              <a:rPr lang="ru-RU" sz="2200" dirty="0" smtClean="0">
                <a:ea typeface="Calibri" panose="020F0502020204030204" pitchFamily="34" charset="0"/>
              </a:rPr>
              <a:t>(п.6 ст.21.1 129-ФЗ «О </a:t>
            </a:r>
            <a:r>
              <a:rPr lang="ru-RU" sz="2200" dirty="0" err="1" smtClean="0">
                <a:ea typeface="Calibri" panose="020F0502020204030204" pitchFamily="34" charset="0"/>
              </a:rPr>
              <a:t>госрегистрации</a:t>
            </a:r>
            <a:r>
              <a:rPr lang="ru-RU" sz="2200" dirty="0" smtClean="0">
                <a:ea typeface="Calibri" panose="020F0502020204030204" pitchFamily="34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</a:rPr>
              <a:t>юрлиц</a:t>
            </a:r>
            <a:r>
              <a:rPr lang="ru-RU" sz="2200" dirty="0" smtClean="0">
                <a:ea typeface="Calibri" panose="020F0502020204030204" pitchFamily="34" charset="0"/>
              </a:rPr>
              <a:t> и ИП</a:t>
            </a:r>
            <a:r>
              <a:rPr lang="ru-RU" sz="2200" dirty="0">
                <a:ea typeface="Calibri" panose="020F0502020204030204" pitchFamily="34" charset="0"/>
              </a:rPr>
              <a:t>», 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введен Федеральным законом от 02.11.2023 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№519-ФЗ</a:t>
            </a:r>
            <a:r>
              <a:rPr lang="ru-RU" sz="2200" dirty="0" smtClean="0">
                <a:ea typeface="Calibri" panose="020F0502020204030204" pitchFamily="34" charset="0"/>
              </a:rPr>
              <a:t>).</a:t>
            </a:r>
          </a:p>
          <a:p>
            <a:pPr indent="360000" algn="just"/>
            <a:r>
              <a:rPr lang="ru-RU" sz="2200" dirty="0" smtClean="0">
                <a:ea typeface="Calibri" panose="020F0502020204030204" pitchFamily="34" charset="0"/>
              </a:rPr>
              <a:t>Если применяются положения ГК РФ о ликвидации, то в </a:t>
            </a:r>
            <a:r>
              <a:rPr lang="ru-RU" sz="2200" dirty="0">
                <a:ea typeface="Calibri" panose="020F0502020204030204" pitchFamily="34" charset="0"/>
              </a:rPr>
              <a:t>целях </a:t>
            </a:r>
            <a:r>
              <a:rPr lang="ru-RU" sz="2200" dirty="0" smtClean="0">
                <a:ea typeface="Calibri" panose="020F0502020204030204" pitchFamily="34" charset="0"/>
              </a:rPr>
              <a:t>налога на прибыль налогоплательщик 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вправе</a:t>
            </a:r>
            <a:r>
              <a:rPr lang="ru-RU" sz="2200" dirty="0">
                <a:ea typeface="Calibri" panose="020F0502020204030204" pitchFamily="34" charset="0"/>
              </a:rPr>
              <a:t> признать </a:t>
            </a:r>
            <a:r>
              <a:rPr lang="ru-RU" sz="2200" dirty="0" smtClean="0">
                <a:ea typeface="Calibri" panose="020F0502020204030204" pitchFamily="34" charset="0"/>
              </a:rPr>
              <a:t>дебиторскую </a:t>
            </a:r>
            <a:r>
              <a:rPr lang="ru-RU" sz="2200" dirty="0">
                <a:ea typeface="Calibri" panose="020F0502020204030204" pitchFamily="34" charset="0"/>
              </a:rPr>
              <a:t>задолженность 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безнадежной</a:t>
            </a:r>
            <a:r>
              <a:rPr lang="ru-RU" sz="2200" dirty="0">
                <a:ea typeface="Calibri" panose="020F0502020204030204" pitchFamily="34" charset="0"/>
              </a:rPr>
              <a:t> по основанию ликвидации в соответствии с </a:t>
            </a:r>
            <a:r>
              <a:rPr lang="ru-RU" sz="2200" dirty="0" smtClean="0">
                <a:ea typeface="Calibri" panose="020F0502020204030204" pitchFamily="34" charset="0"/>
              </a:rPr>
              <a:t>п.2 ст.266 </a:t>
            </a:r>
            <a:r>
              <a:rPr lang="ru-RU" sz="2200" dirty="0">
                <a:ea typeface="Calibri" panose="020F0502020204030204" pitchFamily="34" charset="0"/>
              </a:rPr>
              <a:t>НК </a:t>
            </a:r>
            <a:r>
              <a:rPr lang="ru-RU" sz="2200" dirty="0" smtClean="0">
                <a:ea typeface="Calibri" panose="020F0502020204030204" pitchFamily="34" charset="0"/>
              </a:rPr>
              <a:t>РФ.</a:t>
            </a:r>
            <a:endParaRPr lang="ru-RU" sz="2200" dirty="0">
              <a:ea typeface="Calibri" panose="020F0502020204030204" pitchFamily="34" charset="0"/>
            </a:endParaRPr>
          </a:p>
          <a:p>
            <a:pPr indent="360000" algn="r"/>
            <a:r>
              <a:rPr lang="ru-RU" sz="2200" dirty="0" smtClean="0">
                <a:ea typeface="Calibri" panose="020F0502020204030204" pitchFamily="34" charset="0"/>
              </a:rPr>
              <a:t>(письмо </a:t>
            </a:r>
            <a:r>
              <a:rPr lang="ru-RU" sz="2200" dirty="0">
                <a:ea typeface="Calibri" panose="020F0502020204030204" pitchFamily="34" charset="0"/>
              </a:rPr>
              <a:t>Минфина России от 12.07.2023 </a:t>
            </a:r>
            <a:r>
              <a:rPr lang="ru-RU" sz="2200" dirty="0" smtClean="0">
                <a:ea typeface="Calibri" panose="020F0502020204030204" pitchFamily="34" charset="0"/>
              </a:rPr>
              <a:t>№03-03-06/2/65088</a:t>
            </a:r>
            <a:r>
              <a:rPr lang="ru-RU" sz="2200" dirty="0">
                <a:ea typeface="Calibri" panose="020F0502020204030204" pitchFamily="34" charset="0"/>
              </a:rPr>
              <a:t>)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2088" y="6492875"/>
            <a:ext cx="569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06A5FBB-AC71-46FE-9F53-24C39BEADF2B}" type="slidenum">
              <a:rPr lang="ru-RU" altLang="ru-RU" sz="2800" b="1" smtClean="0"/>
              <a:t>11</a:t>
            </a:fld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6523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81038" y="1637620"/>
            <a:ext cx="10515600" cy="1854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09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81038" y="1637620"/>
            <a:ext cx="10515600" cy="1854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Налог на прибыль:</a:t>
            </a:r>
          </a:p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изменения 2024 года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82907" y="4738603"/>
            <a:ext cx="8311863" cy="174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33" tIns="40067" rIns="80133" bIns="40067" anchor="ctr">
            <a:spAutoFit/>
          </a:bodyPr>
          <a:lstStyle/>
          <a:p>
            <a:pPr algn="ctr" defTabSz="9140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Arial" pitchFamily="34" charset="0"/>
              </a:rPr>
              <a:t>Заместитель начальника</a:t>
            </a:r>
          </a:p>
          <a:p>
            <a:pPr algn="ctr" defTabSz="9140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Arial" pitchFamily="34" charset="0"/>
              </a:rPr>
              <a:t>Управления налогообложения юридических лиц ФНС России</a:t>
            </a:r>
          </a:p>
          <a:p>
            <a:pPr algn="ctr" defTabSz="9140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 smtClean="0">
                <a:solidFill>
                  <a:prstClr val="black"/>
                </a:solidFill>
                <a:latin typeface="Arial" pitchFamily="34" charset="0"/>
              </a:rPr>
              <a:t>А.Ю.Коньков</a:t>
            </a:r>
            <a:endParaRPr lang="ru-RU" altLang="ru-RU" sz="20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defTabSz="91401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defTabSz="9140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Arial" pitchFamily="34" charset="0"/>
              </a:rPr>
              <a:t>г. Москва</a:t>
            </a:r>
          </a:p>
          <a:p>
            <a:pPr algn="ctr" defTabSz="9140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Arial" pitchFamily="34" charset="0"/>
              </a:rPr>
              <a:t>6 июня 2024 года</a:t>
            </a:r>
            <a:endParaRPr lang="ru-RU" altLang="ru-RU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8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41217" y="2090057"/>
            <a:ext cx="10953800" cy="4267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000" dirty="0" smtClean="0"/>
              <a:t>1. «Критичные» контрольные соотношения к налоговым декларациям.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000" dirty="0" smtClean="0"/>
              <a:t>2. Окончательная отмена нулевой ставки по «сквозным» дивидендам. Введение нулевой ставки по «</a:t>
            </a:r>
            <a:r>
              <a:rPr lang="ru-RU" sz="3000" dirty="0" err="1" smtClean="0"/>
              <a:t>квазиказначейским</a:t>
            </a:r>
            <a:r>
              <a:rPr lang="ru-RU" sz="3000" dirty="0" smtClean="0"/>
              <a:t>» дивидендам.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000" dirty="0" smtClean="0"/>
              <a:t>3. </a:t>
            </a:r>
            <a:r>
              <a:rPr lang="ru-RU" sz="3000" dirty="0"/>
              <a:t>Инструктивные и разъясняющие </a:t>
            </a:r>
            <a:r>
              <a:rPr lang="ru-RU" sz="3000"/>
              <a:t>письма </a:t>
            </a:r>
            <a:r>
              <a:rPr lang="ru-RU" sz="3000" smtClean="0"/>
              <a:t>Минфина.</a:t>
            </a:r>
            <a:endParaRPr lang="ru-RU" sz="30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0299" y="1201783"/>
            <a:ext cx="10515600" cy="6183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Налог на прибыль. Изменения 2024 года.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2088" y="6492875"/>
            <a:ext cx="569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74F2A110-A968-48EA-BC4D-83D7960DDD62}" type="slidenum">
              <a:rPr lang="ru-RU" altLang="ru-RU" sz="2800" b="1" smtClean="0"/>
              <a:t>3</a:t>
            </a:fld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1752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2269" y="118968"/>
            <a:ext cx="10499731" cy="852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«Критичные» контрольные соотношения (КС)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(пп.1 п.5 ст.11.3 НК РФ)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303" y="2553340"/>
            <a:ext cx="1094559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пп.1 п.5 ст.11.3 НК РФ:</a:t>
            </a:r>
          </a:p>
          <a:p>
            <a:pPr algn="just"/>
            <a:r>
              <a:rPr lang="ru-RU" sz="3000" dirty="0" smtClean="0"/>
              <a:t>«Критичные» КС – это КС, при невыполнении которых совокупная </a:t>
            </a:r>
            <a:r>
              <a:rPr lang="ru-RU" sz="3000" dirty="0"/>
              <a:t>обязанность формируется и подлежит учету на едином налоговом счете 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со дня представления</a:t>
            </a:r>
            <a:r>
              <a:rPr lang="ru-RU" sz="3000" dirty="0" smtClean="0">
                <a:solidFill>
                  <a:schemeClr val="accent1"/>
                </a:solidFill>
              </a:rPr>
              <a:t> </a:t>
            </a:r>
            <a:r>
              <a:rPr lang="ru-RU" sz="3000" dirty="0" smtClean="0"/>
              <a:t>декларации, а только 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проведения камеральной проверки</a:t>
            </a:r>
            <a:r>
              <a:rPr lang="ru-RU" sz="30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3000" dirty="0" smtClean="0"/>
              <a:t>Приказом ФНС России утверждено 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r>
              <a:rPr lang="ru-RU" sz="3000" dirty="0" smtClean="0"/>
              <a:t> «критичных» контрольных соотношений.</a:t>
            </a:r>
          </a:p>
        </p:txBody>
      </p:sp>
      <p:sp>
        <p:nvSpPr>
          <p:cNvPr id="8" name="Rectangle 1805"/>
          <p:cNvSpPr txBox="1">
            <a:spLocks/>
          </p:cNvSpPr>
          <p:nvPr/>
        </p:nvSpPr>
        <p:spPr>
          <a:xfrm>
            <a:off x="272795" y="1424050"/>
            <a:ext cx="11364686" cy="8276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Приказ ФНС России от 29.02.2024 №ЕД-7-3/164@</a:t>
            </a:r>
            <a:br>
              <a:rPr lang="ru-RU" alt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(вступил в силу с 01.05.2024)</a:t>
            </a:r>
            <a:endParaRPr lang="ru-RU" altLang="ru-RU" sz="2400" b="1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2088" y="6492875"/>
            <a:ext cx="569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612CCFC-C85F-4FA7-B89A-26BD1162EE06}" type="slidenum">
              <a:rPr lang="ru-RU" altLang="ru-RU" sz="2800" b="1" smtClean="0"/>
              <a:t>4</a:t>
            </a:fld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2438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14933" y="144104"/>
            <a:ext cx="9117751" cy="852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«Критичные» контрольные соотношения (КС)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(пп.1 п.5 ст.11.3 НК РФ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1805"/>
          <p:cNvSpPr txBox="1">
            <a:spLocks/>
          </p:cNvSpPr>
          <p:nvPr/>
        </p:nvSpPr>
        <p:spPr>
          <a:xfrm>
            <a:off x="400481" y="1488560"/>
            <a:ext cx="11364687" cy="8276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Приказ ФНС России от 29.02.2024 №ЕД-7-3/164@</a:t>
            </a:r>
            <a:br>
              <a:rPr lang="ru-RU" alt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(вступил в силу с 01.05.2024)</a:t>
            </a:r>
            <a:endParaRPr lang="ru-RU" alt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481" y="2602541"/>
            <a:ext cx="11299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Пример: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«Критичные» контрольные соотношения по налогу на прибыль: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400" dirty="0" smtClean="0"/>
              <a:t>1) Раздел 1, Лист 02: значения строк с исчисленными суммами налога (авансового платежа) к доплате / к уменьшению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быть больше нуля</a:t>
            </a:r>
            <a:r>
              <a:rPr lang="ru-RU" sz="2400" dirty="0" smtClean="0"/>
              <a:t>,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400" dirty="0" smtClean="0"/>
              <a:t>2) Лист 02: значения строк 270, 271, 280, 281 (сумма налога к доплате (к уменьшению))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быть рассчитаны арифметически правильно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/>
              <a:t>(по указанным в них формулам).</a:t>
            </a:r>
            <a:endParaRPr lang="ru-RU" sz="2800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2088" y="6492875"/>
            <a:ext cx="569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9C45BDBB-2974-43DD-9946-ACEA97B7DD36}" type="slidenum">
              <a:rPr lang="ru-RU" altLang="ru-RU" sz="2800" b="1" smtClean="0"/>
              <a:t>5</a:t>
            </a:fld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9990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1805"/>
          <p:cNvSpPr txBox="1">
            <a:spLocks/>
          </p:cNvSpPr>
          <p:nvPr/>
        </p:nvSpPr>
        <p:spPr bwMode="auto">
          <a:xfrm>
            <a:off x="1750424" y="148046"/>
            <a:ext cx="1035449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Отмена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нулевой ставки по дивидендам при «сквозном» подходе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Федеральный закон от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23.11.2020 №374-ФЗ)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1805"/>
          <p:cNvSpPr txBox="1">
            <a:spLocks/>
          </p:cNvSpPr>
          <p:nvPr/>
        </p:nvSpPr>
        <p:spPr>
          <a:xfrm>
            <a:off x="400594" y="1080604"/>
            <a:ext cx="11312435" cy="5281323"/>
          </a:xfrm>
          <a:prstGeom prst="rect">
            <a:avLst/>
          </a:prstGeom>
        </p:spPr>
        <p:txBody>
          <a:bodyPr lIns="27000" tIns="0" rIns="27000" bIns="0"/>
          <a:lstStyle>
            <a:lvl1pPr algn="ctr" defTabSz="9142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defRPr/>
            </a:pPr>
            <a:endParaRPr lang="ru-RU" altLang="ru-RU" sz="525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just">
              <a:defRPr/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/>
              </a:rPr>
              <a:t>с 2024 года</a:t>
            </a:r>
            <a:r>
              <a:rPr lang="ru-RU" altLang="ru-RU" sz="2400" b="1" dirty="0" smtClean="0">
                <a:latin typeface="+mn-lt"/>
                <a:sym typeface="Wingdings"/>
              </a:rPr>
              <a:t>.</a:t>
            </a:r>
          </a:p>
          <a:p>
            <a:pPr indent="360000" algn="just">
              <a:defRPr/>
            </a:pPr>
            <a:r>
              <a:rPr lang="ru-RU" altLang="ru-RU" sz="2400" dirty="0" smtClean="0">
                <a:latin typeface="+mn-lt"/>
                <a:sym typeface="Wingdings"/>
              </a:rPr>
              <a:t>Российские организации </a:t>
            </a:r>
            <a:r>
              <a:rPr lang="ru-RU" alt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/>
              </a:rPr>
              <a:t>не вправе</a:t>
            </a:r>
            <a:r>
              <a:rPr lang="ru-RU" altLang="ru-RU" sz="2400" dirty="0" smtClean="0">
                <a:solidFill>
                  <a:schemeClr val="accent1"/>
                </a:solidFill>
                <a:latin typeface="+mn-lt"/>
                <a:sym typeface="Wingdings"/>
              </a:rPr>
              <a:t> </a:t>
            </a:r>
            <a:r>
              <a:rPr lang="ru-RU" altLang="ru-RU" sz="2400" dirty="0" smtClean="0">
                <a:latin typeface="+mn-lt"/>
                <a:sym typeface="Wingdings"/>
              </a:rPr>
              <a:t>применять нулевую налоговую ставку по дивидендам, </a:t>
            </a:r>
            <a:r>
              <a:rPr lang="ru-RU" altLang="ru-RU" sz="2400" dirty="0">
                <a:latin typeface="+mn-lt"/>
                <a:sym typeface="Wingdings"/>
              </a:rPr>
              <a:t>если такие организации имеют фактическое право на получение </a:t>
            </a:r>
            <a:r>
              <a:rPr lang="ru-RU" altLang="ru-RU" sz="2400" dirty="0" smtClean="0">
                <a:latin typeface="+mn-lt"/>
                <a:sym typeface="Wingdings"/>
              </a:rPr>
              <a:t>этих доходов и </a:t>
            </a:r>
            <a:r>
              <a:rPr lang="ru-RU" altLang="ru-RU" sz="2400" dirty="0">
                <a:latin typeface="+mn-lt"/>
                <a:sym typeface="Wingdings"/>
              </a:rPr>
              <a:t>косвенно участвуют в российской организации, выплатившей </a:t>
            </a:r>
            <a:r>
              <a:rPr lang="ru-RU" altLang="ru-RU" sz="2400" dirty="0" smtClean="0">
                <a:latin typeface="+mn-lt"/>
                <a:sym typeface="Wingdings"/>
              </a:rPr>
              <a:t> дивиденды (завершен переходный период, предусмотренный ч.2 ст.8 374-ФЗ от 23.11.2020):</a:t>
            </a:r>
            <a:endParaRPr lang="ru-RU" altLang="ru-RU" sz="2400" dirty="0">
              <a:latin typeface="+mn-lt"/>
              <a:sym typeface="Wingdings"/>
            </a:endParaRPr>
          </a:p>
          <a:p>
            <a:pPr algn="just">
              <a:spcAft>
                <a:spcPts val="1200"/>
              </a:spcAft>
              <a:buClr>
                <a:srgbClr val="C00000"/>
              </a:buClr>
              <a:defRPr/>
            </a:pPr>
            <a:endParaRPr lang="ru-RU" altLang="ru-RU" sz="2400" b="1" dirty="0" smtClean="0">
              <a:sym typeface="Wingding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00594" y="3234088"/>
            <a:ext cx="10991821" cy="3127838"/>
            <a:chOff x="400594" y="3234088"/>
            <a:chExt cx="10991821" cy="3127838"/>
          </a:xfrm>
        </p:grpSpPr>
        <p:sp>
          <p:nvSpPr>
            <p:cNvPr id="9" name="Развернутая стрелка 8"/>
            <p:cNvSpPr/>
            <p:nvPr/>
          </p:nvSpPr>
          <p:spPr>
            <a:xfrm flipV="1">
              <a:off x="1129386" y="5618727"/>
              <a:ext cx="4978417" cy="743199"/>
            </a:xfrm>
            <a:prstGeom prst="uturnArrow">
              <a:avLst>
                <a:gd name="adj1" fmla="val 14035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Выгнутая вверх стрелка 9"/>
            <p:cNvSpPr/>
            <p:nvPr/>
          </p:nvSpPr>
          <p:spPr>
            <a:xfrm flipH="1">
              <a:off x="2278921" y="4102298"/>
              <a:ext cx="8041736" cy="457011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00594" y="4576625"/>
              <a:ext cx="2546800" cy="104877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РосКо1</a:t>
              </a:r>
              <a:endPara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845614" y="4559309"/>
              <a:ext cx="2546801" cy="104877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РосКо2</a:t>
              </a:r>
              <a:endPara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435056" y="4756298"/>
              <a:ext cx="1145406" cy="4812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владение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100%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23104" y="4576624"/>
              <a:ext cx="2546800" cy="104877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ИнКо</a:t>
              </a:r>
              <a:endPara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V="1">
              <a:off x="2947394" y="5310789"/>
              <a:ext cx="1675710" cy="1"/>
            </a:xfrm>
            <a:prstGeom prst="straightConnector1">
              <a:avLst/>
            </a:prstGeom>
            <a:ln w="53975">
              <a:solidFill>
                <a:srgbClr val="00206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3212546" y="4726950"/>
              <a:ext cx="1145406" cy="4812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владение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100%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7169904" y="5311166"/>
              <a:ext cx="1675710" cy="1"/>
            </a:xfrm>
            <a:prstGeom prst="straightConnector1">
              <a:avLst/>
            </a:prstGeom>
            <a:ln w="53975">
              <a:solidFill>
                <a:srgbClr val="00206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Выгнутая вверх стрелка 17"/>
            <p:cNvSpPr/>
            <p:nvPr/>
          </p:nvSpPr>
          <p:spPr>
            <a:xfrm flipH="1">
              <a:off x="1462695" y="4119613"/>
              <a:ext cx="4485717" cy="457011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Выноска-облако 18"/>
            <p:cNvSpPr/>
            <p:nvPr/>
          </p:nvSpPr>
          <p:spPr>
            <a:xfrm>
              <a:off x="2569944" y="3234088"/>
              <a:ext cx="3850107" cy="781125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Я – не ФПД.</a:t>
              </a:r>
            </a:p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ФПД – РосКо2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Выноска-облако 19"/>
            <p:cNvSpPr/>
            <p:nvPr/>
          </p:nvSpPr>
          <p:spPr>
            <a:xfrm>
              <a:off x="8389443" y="3551722"/>
              <a:ext cx="2252312" cy="56789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Я – ФПД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462695" y="5804322"/>
              <a:ext cx="4186991" cy="4812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дивиденды  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ставка 0% </a:t>
              </a:r>
              <a:r>
                <a:rPr lang="ru-RU" sz="20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ставка 13%</a:t>
              </a:r>
              <a:endPara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118585" y="5942377"/>
              <a:ext cx="798897" cy="23020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118585" y="5942376"/>
              <a:ext cx="798897" cy="2281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2088" y="6492875"/>
            <a:ext cx="569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1E4668F4-C369-4218-BA3F-FA2DB10ECE12}" type="slidenum">
              <a:rPr lang="ru-RU" altLang="ru-RU" sz="2800" b="1" smtClean="0"/>
              <a:t>6</a:t>
            </a:fld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0905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1805"/>
          <p:cNvSpPr txBox="1">
            <a:spLocks/>
          </p:cNvSpPr>
          <p:nvPr/>
        </p:nvSpPr>
        <p:spPr>
          <a:xfrm>
            <a:off x="519765" y="1122363"/>
            <a:ext cx="11201972" cy="5567194"/>
          </a:xfrm>
          <a:prstGeom prst="rect">
            <a:avLst/>
          </a:prstGeom>
          <a:ln w="38100">
            <a:noFill/>
          </a:ln>
        </p:spPr>
        <p:txBody>
          <a:bodyPr lIns="36000" tIns="36000" rIns="36000" bIns="36000">
            <a:noAutofit/>
          </a:bodyPr>
          <a:lstStyle>
            <a:lvl1pPr algn="ctr" defTabSz="9142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40000" algn="just">
              <a:defRPr/>
            </a:pPr>
            <a:r>
              <a:rPr lang="ru-RU" altLang="ru-RU" sz="1600" b="1" dirty="0" smtClean="0">
                <a:solidFill>
                  <a:prstClr val="black"/>
                </a:solidFill>
              </a:rPr>
              <a:t>НК РФ, ст.284, п.3, пп.1.5: </a:t>
            </a:r>
            <a:r>
              <a:rPr lang="ru-RU" altLang="ru-RU" sz="1600" b="1" dirty="0">
                <a:solidFill>
                  <a:prstClr val="black"/>
                </a:solidFill>
              </a:rPr>
              <a:t>0 процентов - по доходам, полученным российскими организациями в виде дивидендов по акциям (долям) российской организации при условии, что на день принятия решения о выплате дивидендов </a:t>
            </a: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выплачивающая</a:t>
            </a:r>
            <a:r>
              <a:rPr lang="ru-RU" altLang="ru-RU" sz="1600" b="1" dirty="0" smtClean="0">
                <a:solidFill>
                  <a:prstClr val="black"/>
                </a:solidFill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</a:rPr>
              <a:t>дивиденды организация в течение не менее 365 календарных дней непрерывно владеет на праве собственности не менее чем 50-процентным вкладом (долей) в уставном (складочном) капитале (фонде) 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получающей</a:t>
            </a:r>
            <a:r>
              <a:rPr lang="ru-RU" altLang="ru-RU" sz="1600" b="1" dirty="0">
                <a:solidFill>
                  <a:prstClr val="black"/>
                </a:solidFill>
              </a:rPr>
              <a:t> дивиденды организации.</a:t>
            </a:r>
          </a:p>
          <a:p>
            <a:pPr indent="540000" algn="just">
              <a:defRPr/>
            </a:pPr>
            <a:r>
              <a:rPr lang="ru-RU" altLang="ru-RU" sz="1600" b="1" dirty="0">
                <a:solidFill>
                  <a:prstClr val="black"/>
                </a:solidFill>
              </a:rPr>
              <a:t>Положения настоящего подпункта применяются при условии, что 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денежные средства в размере </a:t>
            </a:r>
            <a:r>
              <a:rPr lang="ru-RU" altLang="ru-RU" sz="1600" b="1" dirty="0">
                <a:solidFill>
                  <a:prstClr val="black"/>
                </a:solidFill>
              </a:rPr>
              <a:t>дивидендов по акциям (долям) российской организации 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выплачены</a:t>
            </a:r>
            <a:r>
              <a:rPr lang="ru-RU" altLang="ru-RU" sz="1600" b="1" dirty="0">
                <a:solidFill>
                  <a:prstClr val="black"/>
                </a:solidFill>
              </a:rPr>
              <a:t> получившей их российской организацией в адрес выплачивающей такие дивиденды российской организации 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120 календарных дней</a:t>
            </a:r>
            <a:r>
              <a:rPr lang="ru-RU" altLang="ru-RU" sz="1600" b="1" dirty="0">
                <a:solidFill>
                  <a:prstClr val="black"/>
                </a:solidFill>
              </a:rPr>
              <a:t>, следующих за днем получения, в виде дивидендов и (или) в виде имущества, имущественных прав безвозмездно в соответствии с подпунктом 11 пункта 1 статьи 251 настоящего </a:t>
            </a:r>
            <a:r>
              <a:rPr lang="ru-RU" altLang="ru-RU" sz="1600" b="1" dirty="0" smtClean="0">
                <a:solidFill>
                  <a:prstClr val="black"/>
                </a:solidFill>
              </a:rPr>
              <a:t>Кодекса.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19764" y="3203958"/>
            <a:ext cx="10741794" cy="3288917"/>
            <a:chOff x="221381" y="1768928"/>
            <a:chExt cx="10990790" cy="4806271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7664972" y="3935356"/>
              <a:ext cx="970891" cy="0"/>
            </a:xfrm>
            <a:prstGeom prst="straightConnector1">
              <a:avLst/>
            </a:prstGeom>
            <a:ln w="539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7604473" y="3527143"/>
              <a:ext cx="1000398" cy="2872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n </a:t>
              </a:r>
              <a:r>
                <a:rPr lang="ru-RU" sz="1200" dirty="0" smtClean="0">
                  <a:solidFill>
                    <a:schemeClr val="tx1"/>
                  </a:solidFill>
                </a:rPr>
                <a:t>дней</a:t>
              </a:r>
              <a:endParaRPr lang="ru-RU" sz="1200" dirty="0">
                <a:solidFill>
                  <a:srgbClr val="C00000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21381" y="1768928"/>
              <a:ext cx="10990790" cy="4806271"/>
              <a:chOff x="221381" y="1768928"/>
              <a:chExt cx="10990790" cy="4806271"/>
            </a:xfrm>
          </p:grpSpPr>
          <p:sp>
            <p:nvSpPr>
              <p:cNvPr id="11" name="Стрелка вниз 10"/>
              <p:cNvSpPr/>
              <p:nvPr/>
            </p:nvSpPr>
            <p:spPr>
              <a:xfrm rot="13758261" flipH="1">
                <a:off x="4138634" y="3615502"/>
                <a:ext cx="448063" cy="2018190"/>
              </a:xfrm>
              <a:prstGeom prst="downArrow">
                <a:avLst>
                  <a:gd name="adj1" fmla="val 28071"/>
                  <a:gd name="adj2" fmla="val 126796"/>
                </a:avLst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348800" y="2525886"/>
                <a:ext cx="3036221" cy="2894225"/>
                <a:chOff x="7529246" y="2124891"/>
                <a:chExt cx="3036221" cy="2894225"/>
              </a:xfrm>
            </p:grpSpPr>
            <p:grpSp>
              <p:nvGrpSpPr>
                <p:cNvPr id="29" name="Группа 28"/>
                <p:cNvGrpSpPr/>
                <p:nvPr/>
              </p:nvGrpSpPr>
              <p:grpSpPr>
                <a:xfrm>
                  <a:off x="7529246" y="2124891"/>
                  <a:ext cx="2546801" cy="2894225"/>
                  <a:chOff x="533284" y="2124891"/>
                  <a:chExt cx="2546801" cy="2894225"/>
                </a:xfrm>
              </p:grpSpPr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533285" y="2124891"/>
                    <a:ext cx="2546800" cy="653143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АО «РосКо1»</a:t>
                    </a:r>
                    <a:endParaRPr lang="ru-RU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3" name="Прямоугольник 32"/>
                  <p:cNvSpPr/>
                  <p:nvPr/>
                </p:nvSpPr>
                <p:spPr>
                  <a:xfrm>
                    <a:off x="533284" y="4365973"/>
                    <a:ext cx="2546801" cy="653143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ООО «РосКо2»</a:t>
                    </a:r>
                    <a:endParaRPr lang="ru-RU" sz="2000" b="1" dirty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cxnSp>
                <p:nvCxnSpPr>
                  <p:cNvPr id="34" name="Прямая со стрелкой 33"/>
                  <p:cNvCxnSpPr/>
                  <p:nvPr/>
                </p:nvCxnSpPr>
                <p:spPr>
                  <a:xfrm>
                    <a:off x="747906" y="2767377"/>
                    <a:ext cx="0" cy="1587939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737935" y="3320716"/>
                    <a:ext cx="1301353" cy="4812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владение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&gt;50</a:t>
                    </a:r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%,</a:t>
                    </a:r>
                  </a:p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&gt;</a:t>
                    </a:r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= 365 дней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0" name="Прямая со стрелкой 29"/>
                <p:cNvCxnSpPr/>
                <p:nvPr/>
              </p:nvCxnSpPr>
              <p:spPr>
                <a:xfrm>
                  <a:off x="9705817" y="2778034"/>
                  <a:ext cx="0" cy="1587939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prstDash val="lgDash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Прямоугольник 30"/>
                <p:cNvSpPr/>
                <p:nvPr/>
              </p:nvSpPr>
              <p:spPr>
                <a:xfrm>
                  <a:off x="9705817" y="3330341"/>
                  <a:ext cx="859650" cy="48126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>
                      <a:solidFill>
                        <a:schemeClr val="tx1"/>
                      </a:solidFill>
                    </a:rPr>
                    <a:t>владение</a:t>
                  </a:r>
                </a:p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x</a:t>
                  </a:r>
                  <a:r>
                    <a:rPr lang="ru-RU" sz="1200" dirty="0" smtClean="0">
                      <a:solidFill>
                        <a:schemeClr val="tx1"/>
                      </a:solidFill>
                    </a:rPr>
                    <a:t>%</a:t>
                  </a:r>
                  <a:endParaRPr lang="ru-RU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308008" y="5712319"/>
                <a:ext cx="10904162" cy="8628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Если </a:t>
                </a:r>
                <a:r>
                  <a:rPr lang="en-U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 &lt;</a:t>
                </a:r>
                <a:r>
                  <a:rPr lang="ru-RU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120 </a:t>
                </a:r>
                <a:r>
                  <a:rPr lang="ru-RU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дней, то дивиденды </a:t>
                </a:r>
                <a:r>
                  <a:rPr lang="ru-RU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ООО «РосКо2»</a:t>
                </a:r>
                <a:r>
                  <a:rPr lang="ru-RU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от </a:t>
                </a:r>
                <a:r>
                  <a:rPr lang="ru-RU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АО «РосКо1»</a:t>
                </a:r>
                <a:r>
                  <a:rPr lang="ru-RU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облагаются </a:t>
                </a:r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 ставке 0%</a:t>
                </a:r>
                <a:r>
                  <a:rPr lang="ru-RU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(пп.1.5 п.3 ст.284 НК РФ).</a:t>
                </a:r>
                <a:endParaRPr 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4997171" y="1768928"/>
                <a:ext cx="2546801" cy="3627463"/>
                <a:chOff x="617332" y="1786289"/>
                <a:chExt cx="2546801" cy="3627463"/>
              </a:xfrm>
            </p:grpSpPr>
            <p:grpSp>
              <p:nvGrpSpPr>
                <p:cNvPr id="23" name="Группа 22"/>
                <p:cNvGrpSpPr/>
                <p:nvPr/>
              </p:nvGrpSpPr>
              <p:grpSpPr>
                <a:xfrm>
                  <a:off x="617332" y="2519527"/>
                  <a:ext cx="2546801" cy="2894225"/>
                  <a:chOff x="533284" y="2124891"/>
                  <a:chExt cx="2546801" cy="2894225"/>
                </a:xfrm>
              </p:grpSpPr>
              <p:sp>
                <p:nvSpPr>
                  <p:cNvPr id="25" name="Прямоугольник 24"/>
                  <p:cNvSpPr/>
                  <p:nvPr/>
                </p:nvSpPr>
                <p:spPr>
                  <a:xfrm>
                    <a:off x="533285" y="2124891"/>
                    <a:ext cx="2546800" cy="653143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АО «РосКо1»</a:t>
                    </a:r>
                    <a:endParaRPr lang="ru-RU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533284" y="4365973"/>
                    <a:ext cx="2546801" cy="653143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ООО «РосКо2»</a:t>
                    </a:r>
                    <a:endParaRPr lang="ru-RU" sz="2000" b="1" dirty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738281" y="2778034"/>
                    <a:ext cx="0" cy="1587939"/>
                  </a:xfrm>
                  <a:prstGeom prst="straightConnector1">
                    <a:avLst/>
                  </a:prstGeom>
                  <a:ln w="50800">
                    <a:solidFill>
                      <a:srgbClr val="C00000"/>
                    </a:solidFill>
                    <a:headEnd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Прямоугольник 27"/>
                  <p:cNvSpPr/>
                  <p:nvPr/>
                </p:nvSpPr>
                <p:spPr>
                  <a:xfrm>
                    <a:off x="738282" y="3320716"/>
                    <a:ext cx="2328584" cy="4812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выплата дивидендов по</a:t>
                    </a:r>
                  </a:p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%-ному</a:t>
                    </a:r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 пакету акций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4" name="Прямоугольник 23"/>
                <p:cNvSpPr/>
                <p:nvPr/>
              </p:nvSpPr>
              <p:spPr>
                <a:xfrm>
                  <a:off x="617332" y="1786289"/>
                  <a:ext cx="2546800" cy="653143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Дата Т</a:t>
                  </a:r>
                  <a:endParaRPr lang="ru-RU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" name="Прямоугольник 14"/>
              <p:cNvSpPr/>
              <p:nvPr/>
            </p:nvSpPr>
            <p:spPr>
              <a:xfrm>
                <a:off x="221381" y="1792647"/>
                <a:ext cx="2868327" cy="653143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Структура владения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8665370" y="1774486"/>
                <a:ext cx="2546801" cy="3627463"/>
                <a:chOff x="617332" y="1786289"/>
                <a:chExt cx="2546801" cy="3627463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617332" y="2519527"/>
                  <a:ext cx="2546801" cy="2894225"/>
                  <a:chOff x="533284" y="2124891"/>
                  <a:chExt cx="2546801" cy="2894225"/>
                </a:xfrm>
              </p:grpSpPr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533285" y="2124891"/>
                    <a:ext cx="2546800" cy="653143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АО «РосКо1»</a:t>
                    </a:r>
                    <a:endParaRPr lang="ru-RU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" name="Прямоугольник 19"/>
                  <p:cNvSpPr/>
                  <p:nvPr/>
                </p:nvSpPr>
                <p:spPr>
                  <a:xfrm>
                    <a:off x="533284" y="4365973"/>
                    <a:ext cx="2546801" cy="653143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ООО «РосКо2»</a:t>
                    </a:r>
                    <a:endParaRPr lang="ru-RU" sz="2000" b="1" dirty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cxnSp>
                <p:nvCxnSpPr>
                  <p:cNvPr id="21" name="Прямая со стрелкой 20"/>
                  <p:cNvCxnSpPr/>
                  <p:nvPr/>
                </p:nvCxnSpPr>
                <p:spPr>
                  <a:xfrm>
                    <a:off x="2875090" y="2772476"/>
                    <a:ext cx="0" cy="1587939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prstDash val="lgDash"/>
                    <a:headEnd type="stealth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533284" y="3318309"/>
                    <a:ext cx="2310815" cy="4812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выплата дивидендов по</a:t>
                    </a:r>
                  </a:p>
                  <a:p>
                    <a:pPr algn="r"/>
                    <a:r>
                      <a:rPr lang="en-US" sz="1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&gt;5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0%-ной</a:t>
                    </a:r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 доле участия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8" name="Прямоугольник 17"/>
                <p:cNvSpPr/>
                <p:nvPr/>
              </p:nvSpPr>
              <p:spPr>
                <a:xfrm>
                  <a:off x="617332" y="1786289"/>
                  <a:ext cx="2546800" cy="653143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Дата Т+</a:t>
                  </a:r>
                  <a:r>
                    <a:rPr lang="en-US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n</a:t>
                  </a:r>
                  <a:endParaRPr lang="ru-RU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36" name="Rectangle 1805"/>
          <p:cNvSpPr txBox="1">
            <a:spLocks/>
          </p:cNvSpPr>
          <p:nvPr/>
        </p:nvSpPr>
        <p:spPr bwMode="auto">
          <a:xfrm>
            <a:off x="1473980" y="35741"/>
            <a:ext cx="10876547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Нулевая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ставка налога по «</a:t>
            </a:r>
            <a:r>
              <a:rPr lang="ru-RU" alt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квазиказначейским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» 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дивидендам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(</a:t>
            </a:r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Федеральный закон от 27.11.2023 №539-ФЗ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)</a:t>
            </a:r>
            <a:endParaRPr lang="ru-RU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2088" y="6492875"/>
            <a:ext cx="569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7E1674F3-D8F5-4BB2-8E82-8A44A7C9C89E}" type="slidenum">
              <a:rPr lang="ru-RU" altLang="ru-RU" sz="2800" b="1" smtClean="0"/>
              <a:t>7</a:t>
            </a:fld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6640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2010" y="65110"/>
            <a:ext cx="10189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bg1"/>
                </a:solidFill>
              </a:rPr>
              <a:t>Послание Президента РФ Федеральному </a:t>
            </a:r>
            <a:r>
              <a:rPr lang="ru-RU" sz="2800" b="1" dirty="0" smtClean="0">
                <a:solidFill>
                  <a:schemeClr val="bg1"/>
                </a:solidFill>
              </a:rPr>
              <a:t>собранию.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Чего </a:t>
            </a:r>
            <a:r>
              <a:rPr lang="ru-RU" sz="2800" b="1" dirty="0">
                <a:solidFill>
                  <a:schemeClr val="bg1"/>
                </a:solidFill>
              </a:rPr>
              <a:t>ждать по налогу на прибыль.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6388" y="1484039"/>
            <a:ext cx="1101634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800" dirty="0" smtClean="0">
                <a:ea typeface="Calibri" panose="020F0502020204030204" pitchFamily="34" charset="0"/>
              </a:rPr>
              <a:t>1. Увеличение </a:t>
            </a:r>
            <a:r>
              <a:rPr lang="ru-RU" sz="2800" dirty="0">
                <a:ea typeface="Calibri" panose="020F0502020204030204" pitchFamily="34" charset="0"/>
              </a:rPr>
              <a:t>с 1,5 до 2 повышающего коэффициента к первоначальной </a:t>
            </a:r>
            <a:r>
              <a:rPr lang="ru-RU" sz="2800" dirty="0" smtClean="0">
                <a:ea typeface="Calibri" panose="020F0502020204030204" pitchFamily="34" charset="0"/>
              </a:rPr>
              <a:t>стоимости российского оборудования и программ для ЭВМ, относящихся к сфере искусственного интеллекта,</a:t>
            </a:r>
          </a:p>
          <a:p>
            <a:pPr algn="just">
              <a:spcAft>
                <a:spcPts val="1200"/>
              </a:spcAft>
            </a:pPr>
            <a:r>
              <a:rPr lang="ru-RU" sz="2800" dirty="0" smtClean="0"/>
              <a:t>2</a:t>
            </a:r>
            <a:r>
              <a:rPr lang="ru-RU" sz="2800" dirty="0"/>
              <a:t>. Увеличение с 1,5 до 2 повышающего коэффициента к расходам на НИОКР по перечню Правительства </a:t>
            </a:r>
            <a:r>
              <a:rPr lang="ru-RU" sz="2800" dirty="0" smtClean="0"/>
              <a:t>РФ,</a:t>
            </a:r>
          </a:p>
          <a:p>
            <a:pPr algn="just">
              <a:spcAft>
                <a:spcPts val="1200"/>
              </a:spcAft>
            </a:pPr>
            <a:r>
              <a:rPr lang="ru-RU" sz="2800" dirty="0" smtClean="0"/>
              <a:t>3. Стимулирование инвестиционной активности,</a:t>
            </a:r>
          </a:p>
          <a:p>
            <a:pPr algn="just">
              <a:spcAft>
                <a:spcPts val="1200"/>
              </a:spcAft>
            </a:pPr>
            <a:r>
              <a:rPr lang="ru-RU" sz="2800" dirty="0"/>
              <a:t>4. </a:t>
            </a:r>
            <a:r>
              <a:rPr lang="ru-RU" sz="2800" dirty="0" smtClean="0"/>
              <a:t>Плавное увеличение </a:t>
            </a:r>
            <a:r>
              <a:rPr lang="ru-RU" sz="2800" dirty="0"/>
              <a:t>налоговой нагрузки для компаний, которые переходят с </a:t>
            </a:r>
            <a:r>
              <a:rPr lang="ru-RU" sz="2800" dirty="0" smtClean="0"/>
              <a:t>«упрощенки» </a:t>
            </a:r>
            <a:r>
              <a:rPr lang="ru-RU" sz="2800" dirty="0"/>
              <a:t>на </a:t>
            </a:r>
            <a:r>
              <a:rPr lang="ru-RU" sz="2800" dirty="0" smtClean="0"/>
              <a:t>общую систему налогообложения,</a:t>
            </a:r>
          </a:p>
          <a:p>
            <a:pPr algn="just">
              <a:spcAft>
                <a:spcPts val="1200"/>
              </a:spcAft>
            </a:pPr>
            <a:r>
              <a:rPr lang="ru-RU" sz="2800" dirty="0" smtClean="0"/>
              <a:t>5. Амнистия для «дробления бизнеса».</a:t>
            </a:r>
            <a:endParaRPr lang="ru-RU" sz="28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2088" y="6492875"/>
            <a:ext cx="569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06A5FBB-AC71-46FE-9F53-24C39BEADF2B}" type="slidenum">
              <a:rPr lang="ru-RU" altLang="ru-RU" sz="2800" b="1" smtClean="0"/>
              <a:t>8</a:t>
            </a:fld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7158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2010" y="65110"/>
            <a:ext cx="10189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bg1"/>
                </a:solidFill>
              </a:rPr>
              <a:t>Инструктивные и разъясняющие письма </a:t>
            </a:r>
            <a:r>
              <a:rPr lang="ru-RU" sz="2800" b="1" dirty="0" smtClean="0">
                <a:solidFill>
                  <a:schemeClr val="bg1"/>
                </a:solidFill>
              </a:rPr>
              <a:t>Минфина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388" y="1218250"/>
            <a:ext cx="1119051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 начислении амортизации в отношении временно не эксплуатируемого 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имущества</a:t>
            </a:r>
          </a:p>
          <a:p>
            <a:pPr indent="360000" algn="just"/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ВОПРОС:</a:t>
            </a:r>
          </a:p>
          <a:p>
            <a:pPr indent="360000" algn="just"/>
            <a:r>
              <a:rPr lang="ru-RU" sz="2200" dirty="0" smtClean="0">
                <a:ea typeface="Calibri" panose="020F0502020204030204" pitchFamily="34" charset="0"/>
              </a:rPr>
              <a:t>Эксплуатация основного средства временно приостановлена. При этом объект на консервацию не переведен. Нужно ли прекращать начисление амортизации по такому основному средству в налоговом учете?</a:t>
            </a:r>
          </a:p>
          <a:p>
            <a:pPr indent="360000" algn="just"/>
            <a:endParaRPr lang="ru-RU" sz="2200" dirty="0">
              <a:ea typeface="Calibri" panose="020F0502020204030204" pitchFamily="34" charset="0"/>
            </a:endParaRPr>
          </a:p>
          <a:p>
            <a:pPr indent="360000" algn="just"/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ОТВЕТ:</a:t>
            </a:r>
          </a:p>
          <a:p>
            <a:pPr indent="360000" algn="just"/>
            <a:r>
              <a:rPr lang="ru-RU" sz="2200" dirty="0" smtClean="0">
                <a:ea typeface="Calibri" panose="020F0502020204030204" pitchFamily="34" charset="0"/>
              </a:rPr>
              <a:t> Нет, не нужно.</a:t>
            </a:r>
          </a:p>
          <a:p>
            <a:pPr indent="360000" algn="just"/>
            <a:r>
              <a:rPr lang="ru-RU" sz="2200" dirty="0" smtClean="0">
                <a:ea typeface="Calibri" panose="020F0502020204030204" pitchFamily="34" charset="0"/>
              </a:rPr>
              <a:t>Начисление амортизации прекращается в двух случаях:</a:t>
            </a:r>
          </a:p>
          <a:p>
            <a:pPr indent="360000" algn="just"/>
            <a:r>
              <a:rPr lang="ru-RU" sz="2200" dirty="0" smtClean="0">
                <a:ea typeface="Calibri" panose="020F0502020204030204" pitchFamily="34" charset="0"/>
              </a:rPr>
              <a:t>- полное </a:t>
            </a:r>
            <a:r>
              <a:rPr lang="ru-RU" sz="2200" dirty="0">
                <a:ea typeface="Calibri" panose="020F0502020204030204" pitchFamily="34" charset="0"/>
              </a:rPr>
              <a:t>списание стоимости </a:t>
            </a:r>
            <a:r>
              <a:rPr lang="ru-RU" sz="2200" dirty="0" smtClean="0">
                <a:ea typeface="Calibri" panose="020F0502020204030204" pitchFamily="34" charset="0"/>
              </a:rPr>
              <a:t>объекта,</a:t>
            </a:r>
          </a:p>
          <a:p>
            <a:pPr indent="360000" algn="just"/>
            <a:r>
              <a:rPr lang="ru-RU" sz="2200" dirty="0" smtClean="0">
                <a:ea typeface="Calibri" panose="020F0502020204030204" pitchFamily="34" charset="0"/>
              </a:rPr>
              <a:t>- объект </a:t>
            </a:r>
            <a:r>
              <a:rPr lang="ru-RU" sz="2200" dirty="0">
                <a:ea typeface="Calibri" panose="020F0502020204030204" pitchFamily="34" charset="0"/>
              </a:rPr>
              <a:t>выбыл из состава амортизируемого </a:t>
            </a:r>
            <a:r>
              <a:rPr lang="ru-RU" sz="2200" dirty="0" smtClean="0">
                <a:ea typeface="Calibri" panose="020F0502020204030204" pitchFamily="34" charset="0"/>
              </a:rPr>
              <a:t>имущества.</a:t>
            </a:r>
          </a:p>
          <a:p>
            <a:pPr indent="360000" algn="just"/>
            <a:r>
              <a:rPr lang="ru-RU" sz="2200" dirty="0" smtClean="0">
                <a:ea typeface="Calibri" panose="020F0502020204030204" pitchFamily="34" charset="0"/>
              </a:rPr>
              <a:t>В НК РФ 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нет требования</a:t>
            </a:r>
            <a:r>
              <a:rPr lang="ru-RU" sz="2200" dirty="0" smtClean="0">
                <a:ea typeface="Calibri" panose="020F0502020204030204" pitchFamily="34" charset="0"/>
              </a:rPr>
              <a:t> о прекращении </a:t>
            </a:r>
            <a:r>
              <a:rPr lang="ru-RU" sz="2200" dirty="0">
                <a:ea typeface="Calibri" panose="020F0502020204030204" pitchFamily="34" charset="0"/>
              </a:rPr>
              <a:t>начисления амортизации в случае отсутствия дохода от использования амортизируемого имущества в какой-либо промежуток </a:t>
            </a:r>
            <a:r>
              <a:rPr lang="ru-RU" sz="2200" dirty="0" smtClean="0">
                <a:ea typeface="Calibri" panose="020F0502020204030204" pitchFamily="34" charset="0"/>
              </a:rPr>
              <a:t>времени.</a:t>
            </a:r>
          </a:p>
          <a:p>
            <a:pPr indent="360000" algn="r"/>
            <a:r>
              <a:rPr lang="ru-RU" sz="2200" dirty="0" smtClean="0">
                <a:ea typeface="Calibri" panose="020F0502020204030204" pitchFamily="34" charset="0"/>
              </a:rPr>
              <a:t>(письмо </a:t>
            </a:r>
            <a:r>
              <a:rPr lang="ru-RU" sz="2200" dirty="0">
                <a:ea typeface="Calibri" panose="020F0502020204030204" pitchFamily="34" charset="0"/>
              </a:rPr>
              <a:t>Минфина России от 17.11.2023 </a:t>
            </a:r>
            <a:r>
              <a:rPr lang="ru-RU" sz="2200" dirty="0" smtClean="0">
                <a:ea typeface="Calibri" panose="020F0502020204030204" pitchFamily="34" charset="0"/>
              </a:rPr>
              <a:t>№03-03-06/1/11026)</a:t>
            </a:r>
            <a:endParaRPr lang="ru-RU" sz="2200" dirty="0">
              <a:ea typeface="Calibri" panose="020F0502020204030204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2088" y="6492875"/>
            <a:ext cx="569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06A5FBB-AC71-46FE-9F53-24C39BEADF2B}" type="slidenum">
              <a:rPr lang="ru-RU" altLang="ru-RU" sz="2800" b="1" smtClean="0"/>
              <a:t>9</a:t>
            </a:fld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68656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1038</Words>
  <Application>Microsoft Office PowerPoint</Application>
  <PresentationFormat>Широкоэкранный</PresentationFormat>
  <Paragraphs>116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Коньков Андрей Юрьевич</cp:lastModifiedBy>
  <cp:revision>12</cp:revision>
  <dcterms:created xsi:type="dcterms:W3CDTF">2024-04-26T12:36:18Z</dcterms:created>
  <dcterms:modified xsi:type="dcterms:W3CDTF">2024-06-04T16:35:53Z</dcterms:modified>
</cp:coreProperties>
</file>