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8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01"/>
    <p:restoredTop sz="94645"/>
  </p:normalViewPr>
  <p:slideViewPr>
    <p:cSldViewPr snapToGrid="0" snapToObjects="1">
      <p:cViewPr varScale="1">
        <p:scale>
          <a:sx n="69" d="100"/>
          <a:sy n="69" d="100"/>
        </p:scale>
        <p:origin x="216" y="1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987AB0-D026-754B-88B0-6629E7D88B5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9FD3A2FE-004A-DD40-AEA9-A7D8CB428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47F3F36-9446-A647-8D2B-CC8716DF4E7D}"/>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BB5332E6-7BCE-5341-B8E2-430508D69D5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1AA0A3-859E-8642-BB95-5AC61141292A}"/>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298581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4CBACB-B63E-2547-B6FE-BF47D8003F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F6D2A3E-2C84-0D47-8AA2-BB406A62CA8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14F993A-F381-7D4B-81F5-6670B4177684}"/>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DE710E9D-E7E0-1A46-8971-D01C3463EA1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77717BA-E800-CF4A-B5D3-AB927E9CE94B}"/>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414729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DB7C118-3FD2-3E4E-AC35-4DE59F1F87C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BAF481-1777-C141-8081-EB35537A34A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E3D3DD-C615-9E46-B45D-431E0FAF16F4}"/>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E3CD408D-8D8E-C743-ACEC-3D35EC2439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F4A187-83C7-614D-AE48-FED913E76A63}"/>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74258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D3FA67-8BE8-5145-AF29-C57218CAD2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5F5475D-4480-5740-85DE-E9285B25EAE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74D732-87D2-0C44-8BCD-80B5D037B5A4}"/>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3C7396F9-5AC1-A645-AC8B-F324E04D2E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99EDEF8-1DB0-C94B-A462-955C8B7249FB}"/>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282029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AC85D2-89D4-744C-8F54-B49735BAB76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4C0420C-4B12-1E45-A838-ED54E7B7E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A6B885B-C47E-7D40-9479-282673C91F1C}"/>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293B4549-A23D-034A-97F3-36F31CBA336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02239F-1D5C-B54B-B65A-D3D45BE389C2}"/>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175617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81DF2C-BEE1-534C-BC24-DCC1FCC7EB0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8BDF4F7-B10F-F444-95D7-5FBC740B5F7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5179104-F555-434F-8751-B542F303568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397C06E-4889-7044-AC84-DE684086166D}"/>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6" name="Нижний колонтитул 5">
            <a:extLst>
              <a:ext uri="{FF2B5EF4-FFF2-40B4-BE49-F238E27FC236}">
                <a16:creationId xmlns:a16="http://schemas.microsoft.com/office/drawing/2014/main" id="{1E9330CC-2F38-C047-910D-061A072C1B9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3DB84B3-92EF-414D-A8EE-EFF31ECECC23}"/>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83481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E6A72-EF4E-D54B-B0DC-E0011A1F7B9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16003B6-9963-EC43-B202-2BACCB439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F343E2A-E7E5-4744-AB4D-27B21936C32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E08AF46-00C7-D847-BFD5-C522636B6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6568B8D-AFF2-0D47-B0FC-7DB4A5A8D5B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929C1F6-C806-F54E-B1B5-BCB2DE0DBD99}"/>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8" name="Нижний колонтитул 7">
            <a:extLst>
              <a:ext uri="{FF2B5EF4-FFF2-40B4-BE49-F238E27FC236}">
                <a16:creationId xmlns:a16="http://schemas.microsoft.com/office/drawing/2014/main" id="{39C5C25B-7238-A048-8F9C-2A60DF736F2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3710B45-A031-E245-BE8C-CD8516337B9C}"/>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214615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6E043-615C-B843-A08E-1ECBA398E0A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40CB8F4-268A-854F-89CE-02E20CB165AD}"/>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4" name="Нижний колонтитул 3">
            <a:extLst>
              <a:ext uri="{FF2B5EF4-FFF2-40B4-BE49-F238E27FC236}">
                <a16:creationId xmlns:a16="http://schemas.microsoft.com/office/drawing/2014/main" id="{E99FD1FF-8722-2948-AA61-96444FCD7C5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C809F8D-DCB4-DC48-9DA9-A0E3EA0AC75D}"/>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350552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A04BAF4-18F5-5148-B90E-81559FAB437D}"/>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3" name="Нижний колонтитул 2">
            <a:extLst>
              <a:ext uri="{FF2B5EF4-FFF2-40B4-BE49-F238E27FC236}">
                <a16:creationId xmlns:a16="http://schemas.microsoft.com/office/drawing/2014/main" id="{C33E83D6-F79F-8C4E-8190-D50518C49A4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20FE77D-D948-D349-8160-A6281DAF7344}"/>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53918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E2DFD0-5F37-4D46-8392-943752E722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CF55118-DAB1-3941-B409-8557103547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3F8E6DC-F095-AC4F-8FFE-2FE990AD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8FB2909-4ACC-9C4A-B20C-242F1454B42E}"/>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6" name="Нижний колонтитул 5">
            <a:extLst>
              <a:ext uri="{FF2B5EF4-FFF2-40B4-BE49-F238E27FC236}">
                <a16:creationId xmlns:a16="http://schemas.microsoft.com/office/drawing/2014/main" id="{1349C018-101F-D24C-A84F-8A59F73914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6737405-8FE7-4742-AB3B-5DB3B6807641}"/>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22412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3493E0-5DDB-8B4C-9681-B497223FBB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7025878-1EFB-374B-B425-854FE5ABC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B7CC3A1-61B1-6542-B8CF-A40A5344F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DC1AFCB-E069-1D44-A464-3C535A4A94E1}"/>
              </a:ext>
            </a:extLst>
          </p:cNvPr>
          <p:cNvSpPr>
            <a:spLocks noGrp="1"/>
          </p:cNvSpPr>
          <p:nvPr>
            <p:ph type="dt" sz="half" idx="10"/>
          </p:nvPr>
        </p:nvSpPr>
        <p:spPr/>
        <p:txBody>
          <a:bodyPr/>
          <a:lstStyle/>
          <a:p>
            <a:fld id="{83DD4012-7930-A946-BD74-A2088FC6482E}" type="datetimeFigureOut">
              <a:rPr lang="ru-RU" smtClean="0"/>
              <a:t>21.05.2024</a:t>
            </a:fld>
            <a:endParaRPr lang="ru-RU"/>
          </a:p>
        </p:txBody>
      </p:sp>
      <p:sp>
        <p:nvSpPr>
          <p:cNvPr id="6" name="Нижний колонтитул 5">
            <a:extLst>
              <a:ext uri="{FF2B5EF4-FFF2-40B4-BE49-F238E27FC236}">
                <a16:creationId xmlns:a16="http://schemas.microsoft.com/office/drawing/2014/main" id="{F5A9226E-D7E6-4A41-BBCD-92CA6FD8A7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6C57F39-F70E-BD44-A373-9A601A1305CD}"/>
              </a:ext>
            </a:extLst>
          </p:cNvPr>
          <p:cNvSpPr>
            <a:spLocks noGrp="1"/>
          </p:cNvSpPr>
          <p:nvPr>
            <p:ph type="sldNum" sz="quarter" idx="12"/>
          </p:nvPr>
        </p:nvSpPr>
        <p:spPr/>
        <p:txBody>
          <a:bodyPr/>
          <a:lstStyle/>
          <a:p>
            <a:fld id="{21EC1EB7-E867-D448-939A-E547EBAA7084}" type="slidenum">
              <a:rPr lang="ru-RU" smtClean="0"/>
              <a:t>‹#›</a:t>
            </a:fld>
            <a:endParaRPr lang="ru-RU"/>
          </a:p>
        </p:txBody>
      </p:sp>
    </p:spTree>
    <p:extLst>
      <p:ext uri="{BB962C8B-B14F-4D97-AF65-F5344CB8AC3E}">
        <p14:creationId xmlns:p14="http://schemas.microsoft.com/office/powerpoint/2010/main" val="148938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DC36D-11D2-9E44-BB29-41D8C27D9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AB7B78E-7A30-9F42-9614-6299AF881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64E535-C2B2-7140-B097-31517C4AB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D4012-7930-A946-BD74-A2088FC6482E}" type="datetimeFigureOut">
              <a:rPr lang="ru-RU" smtClean="0"/>
              <a:t>21.05.2024</a:t>
            </a:fld>
            <a:endParaRPr lang="ru-RU"/>
          </a:p>
        </p:txBody>
      </p:sp>
      <p:sp>
        <p:nvSpPr>
          <p:cNvPr id="5" name="Нижний колонтитул 4">
            <a:extLst>
              <a:ext uri="{FF2B5EF4-FFF2-40B4-BE49-F238E27FC236}">
                <a16:creationId xmlns:a16="http://schemas.microsoft.com/office/drawing/2014/main" id="{F4B2BE55-CA95-EE44-95A0-623BB7E04E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FE38286-3CD1-A44B-BD4F-D4CFFB2A3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1EB7-E867-D448-939A-E547EBAA7084}" type="slidenum">
              <a:rPr lang="ru-RU" smtClean="0"/>
              <a:t>‹#›</a:t>
            </a:fld>
            <a:endParaRPr lang="ru-RU"/>
          </a:p>
        </p:txBody>
      </p:sp>
    </p:spTree>
    <p:extLst>
      <p:ext uri="{BB962C8B-B14F-4D97-AF65-F5344CB8AC3E}">
        <p14:creationId xmlns:p14="http://schemas.microsoft.com/office/powerpoint/2010/main" val="420865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consultantplus://offline/ref=23B87AD516F77C2139837D9112BC9C02C4D9D5E01B0F168A162EDE4A38B79F918FF7CE5F66211BB7A136F88648318201CB98D52B93706CT8K" TargetMode="External"/><Relationship Id="rId4" Type="http://schemas.openxmlformats.org/officeDocument/2006/relationships/hyperlink" Target="consultantplus://offline/ref=23B87AD516F77C2139837D9112BC9C02C4D9D5ED170E168A162EDE4A38B79F918FF7CE5865231EBCFE33ED97103D8519D499CB379172C96ET3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consultantplus://offline/ref=59A58F053BE78120AAEF87D85ED2F65D23515F36CAB92CCAB0C15E63FF5A8916679592E25250D5354FE1C6D9BECFD1F30C505A245B43D5J4XE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consultantplus://offline/ref=610CDC812E1976BF664EBAEB6EFF81C135BA521C82EDB0EB409D86A3F0F4453DCD23B682C23A238A535BCC6EF2yEU0K"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7" name="Прямоугольник: скругленные углы 7">
            <a:extLst>
              <a:ext uri="{FF2B5EF4-FFF2-40B4-BE49-F238E27FC236}">
                <a16:creationId xmlns:a16="http://schemas.microsoft.com/office/drawing/2014/main" id="{CDB8478A-18EB-DA45-A85A-595DF4215B5B}"/>
              </a:ext>
            </a:extLst>
          </p:cNvPr>
          <p:cNvSpPr/>
          <p:nvPr/>
        </p:nvSpPr>
        <p:spPr>
          <a:xfrm>
            <a:off x="0" y="1203649"/>
            <a:ext cx="5190835" cy="1200726"/>
          </a:xfrm>
          <a:prstGeom prst="roundRect">
            <a:avLst>
              <a:gd name="adj" fmla="val 5556"/>
            </a:avLst>
          </a:prstGeom>
          <a:solidFill>
            <a:srgbClr val="00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B18E63"/>
                </a:solidFill>
              </a:rPr>
              <a:t>Специальные</a:t>
            </a:r>
            <a:r>
              <a:rPr lang="ru-RU" dirty="0">
                <a:solidFill>
                  <a:srgbClr val="B18E63"/>
                </a:solidFill>
              </a:rPr>
              <a:t> </a:t>
            </a:r>
            <a:r>
              <a:rPr lang="ru-RU" b="1" i="1" dirty="0">
                <a:solidFill>
                  <a:srgbClr val="B18E63"/>
                </a:solidFill>
              </a:rPr>
              <a:t>налоговые</a:t>
            </a:r>
            <a:r>
              <a:rPr lang="ru-RU" dirty="0">
                <a:solidFill>
                  <a:srgbClr val="B18E63"/>
                </a:solidFill>
              </a:rPr>
              <a:t> </a:t>
            </a:r>
            <a:r>
              <a:rPr lang="ru-RU" b="1" i="1" dirty="0">
                <a:solidFill>
                  <a:srgbClr val="B18E63"/>
                </a:solidFill>
              </a:rPr>
              <a:t>режимы</a:t>
            </a:r>
            <a:endParaRPr lang="ru-RU" dirty="0">
              <a:solidFill>
                <a:srgbClr val="B18E63"/>
              </a:solidFill>
            </a:endParaRPr>
          </a:p>
        </p:txBody>
      </p:sp>
      <p:sp>
        <p:nvSpPr>
          <p:cNvPr id="9" name="Прямоугольник: скругленные углы 10">
            <a:extLst>
              <a:ext uri="{FF2B5EF4-FFF2-40B4-BE49-F238E27FC236}">
                <a16:creationId xmlns:a16="http://schemas.microsoft.com/office/drawing/2014/main" id="{65CCA49C-6EAB-8B40-94F4-074AE4028B7F}"/>
              </a:ext>
            </a:extLst>
          </p:cNvPr>
          <p:cNvSpPr/>
          <p:nvPr/>
        </p:nvSpPr>
        <p:spPr>
          <a:xfrm>
            <a:off x="7218781" y="1117698"/>
            <a:ext cx="4876802" cy="1505526"/>
          </a:xfrm>
          <a:prstGeom prst="roundRect">
            <a:avLst>
              <a:gd name="adj" fmla="val 5556"/>
            </a:avLst>
          </a:prstGeom>
          <a:solidFill>
            <a:srgbClr val="0000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18" eaLnBrk="0" fontAlgn="base" hangingPunct="0">
              <a:spcBef>
                <a:spcPct val="0"/>
              </a:spcBef>
              <a:spcAft>
                <a:spcPct val="0"/>
              </a:spcAft>
            </a:pPr>
            <a:endParaRPr lang="ru-RU" altLang="ru-RU" b="1" i="1" dirty="0">
              <a:solidFill>
                <a:srgbClr val="B18E63"/>
              </a:solidFill>
            </a:endParaRPr>
          </a:p>
          <a:p>
            <a:pPr defTabSz="914018" eaLnBrk="0" fontAlgn="base" hangingPunct="0">
              <a:spcBef>
                <a:spcPct val="0"/>
              </a:spcBef>
              <a:spcAft>
                <a:spcPct val="0"/>
              </a:spcAft>
            </a:pPr>
            <a:r>
              <a:rPr lang="ru-RU" altLang="ru-RU" b="1" i="1" dirty="0">
                <a:solidFill>
                  <a:srgbClr val="B18E63"/>
                </a:solidFill>
              </a:rPr>
              <a:t>Александр Александрович Водовозов</a:t>
            </a:r>
          </a:p>
          <a:p>
            <a:pPr defTabSz="914018" eaLnBrk="0" fontAlgn="base" hangingPunct="0">
              <a:spcBef>
                <a:spcPct val="0"/>
              </a:spcBef>
              <a:spcAft>
                <a:spcPct val="0"/>
              </a:spcAft>
            </a:pPr>
            <a:r>
              <a:rPr lang="ru-RU" altLang="ru-RU" b="1" i="1" dirty="0">
                <a:solidFill>
                  <a:srgbClr val="B18E63"/>
                </a:solidFill>
              </a:rPr>
              <a:t>Заместитель начальника </a:t>
            </a:r>
          </a:p>
          <a:p>
            <a:pPr defTabSz="914018" eaLnBrk="0" fontAlgn="base" hangingPunct="0">
              <a:spcBef>
                <a:spcPct val="0"/>
              </a:spcBef>
              <a:spcAft>
                <a:spcPct val="0"/>
              </a:spcAft>
            </a:pPr>
            <a:r>
              <a:rPr lang="ru-RU" altLang="ru-RU" b="1" i="1" dirty="0">
                <a:solidFill>
                  <a:srgbClr val="B18E63"/>
                </a:solidFill>
              </a:rPr>
              <a:t>Управления налогообложения юридических лиц ФНС России</a:t>
            </a:r>
            <a:r>
              <a:rPr lang="en-US" altLang="ru-RU" b="1" i="1" dirty="0">
                <a:solidFill>
                  <a:srgbClr val="B18E63"/>
                </a:solidFill>
              </a:rPr>
              <a:t> </a:t>
            </a:r>
            <a:endParaRPr lang="ru-RU" altLang="ru-RU" b="1" i="1" dirty="0">
              <a:solidFill>
                <a:srgbClr val="B18E63"/>
              </a:solidFill>
            </a:endParaRPr>
          </a:p>
          <a:p>
            <a:pPr defTabSz="914018" eaLnBrk="0" fontAlgn="base" hangingPunct="0">
              <a:spcBef>
                <a:spcPct val="0"/>
              </a:spcBef>
              <a:spcAft>
                <a:spcPct val="0"/>
              </a:spcAft>
            </a:pPr>
            <a:r>
              <a:rPr lang="ru-RU" altLang="ru-RU" b="1" i="1" dirty="0">
                <a:solidFill>
                  <a:srgbClr val="B18E63"/>
                </a:solidFill>
              </a:rPr>
              <a:t>Государственный советник РФ 2 класса</a:t>
            </a:r>
            <a:r>
              <a:rPr lang="en-US" altLang="ru-RU" b="1" i="1" dirty="0">
                <a:solidFill>
                  <a:srgbClr val="B18E63"/>
                </a:solidFill>
              </a:rPr>
              <a:t> </a:t>
            </a:r>
            <a:endParaRPr lang="ru-RU" altLang="ru-RU" b="1" i="1" dirty="0">
              <a:solidFill>
                <a:srgbClr val="B18E63"/>
              </a:solidFill>
            </a:endParaRPr>
          </a:p>
          <a:p>
            <a:pPr algn="ctr"/>
            <a:endParaRPr lang="ru-RU" dirty="0">
              <a:solidFill>
                <a:srgbClr val="B18E63"/>
              </a:solidFill>
            </a:endParaRPr>
          </a:p>
        </p:txBody>
      </p:sp>
    </p:spTree>
    <p:extLst>
      <p:ext uri="{BB962C8B-B14F-4D97-AF65-F5344CB8AC3E}">
        <p14:creationId xmlns:p14="http://schemas.microsoft.com/office/powerpoint/2010/main" val="392585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7" name="Объект 3">
            <a:extLst>
              <a:ext uri="{FF2B5EF4-FFF2-40B4-BE49-F238E27FC236}">
                <a16:creationId xmlns:a16="http://schemas.microsoft.com/office/drawing/2014/main" id="{7AA1A7BA-37E2-C84B-826F-3F665E5565F1}"/>
              </a:ext>
            </a:extLst>
          </p:cNvPr>
          <p:cNvSpPr txBox="1">
            <a:spLocks/>
          </p:cNvSpPr>
          <p:nvPr/>
        </p:nvSpPr>
        <p:spPr>
          <a:xfrm>
            <a:off x="1415480" y="2690959"/>
            <a:ext cx="2739542" cy="1746153"/>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r>
              <a:rPr lang="ru-RU" sz="1400"/>
              <a:t>Может ли налоговый орган изменить свое решение, если уже согласовал уменьшение ПСН на страховые взносы?</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50D6FF99-6930-2A4E-BD1D-BF05C4617119}"/>
              </a:ext>
            </a:extLst>
          </p:cNvPr>
          <p:cNvSpPr txBox="1">
            <a:spLocks/>
          </p:cNvSpPr>
          <p:nvPr/>
        </p:nvSpPr>
        <p:spPr>
          <a:xfrm>
            <a:off x="4655840" y="2492896"/>
            <a:ext cx="6048672"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400"/>
              <a:t>Если по итогам календарного года, в котором применялась патентная система налогообложения и в котором произведено уменьшение суммы налога на основании уведомления об уменьшении суммы ПСН на сумму страховых платежей (взносов) и пособий, будет установлено, что налог уменьшен в размере, превышающем размер исчисленных в этом календарном году страховых взносов, </a:t>
            </a:r>
          </a:p>
          <a:p>
            <a:pPr algn="just"/>
            <a:r>
              <a:rPr lang="ru-RU" sz="1400"/>
              <a:t>налоговым органом осуществляется перерасчет такого уменьшения, но не позднее двух лет со дня окончания срока действия патента, в отношении которого установлено такое превышение.</a:t>
            </a:r>
          </a:p>
          <a:p>
            <a:pPr algn="just"/>
            <a:endParaRPr lang="ru-RU" sz="1400"/>
          </a:p>
          <a:p>
            <a:pPr algn="just"/>
            <a:r>
              <a:rPr lang="ru-RU" sz="1400"/>
              <a:t>Налоговый орган уведомляет налогоплательщика через личный кабинет налогоплательщика о произведенном перерасчете (при отсутствии (прекращении) у налогоплательщика доступа к личному кабинету налогоплательщика - по почте заказным письмом).;</a:t>
            </a:r>
          </a:p>
          <a:p>
            <a:pPr algn="just"/>
            <a:r>
              <a:rPr lang="ru-RU" sz="1400"/>
              <a:t>. </a:t>
            </a:r>
            <a:endParaRPr lang="ru-RU" sz="1400" dirty="0"/>
          </a:p>
        </p:txBody>
      </p:sp>
      <p:sp>
        <p:nvSpPr>
          <p:cNvPr id="9" name="Объект 2">
            <a:extLst>
              <a:ext uri="{FF2B5EF4-FFF2-40B4-BE49-F238E27FC236}">
                <a16:creationId xmlns:a16="http://schemas.microsoft.com/office/drawing/2014/main" id="{5B7F9B14-6E2F-5544-A650-42DC709E9A08}"/>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endParaRPr lang="ru-RU" b="1" dirty="0"/>
          </a:p>
        </p:txBody>
      </p:sp>
    </p:spTree>
    <p:extLst>
      <p:ext uri="{BB962C8B-B14F-4D97-AF65-F5344CB8AC3E}">
        <p14:creationId xmlns:p14="http://schemas.microsoft.com/office/powerpoint/2010/main" val="17270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F8197109-7139-CD4E-B9C7-9158E3FBD255}"/>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endParaRPr lang="ru-RU" b="1" dirty="0"/>
          </a:p>
        </p:txBody>
      </p:sp>
      <p:sp>
        <p:nvSpPr>
          <p:cNvPr id="7" name="Объект 3">
            <a:extLst>
              <a:ext uri="{FF2B5EF4-FFF2-40B4-BE49-F238E27FC236}">
                <a16:creationId xmlns:a16="http://schemas.microsoft.com/office/drawing/2014/main" id="{5CA310EA-294D-2940-816B-9A74424BA5E7}"/>
              </a:ext>
            </a:extLst>
          </p:cNvPr>
          <p:cNvSpPr txBox="1">
            <a:spLocks/>
          </p:cNvSpPr>
          <p:nvPr/>
        </p:nvSpPr>
        <p:spPr>
          <a:xfrm>
            <a:off x="1415480" y="2690959"/>
            <a:ext cx="2739542" cy="1746153"/>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r>
              <a:rPr lang="ru-RU" sz="1400"/>
              <a:t>Может ли налоговый орган изменить свое решение, если мне уже согласовал уменьшение ПСН на страховые взносы?</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B4E890E4-D5CE-9441-AA48-56963586AF5D}"/>
              </a:ext>
            </a:extLst>
          </p:cNvPr>
          <p:cNvSpPr txBox="1">
            <a:spLocks/>
          </p:cNvSpPr>
          <p:nvPr/>
        </p:nvSpPr>
        <p:spPr>
          <a:xfrm>
            <a:off x="4655840" y="2492896"/>
            <a:ext cx="6048672"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a:t>Основания (закрытый перечень).</a:t>
            </a:r>
          </a:p>
          <a:p>
            <a:r>
              <a:rPr lang="ru-RU" sz="1400"/>
              <a:t>1. Утрата силы государственной регистрации физического лица в качестве индивидуального предпринимателя;</a:t>
            </a:r>
          </a:p>
          <a:p>
            <a:r>
              <a:rPr lang="ru-RU" sz="1400"/>
              <a:t>2. Переход в календарном году применения патентной системы налогообложения на применение специального налогового режима "Налог на профессиональный доход";</a:t>
            </a:r>
          </a:p>
          <a:p>
            <a:r>
              <a:rPr lang="ru-RU" sz="1400"/>
              <a:t>3. Возникновения оснований, указанных в пункте 7 статьи 430 НК РФ (военная служба, приостановление статуса адвоката).</a:t>
            </a:r>
          </a:p>
          <a:p>
            <a:pPr algn="just"/>
            <a:r>
              <a:rPr lang="ru-RU" sz="1400"/>
              <a:t>. </a:t>
            </a:r>
            <a:endParaRPr lang="ru-RU" sz="1400" dirty="0"/>
          </a:p>
        </p:txBody>
      </p:sp>
    </p:spTree>
    <p:extLst>
      <p:ext uri="{BB962C8B-B14F-4D97-AF65-F5344CB8AC3E}">
        <p14:creationId xmlns:p14="http://schemas.microsoft.com/office/powerpoint/2010/main" val="61548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10" name="Заголовок 1">
            <a:extLst>
              <a:ext uri="{FF2B5EF4-FFF2-40B4-BE49-F238E27FC236}">
                <a16:creationId xmlns:a16="http://schemas.microsoft.com/office/drawing/2014/main" id="{14D9D3EA-4A6C-EC47-A59D-D31B57F2AEBF}"/>
              </a:ext>
            </a:extLst>
          </p:cNvPr>
          <p:cNvSpPr txBox="1">
            <a:spLocks/>
          </p:cNvSpPr>
          <p:nvPr/>
        </p:nvSpPr>
        <p:spPr>
          <a:xfrm>
            <a:off x="552659" y="1122363"/>
            <a:ext cx="11284299" cy="2387600"/>
          </a:xfrm>
          <a:prstGeom prst="rect">
            <a:avLst/>
          </a:prstGeom>
        </p:spPr>
        <p:txBody>
          <a:bodyPr anchor="b"/>
          <a:lstStyle>
            <a:lvl1pPr algn="ctr" defTabSz="914400" rtl="0" eaLnBrk="1" latinLnBrk="0" hangingPunct="1">
              <a:lnSpc>
                <a:spcPct val="90000"/>
              </a:lnSpc>
              <a:spcBef>
                <a:spcPct val="0"/>
              </a:spcBef>
              <a:buNone/>
              <a:defRPr sz="6000" b="1" kern="1200">
                <a:solidFill>
                  <a:schemeClr val="accent3">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200" b="1" i="0" u="none" strike="noStrike" kern="1200" cap="none" spc="0" normalizeH="0" baseline="0" noProof="0">
                <a:ln>
                  <a:noFill/>
                </a:ln>
                <a:solidFill>
                  <a:srgbClr val="DAC0A6">
                    <a:lumMod val="75000"/>
                  </a:srgbClr>
                </a:solidFill>
                <a:effectLst/>
                <a:uLnTx/>
                <a:uFillTx/>
                <a:latin typeface="Arial" panose="020B0604020202020204"/>
                <a:ea typeface="+mj-ea"/>
                <a:cs typeface="+mj-cs"/>
              </a:rPr>
              <a:t>Специальные налоговые режимы.</a:t>
            </a:r>
            <a:br>
              <a:rPr kumimoji="0" lang="ru-RU" sz="3200" b="1" i="0" u="none" strike="noStrike" kern="1200" cap="none" spc="0" normalizeH="0" baseline="0" noProof="0">
                <a:ln>
                  <a:noFill/>
                </a:ln>
                <a:solidFill>
                  <a:srgbClr val="DAC0A6">
                    <a:lumMod val="75000"/>
                  </a:srgbClr>
                </a:solidFill>
                <a:effectLst/>
                <a:uLnTx/>
                <a:uFillTx/>
                <a:latin typeface="Arial" panose="020B0604020202020204"/>
                <a:ea typeface="+mj-ea"/>
                <a:cs typeface="+mj-cs"/>
              </a:rPr>
            </a:br>
            <a:r>
              <a:rPr kumimoji="0" lang="ru-RU" sz="3200" b="1" i="0" u="none" strike="noStrike" kern="1200" cap="none" spc="0" normalizeH="0" baseline="0" noProof="0">
                <a:ln>
                  <a:noFill/>
                </a:ln>
                <a:solidFill>
                  <a:srgbClr val="DAC0A6">
                    <a:lumMod val="75000"/>
                  </a:srgbClr>
                </a:solidFill>
                <a:effectLst/>
                <a:uLnTx/>
                <a:uFillTx/>
                <a:latin typeface="Arial" panose="020B0604020202020204"/>
                <a:ea typeface="+mj-ea"/>
                <a:cs typeface="+mj-cs"/>
              </a:rPr>
              <a:t>Интересные вопросы применения.</a:t>
            </a:r>
            <a:br>
              <a:rPr kumimoji="0" lang="ru-RU" sz="3200" b="1" i="0" u="none" strike="noStrike" kern="1200" cap="none" spc="0" normalizeH="0" baseline="0" noProof="0">
                <a:ln>
                  <a:noFill/>
                </a:ln>
                <a:solidFill>
                  <a:srgbClr val="DAC0A6">
                    <a:lumMod val="75000"/>
                  </a:srgbClr>
                </a:solidFill>
                <a:effectLst/>
                <a:uLnTx/>
                <a:uFillTx/>
                <a:latin typeface="Arial" panose="020B0604020202020204"/>
                <a:ea typeface="+mj-ea"/>
                <a:cs typeface="+mj-cs"/>
              </a:rPr>
            </a:br>
            <a:endParaRPr kumimoji="0" lang="ru-RU" sz="3200" b="1" i="0" u="none" strike="noStrike" kern="1200" cap="none" spc="0" normalizeH="0" baseline="0" noProof="0" dirty="0">
              <a:ln>
                <a:noFill/>
              </a:ln>
              <a:solidFill>
                <a:srgbClr val="DAC0A6">
                  <a:lumMod val="75000"/>
                </a:srgbClr>
              </a:solidFill>
              <a:effectLst/>
              <a:uLnTx/>
              <a:uFillTx/>
              <a:latin typeface="Arial" panose="020B0604020202020204"/>
              <a:ea typeface="+mj-ea"/>
              <a:cs typeface="+mj-cs"/>
            </a:endParaRPr>
          </a:p>
        </p:txBody>
      </p:sp>
      <p:sp>
        <p:nvSpPr>
          <p:cNvPr id="11" name="Подзаголовок 2">
            <a:extLst>
              <a:ext uri="{FF2B5EF4-FFF2-40B4-BE49-F238E27FC236}">
                <a16:creationId xmlns:a16="http://schemas.microsoft.com/office/drawing/2014/main" id="{13F1844F-2FE9-2C4A-88C0-9FDA3547D549}"/>
              </a:ext>
            </a:extLst>
          </p:cNvPr>
          <p:cNvSpPr txBox="1">
            <a:spLocks/>
          </p:cNvSpPr>
          <p:nvPr/>
        </p:nvSpPr>
        <p:spPr>
          <a:xfrm>
            <a:off x="552659" y="4220307"/>
            <a:ext cx="11284299" cy="206852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018" rtl="0" eaLnBrk="0" fontAlgn="base" latinLnBrk="0" hangingPunct="0">
              <a:lnSpc>
                <a:spcPct val="90000"/>
              </a:lnSpc>
              <a:spcBef>
                <a:spcPct val="0"/>
              </a:spcBef>
              <a:spcAft>
                <a:spcPct val="0"/>
              </a:spcAft>
              <a:buClrTx/>
              <a:buSzTx/>
              <a:buFont typeface="Arial" panose="020B0604020202020204" pitchFamily="34" charset="0"/>
              <a:buNone/>
              <a:tabLst/>
              <a:defRPr/>
            </a:pPr>
            <a:endParaRPr kumimoji="0" lang="ru-RU" alt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endParaRPr>
          </a:p>
          <a:p>
            <a:pPr marL="342900" marR="0" lvl="0" indent="-342900" algn="l" defTabSz="914018" rtl="0" eaLnBrk="0" fontAlgn="base" latinLnBrk="0" hangingPunct="0">
              <a:lnSpc>
                <a:spcPct val="90000"/>
              </a:lnSpc>
              <a:spcBef>
                <a:spcPct val="0"/>
              </a:spcBef>
              <a:spcAft>
                <a:spcPct val="0"/>
              </a:spcAft>
              <a:buClrTx/>
              <a:buSzTx/>
              <a:buFontTx/>
              <a:buChar char="-"/>
              <a:tabLst/>
              <a:defRPr/>
            </a:pPr>
            <a:r>
              <a:rPr kumimoji="0" lang="ru-RU" alt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rPr>
              <a:t>Уменьшение УСН (ПСН) на страховые взносы</a:t>
            </a:r>
          </a:p>
          <a:p>
            <a:pPr marL="0" marR="0" lvl="0" indent="0" algn="l" defTabSz="914018" rtl="0" eaLnBrk="0" fontAlgn="base" latinLnBrk="0" hangingPunct="0">
              <a:lnSpc>
                <a:spcPct val="90000"/>
              </a:lnSpc>
              <a:spcBef>
                <a:spcPct val="0"/>
              </a:spcBef>
              <a:spcAft>
                <a:spcPct val="0"/>
              </a:spcAft>
              <a:buClrTx/>
              <a:buSzTx/>
              <a:buFont typeface="Arial" panose="020B0604020202020204" pitchFamily="34" charset="0"/>
              <a:buNone/>
              <a:tabLst/>
              <a:defRPr/>
            </a:pPr>
            <a:endParaRPr kumimoji="0" lang="ru-RU" alt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endParaRPr>
          </a:p>
          <a:p>
            <a:pPr marL="342900" marR="0" lvl="0" indent="-342900" algn="l" defTabSz="914018" rtl="0" eaLnBrk="0" fontAlgn="base" latinLnBrk="0" hangingPunct="0">
              <a:lnSpc>
                <a:spcPct val="90000"/>
              </a:lnSpc>
              <a:spcBef>
                <a:spcPct val="0"/>
              </a:spcBef>
              <a:spcAft>
                <a:spcPct val="0"/>
              </a:spcAft>
              <a:buClrTx/>
              <a:buSzTx/>
              <a:buFontTx/>
              <a:buChar char="-"/>
              <a:tabLst/>
              <a:defRPr/>
            </a:pPr>
            <a:r>
              <a:rPr kumimoji="0" 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rPr>
              <a:t>Применение ставок по УСН при переезде в другой регион</a:t>
            </a:r>
          </a:p>
          <a:p>
            <a:pPr marL="342900" marR="0" lvl="0" indent="-342900" algn="l" defTabSz="914018" rtl="0" eaLnBrk="0" fontAlgn="base" latinLnBrk="0" hangingPunct="0">
              <a:lnSpc>
                <a:spcPct val="90000"/>
              </a:lnSpc>
              <a:spcBef>
                <a:spcPct val="0"/>
              </a:spcBef>
              <a:spcAft>
                <a:spcPct val="0"/>
              </a:spcAft>
              <a:buClrTx/>
              <a:buSzTx/>
              <a:buFontTx/>
              <a:buChar char="-"/>
              <a:tabLst/>
              <a:defRPr/>
            </a:pPr>
            <a:endParaRPr kumimoji="0" lang="ru-RU" alt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endParaRPr>
          </a:p>
          <a:p>
            <a:pPr marL="0" marR="0" lvl="0" indent="0" algn="ctr" defTabSz="914018" rtl="0" eaLnBrk="0" fontAlgn="base" latinLnBrk="0" hangingPunct="0">
              <a:lnSpc>
                <a:spcPct val="90000"/>
              </a:lnSpc>
              <a:spcBef>
                <a:spcPct val="0"/>
              </a:spcBef>
              <a:spcAft>
                <a:spcPct val="0"/>
              </a:spcAft>
              <a:buClrTx/>
              <a:buSzTx/>
              <a:buFont typeface="Arial" panose="020B0604020202020204" pitchFamily="34" charset="0"/>
              <a:buNone/>
              <a:tabLst/>
              <a:defRPr/>
            </a:pPr>
            <a:endParaRPr kumimoji="0" lang="ru-RU" altLang="ru-RU" sz="2000" b="1" i="1" u="none" strike="noStrike" kern="1200" cap="none" spc="0" normalizeH="0" baseline="0" noProof="0">
              <a:ln>
                <a:noFill/>
              </a:ln>
              <a:solidFill>
                <a:srgbClr val="DAC0A6">
                  <a:lumMod val="75000"/>
                </a:srgbClr>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2400" b="0" i="0" u="none" strike="noStrike" kern="1200" cap="none" spc="0" normalizeH="0" baseline="0" noProof="0" dirty="0">
              <a:ln>
                <a:no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198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15" name="Объект 2">
            <a:extLst>
              <a:ext uri="{FF2B5EF4-FFF2-40B4-BE49-F238E27FC236}">
                <a16:creationId xmlns:a16="http://schemas.microsoft.com/office/drawing/2014/main" id="{5C2A1D53-96A6-7345-9894-A3CDEBA4EB6A}"/>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Применение УСН</a:t>
            </a:r>
            <a:endParaRPr lang="ru-RU" altLang="ru-RU" b="1" i="1" dirty="0"/>
          </a:p>
        </p:txBody>
      </p:sp>
      <p:sp>
        <p:nvSpPr>
          <p:cNvPr id="16" name="Объект 3">
            <a:extLst>
              <a:ext uri="{FF2B5EF4-FFF2-40B4-BE49-F238E27FC236}">
                <a16:creationId xmlns:a16="http://schemas.microsoft.com/office/drawing/2014/main" id="{D5545749-8E7B-9F42-9D89-467E8ACFF731}"/>
              </a:ext>
            </a:extLst>
          </p:cNvPr>
          <p:cNvSpPr txBox="1">
            <a:spLocks/>
          </p:cNvSpPr>
          <p:nvPr/>
        </p:nvSpPr>
        <p:spPr>
          <a:xfrm>
            <a:off x="1376218" y="2924944"/>
            <a:ext cx="3711670" cy="2616874"/>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ru-RU"/>
          </a:p>
          <a:p>
            <a:pPr algn="just"/>
            <a:r>
              <a:rPr lang="ru-RU" sz="1400"/>
              <a:t>При переезде в новый субъект РФ  применяется ставка, которая действует по новому адресу. </a:t>
            </a:r>
            <a:endParaRPr lang="ru-RU" dirty="0"/>
          </a:p>
        </p:txBody>
      </p:sp>
      <p:sp>
        <p:nvSpPr>
          <p:cNvPr id="17" name="Объект 4">
            <a:extLst>
              <a:ext uri="{FF2B5EF4-FFF2-40B4-BE49-F238E27FC236}">
                <a16:creationId xmlns:a16="http://schemas.microsoft.com/office/drawing/2014/main" id="{BDC25864-AFB3-3B42-92A4-33551576558C}"/>
              </a:ext>
            </a:extLst>
          </p:cNvPr>
          <p:cNvSpPr txBox="1">
            <a:spLocks/>
          </p:cNvSpPr>
          <p:nvPr/>
        </p:nvSpPr>
        <p:spPr>
          <a:xfrm>
            <a:off x="5616065" y="1827879"/>
            <a:ext cx="4774844" cy="4295830"/>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a:t>Разъяснения ФНС России	</a:t>
            </a:r>
            <a:endParaRPr lang="ru-RU" sz="1400"/>
          </a:p>
          <a:p>
            <a:pPr algn="just"/>
            <a:r>
              <a:rPr lang="ru-RU" sz="1400"/>
              <a:t>Норма закрепляет сложившийся правоприменительный механизм. </a:t>
            </a:r>
          </a:p>
          <a:p>
            <a:pPr algn="just"/>
            <a:r>
              <a:rPr lang="ru-RU" sz="1400"/>
              <a:t>По указанному вопросу ранее давались разъяснения Минфином России (от 18 июля 2012 г. №03-11-06/2/88, от 9 марта 2016 г. №03-11-11/13037, от 23 мая 2023 г. №03-11-09/46940). </a:t>
            </a:r>
          </a:p>
          <a:p>
            <a:pPr algn="just"/>
            <a:r>
              <a:rPr lang="ru-RU" sz="1400"/>
              <a:t>ФНС России также придерживается указанной в письмах Минфина России позиции (письмо №СД-4-3/7372@ от 09.06.2023). Налоговая декларация по налогу, уплачиваемому в связи с применением УСН, в вышеуказанном случае подается в налоговый орган по новому месту нахождения налогоплательщика. В налоговой декларации отражается код ОКТМО территории того субъекта Российской Федерации, в котором налогоплательщик состоял на налоговом учете на последний день налогового периода. Сумма налога к уменьшению в налоговой декларации отражается также по указанному коду ОКТМО. </a:t>
            </a:r>
            <a:endParaRPr lang="ru-RU" sz="1400" dirty="0"/>
          </a:p>
        </p:txBody>
      </p:sp>
    </p:spTree>
    <p:extLst>
      <p:ext uri="{BB962C8B-B14F-4D97-AF65-F5344CB8AC3E}">
        <p14:creationId xmlns:p14="http://schemas.microsoft.com/office/powerpoint/2010/main" val="124052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18" name="Объект 2">
            <a:extLst>
              <a:ext uri="{FF2B5EF4-FFF2-40B4-BE49-F238E27FC236}">
                <a16:creationId xmlns:a16="http://schemas.microsoft.com/office/drawing/2014/main" id="{B0FBB6F5-CB6E-F44D-8633-7ADE73C35BAB}"/>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Применение УСН</a:t>
            </a:r>
            <a:endParaRPr lang="ru-RU" altLang="ru-RU" b="1" i="1" dirty="0"/>
          </a:p>
        </p:txBody>
      </p:sp>
      <p:sp>
        <p:nvSpPr>
          <p:cNvPr id="19" name="Объект 3">
            <a:extLst>
              <a:ext uri="{FF2B5EF4-FFF2-40B4-BE49-F238E27FC236}">
                <a16:creationId xmlns:a16="http://schemas.microsoft.com/office/drawing/2014/main" id="{0E729C8B-B07E-064A-A61C-D7D235C8D132}"/>
              </a:ext>
            </a:extLst>
          </p:cNvPr>
          <p:cNvSpPr txBox="1">
            <a:spLocks/>
          </p:cNvSpPr>
          <p:nvPr/>
        </p:nvSpPr>
        <p:spPr>
          <a:xfrm>
            <a:off x="1450109" y="2546944"/>
            <a:ext cx="3637779" cy="2708547"/>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a:p>
          <a:p>
            <a:pPr algn="just"/>
            <a:r>
              <a:rPr lang="ru-RU" sz="1400"/>
              <a:t>При переезде в новый субъект РФ  применяется ставка, которая действует по новому адресу. </a:t>
            </a:r>
            <a:endParaRPr lang="ru-RU" sz="1400" dirty="0"/>
          </a:p>
        </p:txBody>
      </p:sp>
      <p:sp>
        <p:nvSpPr>
          <p:cNvPr id="20" name="Объект 4">
            <a:extLst>
              <a:ext uri="{FF2B5EF4-FFF2-40B4-BE49-F238E27FC236}">
                <a16:creationId xmlns:a16="http://schemas.microsoft.com/office/drawing/2014/main" id="{85E16746-3CAC-5C45-ACAE-992CFACFB6B9}"/>
              </a:ext>
            </a:extLst>
          </p:cNvPr>
          <p:cNvSpPr txBox="1">
            <a:spLocks/>
          </p:cNvSpPr>
          <p:nvPr/>
        </p:nvSpPr>
        <p:spPr>
          <a:xfrm>
            <a:off x="5375920" y="2492896"/>
            <a:ext cx="4248472"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t>Разъяснения ФНС России	</a:t>
            </a:r>
            <a:endParaRPr lang="ru-RU"/>
          </a:p>
          <a:p>
            <a:r>
              <a:rPr lang="ru-RU"/>
              <a:t>  </a:t>
            </a:r>
          </a:p>
          <a:p>
            <a:pPr algn="just"/>
            <a:r>
              <a:rPr lang="ru-RU" sz="1400"/>
              <a:t>Если в новом субъекте РФ, предусмотрена ставка налога УСН выше, уже уплаченные авансовые платежи пересчитывать не надо, при этом при уплате авансовых платежей или налога после переезда на новое место жительства, сумму УСН по доходам, полученным в период нахождения в прошлом субъекте фактически придется доплатить, учитывая, что к таким доходам, определенным нарастающим итогом, применяется ставка, действующая в «новом» субъекте РФ. Обратный порядок действий предусмотрен, если в новом субъекте РФ ставка налога ниже, чем в предыдущем</a:t>
            </a:r>
            <a:r>
              <a:rPr lang="ru-RU"/>
              <a:t>.</a:t>
            </a:r>
            <a:endParaRPr lang="ru-RU" dirty="0"/>
          </a:p>
        </p:txBody>
      </p:sp>
    </p:spTree>
    <p:extLst>
      <p:ext uri="{BB962C8B-B14F-4D97-AF65-F5344CB8AC3E}">
        <p14:creationId xmlns:p14="http://schemas.microsoft.com/office/powerpoint/2010/main" val="257226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BFDA0ECE-0968-8B45-9EF6-657FC689BF22}"/>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p>
          <a:p>
            <a:r>
              <a:rPr lang="ru-RU" altLang="ru-RU" b="1" i="1"/>
              <a:t> </a:t>
            </a:r>
            <a:endParaRPr lang="ru-RU" altLang="ru-RU" b="1" i="1" dirty="0"/>
          </a:p>
        </p:txBody>
      </p:sp>
      <p:sp>
        <p:nvSpPr>
          <p:cNvPr id="7" name="Объект 3">
            <a:extLst>
              <a:ext uri="{FF2B5EF4-FFF2-40B4-BE49-F238E27FC236}">
                <a16:creationId xmlns:a16="http://schemas.microsoft.com/office/drawing/2014/main" id="{28DE899A-6865-CC46-B8C4-06B640626759}"/>
              </a:ext>
            </a:extLst>
          </p:cNvPr>
          <p:cNvSpPr txBox="1">
            <a:spLocks/>
          </p:cNvSpPr>
          <p:nvPr/>
        </p:nvSpPr>
        <p:spPr>
          <a:xfrm>
            <a:off x="1357745" y="2546944"/>
            <a:ext cx="3730143" cy="2856329"/>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a:p>
          <a:p>
            <a:pPr algn="just"/>
            <a:r>
              <a:rPr lang="ru-RU" sz="1400"/>
              <a:t>Что делать, если я уплатил взносы за 2023 год в первый рабочий день нового года в связи с переносом выходным днем (ФЗ от 31.07.2023 №389-ФЗ)</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192790B7-42B9-6A4B-8792-E475AD3154AC}"/>
              </a:ext>
            </a:extLst>
          </p:cNvPr>
          <p:cNvSpPr txBox="1">
            <a:spLocks/>
          </p:cNvSpPr>
          <p:nvPr/>
        </p:nvSpPr>
        <p:spPr>
          <a:xfrm>
            <a:off x="5375920" y="2492896"/>
            <a:ext cx="4248472"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a:t>	</a:t>
            </a:r>
            <a:endParaRPr lang="ru-RU" sz="1400"/>
          </a:p>
          <a:p>
            <a:pPr algn="just"/>
            <a:r>
              <a:rPr lang="ru-RU" sz="1400"/>
              <a:t> Страховые взносы «за себя» считаются подлежащими уплате в данном налоговом периоде в том числе в случае, если срок уплаты таких страховых взносов приходится в соответствии с пунктом 7 статьи 6.1 настоящего Кодекса на первый рабочий день следующего года. То есть уплаченные в 2024 году взносы уменьшат налоговую базу 2023 года.</a:t>
            </a:r>
            <a:endParaRPr lang="ru-RU" sz="1400" dirty="0"/>
          </a:p>
        </p:txBody>
      </p:sp>
    </p:spTree>
    <p:extLst>
      <p:ext uri="{BB962C8B-B14F-4D97-AF65-F5344CB8AC3E}">
        <p14:creationId xmlns:p14="http://schemas.microsoft.com/office/powerpoint/2010/main" val="2550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037CA847-1542-9944-A422-245DB5A85E67}"/>
              </a:ext>
            </a:extLst>
          </p:cNvPr>
          <p:cNvSpPr txBox="1">
            <a:spLocks/>
          </p:cNvSpPr>
          <p:nvPr/>
        </p:nvSpPr>
        <p:spPr>
          <a:xfrm>
            <a:off x="2279576" y="1450091"/>
            <a:ext cx="8176138" cy="90774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p>
          <a:p>
            <a:r>
              <a:rPr lang="ru-RU" altLang="ru-RU" b="1" i="1"/>
              <a:t>Письмо ФНС России от 25.08.2023 N СД-4-3/10872@</a:t>
            </a:r>
          </a:p>
          <a:p>
            <a:r>
              <a:rPr lang="ru-RU" sz="1700" b="1" i="1"/>
              <a:t>Письмо ФНС России от 08.04.2024 № СД-4-3/4104@ </a:t>
            </a:r>
            <a:endParaRPr lang="ru-RU" altLang="ru-RU" sz="1700" b="1" i="1" dirty="0"/>
          </a:p>
        </p:txBody>
      </p:sp>
      <p:sp>
        <p:nvSpPr>
          <p:cNvPr id="7" name="Объект 3">
            <a:extLst>
              <a:ext uri="{FF2B5EF4-FFF2-40B4-BE49-F238E27FC236}">
                <a16:creationId xmlns:a16="http://schemas.microsoft.com/office/drawing/2014/main" id="{54A1F399-9FC9-F140-9D5C-12F6FAC532E5}"/>
              </a:ext>
            </a:extLst>
          </p:cNvPr>
          <p:cNvSpPr txBox="1">
            <a:spLocks/>
          </p:cNvSpPr>
          <p:nvPr/>
        </p:nvSpPr>
        <p:spPr>
          <a:xfrm>
            <a:off x="1357745" y="2546944"/>
            <a:ext cx="3730143" cy="2856329"/>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a:p>
          <a:p>
            <a:pPr algn="just"/>
            <a:r>
              <a:rPr lang="ru-RU" sz="1400"/>
              <a:t>Как действует механизм уменьшения ПСН</a:t>
            </a:r>
            <a:r>
              <a:rPr lang="en-US" sz="1400"/>
              <a:t>/</a:t>
            </a:r>
            <a:r>
              <a:rPr lang="ru-RU" sz="1400"/>
              <a:t>УСН на страховые взносы после принятия ФЗ от 31.07.2023 №389-ФЗ</a:t>
            </a:r>
          </a:p>
          <a:p>
            <a:pPr algn="just"/>
            <a:endParaRPr lang="ru-RU" sz="1400"/>
          </a:p>
          <a:p>
            <a:pPr algn="just"/>
            <a:r>
              <a:rPr lang="ru-RU" sz="1400"/>
              <a:t>Объект «доходы»</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CF8CAF9D-3018-7745-8D9A-680FAE60D3F6}"/>
              </a:ext>
            </a:extLst>
          </p:cNvPr>
          <p:cNvSpPr txBox="1">
            <a:spLocks/>
          </p:cNvSpPr>
          <p:nvPr/>
        </p:nvSpPr>
        <p:spPr>
          <a:xfrm>
            <a:off x="5375920" y="2492896"/>
            <a:ext cx="5079794"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a:t>Разъяснения ФНС России	</a:t>
            </a:r>
            <a:endParaRPr lang="ru-RU" sz="1400"/>
          </a:p>
          <a:p>
            <a:pPr algn="just"/>
            <a:r>
              <a:rPr lang="ru-RU" sz="1400"/>
              <a:t>  Индивидуальные предприниматели, применяющие УСН и/или ПСН, вправе уменьшать налоги (авансовые платежи по налогу) на страховые взносы, подлежащие уплате в соответствии со статьей 430 Кодекса, что предусматривает уменьшение на указанные страховые взносы без необходимости их фактической уплаты на момент такого уменьшения.</a:t>
            </a:r>
            <a:endParaRPr lang="ru-RU" sz="1400">
              <a:hlinkClick r:id="rId4"/>
            </a:endParaRPr>
          </a:p>
          <a:p>
            <a:pPr algn="just"/>
            <a:r>
              <a:rPr lang="ru-RU" sz="1400"/>
              <a:t>При этом для целей уменьшения налога (авансовых платежей по налогу) по УСН и/или ПСН представление заявления о зачете в счет исполнения предстоящей обязанности по уплате страховых взносов, определенных статьей 430 Кодекса, в порядке, установленном статьей 78 Кодекса, а также наличие переплаты на КБК ЕНП или КБК указанных страховых взносов не требуется.</a:t>
            </a:r>
            <a:endParaRPr lang="ru-RU" sz="1400" dirty="0">
              <a:hlinkClick r:id="rId5"/>
            </a:endParaRPr>
          </a:p>
        </p:txBody>
      </p:sp>
    </p:spTree>
    <p:extLst>
      <p:ext uri="{BB962C8B-B14F-4D97-AF65-F5344CB8AC3E}">
        <p14:creationId xmlns:p14="http://schemas.microsoft.com/office/powerpoint/2010/main" val="386150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7DC07198-76F1-2740-909D-202854EDFF10}"/>
              </a:ext>
            </a:extLst>
          </p:cNvPr>
          <p:cNvSpPr txBox="1">
            <a:spLocks/>
          </p:cNvSpPr>
          <p:nvPr/>
        </p:nvSpPr>
        <p:spPr>
          <a:xfrm>
            <a:off x="2279576" y="1450091"/>
            <a:ext cx="8176138" cy="90774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p>
          <a:p>
            <a:r>
              <a:rPr lang="ru-RU" altLang="ru-RU" b="1" i="1"/>
              <a:t>Письмо ФНС России от 25.08.2023 N СД-4-3/10872@</a:t>
            </a:r>
          </a:p>
          <a:p>
            <a:r>
              <a:rPr lang="ru-RU" sz="1700" b="1" i="1"/>
              <a:t>Письмо ФНС России от 08.04.2024 № СД-4-3/4104@ </a:t>
            </a:r>
            <a:endParaRPr lang="ru-RU" altLang="ru-RU" sz="1700" b="1" i="1" dirty="0"/>
          </a:p>
        </p:txBody>
      </p:sp>
      <p:sp>
        <p:nvSpPr>
          <p:cNvPr id="7" name="Объект 3">
            <a:extLst>
              <a:ext uri="{FF2B5EF4-FFF2-40B4-BE49-F238E27FC236}">
                <a16:creationId xmlns:a16="http://schemas.microsoft.com/office/drawing/2014/main" id="{7DAD2722-488E-F04C-AB59-0B1F57266AFD}"/>
              </a:ext>
            </a:extLst>
          </p:cNvPr>
          <p:cNvSpPr txBox="1">
            <a:spLocks/>
          </p:cNvSpPr>
          <p:nvPr/>
        </p:nvSpPr>
        <p:spPr>
          <a:xfrm>
            <a:off x="988291" y="2546944"/>
            <a:ext cx="3235501" cy="2727020"/>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sz="1400"/>
          </a:p>
          <a:p>
            <a:pPr algn="just"/>
            <a:r>
              <a:rPr lang="ru-RU" sz="1400"/>
              <a:t>Как уменьшать налог на взносы, выплачиваемые по сроку 01.07.2024</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4056EB5E-48EE-7946-8B56-B3CDD6364385}"/>
              </a:ext>
            </a:extLst>
          </p:cNvPr>
          <p:cNvSpPr txBox="1">
            <a:spLocks/>
          </p:cNvSpPr>
          <p:nvPr/>
        </p:nvSpPr>
        <p:spPr>
          <a:xfrm>
            <a:off x="4727848" y="2492896"/>
            <a:ext cx="6264696"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a:t>Разъяснения ФНС России	</a:t>
            </a:r>
            <a:endParaRPr lang="ru-RU"/>
          </a:p>
          <a:p>
            <a:pPr algn="just"/>
            <a:r>
              <a:rPr lang="ru-RU" sz="1400"/>
              <a:t>   Для целей уменьшения налога (авансовых платежей по налогу) по УСН и/или налога по ПСН за налоговый период (отчетные периоды) 2023 года на страховые взносы, исчисленные в размере 1% с доходов, превышающих 300 тыс. рублей, за расчетный период 2023 года, уплата которых в соответствии с пунктом 2 статьи 432 Кодекса должна быть осуществлена не позднее 01.07.2024, такие страховые взносы могут быть признаны налогоплательщиком подлежащими уплате как в 2023 году, так и в 2024 году.</a:t>
            </a:r>
            <a:endParaRPr lang="ru-RU" sz="1400">
              <a:hlinkClick r:id="rId4"/>
            </a:endParaRPr>
          </a:p>
          <a:p>
            <a:pPr algn="just"/>
            <a:r>
              <a:rPr lang="ru-RU" sz="1400"/>
              <a:t>Индивидуальные предприниматели при исчислении налога (авансовых платежей по налогу) за налоговый период (отчетные периоды) 2023 года имеют право на уменьшение налога (авансовых платежей по налогу) по УСН и/или налога по ПСН на страховые взносы, исчисленные в размере 1% с доходов, превышающих 300 тыс. рублей, за расчетный период 2023 года, уплата которых в соответствии с пунктом 2 статьи 432 Кодекса должна быть осуществлена не позднее 01.07.2024.</a:t>
            </a:r>
            <a:endParaRPr lang="ru-RU" sz="1400" dirty="0">
              <a:hlinkClick r:id="rId4"/>
            </a:endParaRPr>
          </a:p>
        </p:txBody>
      </p:sp>
    </p:spTree>
    <p:extLst>
      <p:ext uri="{BB962C8B-B14F-4D97-AF65-F5344CB8AC3E}">
        <p14:creationId xmlns:p14="http://schemas.microsoft.com/office/powerpoint/2010/main" val="285429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33F863FB-A8FC-6545-8F59-A91BB02629B7}"/>
              </a:ext>
            </a:extLst>
          </p:cNvPr>
          <p:cNvSpPr txBox="1">
            <a:spLocks/>
          </p:cNvSpPr>
          <p:nvPr/>
        </p:nvSpPr>
        <p:spPr>
          <a:xfrm>
            <a:off x="2279576" y="1450091"/>
            <a:ext cx="8176138" cy="90774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p>
          <a:p>
            <a:r>
              <a:rPr lang="ru-RU" altLang="ru-RU" b="1" i="1"/>
              <a:t>Письмо ФНС России от 25.08.2023 N СД-4-3/10872@</a:t>
            </a:r>
          </a:p>
          <a:p>
            <a:r>
              <a:rPr lang="ru-RU" sz="1700" b="1" i="1"/>
              <a:t>Письмом ФНС России от 08.04.2024 № СД-4-3/4104@ </a:t>
            </a:r>
            <a:endParaRPr lang="ru-RU" altLang="ru-RU" sz="1700" b="1" i="1" dirty="0"/>
          </a:p>
        </p:txBody>
      </p:sp>
      <p:sp>
        <p:nvSpPr>
          <p:cNvPr id="7" name="Объект 3">
            <a:extLst>
              <a:ext uri="{FF2B5EF4-FFF2-40B4-BE49-F238E27FC236}">
                <a16:creationId xmlns:a16="http://schemas.microsoft.com/office/drawing/2014/main" id="{DBB8BB8C-BB62-134A-B25F-837967BD41FE}"/>
              </a:ext>
            </a:extLst>
          </p:cNvPr>
          <p:cNvSpPr txBox="1">
            <a:spLocks/>
          </p:cNvSpPr>
          <p:nvPr/>
        </p:nvSpPr>
        <p:spPr>
          <a:xfrm>
            <a:off x="988291" y="2546944"/>
            <a:ext cx="4099597" cy="2727020"/>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sz="1400"/>
          </a:p>
          <a:p>
            <a:pPr algn="just"/>
            <a:r>
              <a:rPr lang="ru-RU" sz="1400"/>
              <a:t>Как уменьшать налог на взносы, выплачиваемые по сроку 01.07.2024</a:t>
            </a:r>
            <a:endParaRPr lang="ru-RU" dirty="0"/>
          </a:p>
        </p:txBody>
      </p:sp>
      <p:sp>
        <p:nvSpPr>
          <p:cNvPr id="8" name="Объект 4">
            <a:extLst>
              <a:ext uri="{FF2B5EF4-FFF2-40B4-BE49-F238E27FC236}">
                <a16:creationId xmlns:a16="http://schemas.microsoft.com/office/drawing/2014/main" id="{DDE9730A-3502-1948-B8D1-4DEA270AD5F8}"/>
              </a:ext>
            </a:extLst>
          </p:cNvPr>
          <p:cNvSpPr txBox="1">
            <a:spLocks/>
          </p:cNvSpPr>
          <p:nvPr/>
        </p:nvSpPr>
        <p:spPr>
          <a:xfrm>
            <a:off x="5375920" y="2492896"/>
            <a:ext cx="5079794"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b="1"/>
              <a:t>Разъяснения ФНС России</a:t>
            </a:r>
            <a:r>
              <a:rPr lang="ru-RU" sz="1400"/>
              <a:t>	</a:t>
            </a:r>
          </a:p>
          <a:p>
            <a:pPr algn="just"/>
            <a:r>
              <a:rPr lang="ru-RU" sz="1400"/>
              <a:t>Сумма страховых взносов, на которые налогоплательщиком уменьшен налог (авансовые платежи по налогу) по УСН и/или налог по ПСН за налоговый период (отчетные периоды) 2023 года, повторно не учитывается при уменьшении налога (авансовых платежей по налогу) по УСН и/или налога по ПСН за налоговый период (отчетные периоды) 2024 года.</a:t>
            </a:r>
            <a:endParaRPr lang="ru-RU" sz="1400" dirty="0"/>
          </a:p>
        </p:txBody>
      </p:sp>
    </p:spTree>
    <p:extLst>
      <p:ext uri="{BB962C8B-B14F-4D97-AF65-F5344CB8AC3E}">
        <p14:creationId xmlns:p14="http://schemas.microsoft.com/office/powerpoint/2010/main" val="210624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C09E8-912E-4740-9A28-4F0E7EA461BC}"/>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2E2634CF-21AB-7D49-998F-CE4390032B80}"/>
              </a:ext>
            </a:extLst>
          </p:cNvPr>
          <p:cNvSpPr>
            <a:spLocks noGrp="1"/>
          </p:cNvSpPr>
          <p:nvPr>
            <p:ph type="subTitle" idx="1"/>
          </p:nvPr>
        </p:nvSpPr>
        <p:spPr/>
        <p:txBody>
          <a:bodyPr/>
          <a:lstStyle/>
          <a:p>
            <a:endParaRPr lang="ru-RU"/>
          </a:p>
        </p:txBody>
      </p:sp>
      <p:pic>
        <p:nvPicPr>
          <p:cNvPr id="5" name="Рисунок 4">
            <a:extLst>
              <a:ext uri="{FF2B5EF4-FFF2-40B4-BE49-F238E27FC236}">
                <a16:creationId xmlns:a16="http://schemas.microsoft.com/office/drawing/2014/main" id="{B18BA807-D6D4-BF49-9078-98DD69CD9452}"/>
              </a:ext>
            </a:extLst>
          </p:cNvPr>
          <p:cNvPicPr>
            <a:picLocks noChangeAspect="1"/>
          </p:cNvPicPr>
          <p:nvPr/>
        </p:nvPicPr>
        <p:blipFill>
          <a:blip r:embed="rId2"/>
          <a:srcRect/>
          <a:stretch/>
        </p:blipFill>
        <p:spPr>
          <a:xfrm>
            <a:off x="0" y="0"/>
            <a:ext cx="12192000" cy="6858000"/>
          </a:xfrm>
          <a:prstGeom prst="rect">
            <a:avLst/>
          </a:prstGeom>
        </p:spPr>
      </p:pic>
      <p:sp>
        <p:nvSpPr>
          <p:cNvPr id="6" name="Объект 2">
            <a:extLst>
              <a:ext uri="{FF2B5EF4-FFF2-40B4-BE49-F238E27FC236}">
                <a16:creationId xmlns:a16="http://schemas.microsoft.com/office/drawing/2014/main" id="{F67904EA-909B-2641-A9E2-9931FEF0F4A3}"/>
              </a:ext>
            </a:extLst>
          </p:cNvPr>
          <p:cNvSpPr txBox="1">
            <a:spLocks/>
          </p:cNvSpPr>
          <p:nvPr/>
        </p:nvSpPr>
        <p:spPr>
          <a:xfrm>
            <a:off x="2279576" y="1450091"/>
            <a:ext cx="8176138" cy="9077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a:t>Порядок уменьшения ПСН</a:t>
            </a:r>
            <a:r>
              <a:rPr lang="en-US" b="1"/>
              <a:t>/</a:t>
            </a:r>
            <a:r>
              <a:rPr lang="ru-RU" b="1"/>
              <a:t>УСН на страховые взносы</a:t>
            </a:r>
            <a:endParaRPr lang="ru-RU" b="1" dirty="0"/>
          </a:p>
        </p:txBody>
      </p:sp>
      <p:sp>
        <p:nvSpPr>
          <p:cNvPr id="7" name="Объект 3">
            <a:extLst>
              <a:ext uri="{FF2B5EF4-FFF2-40B4-BE49-F238E27FC236}">
                <a16:creationId xmlns:a16="http://schemas.microsoft.com/office/drawing/2014/main" id="{540D1834-AA01-E040-A78F-89159953A371}"/>
              </a:ext>
            </a:extLst>
          </p:cNvPr>
          <p:cNvSpPr txBox="1">
            <a:spLocks/>
          </p:cNvSpPr>
          <p:nvPr/>
        </p:nvSpPr>
        <p:spPr>
          <a:xfrm>
            <a:off x="2348346" y="2546944"/>
            <a:ext cx="2739542" cy="1746153"/>
          </a:xfrm>
          <a:prstGeom prst="rect">
            <a:avLst/>
          </a:prstGeom>
        </p:spPr>
        <p:txBody>
          <a:bodyPr vert="horz" lIns="91440" tIns="45720" rIns="91440" bIns="45720" rtlCol="0" anchor="ctr">
            <a:normAutofit/>
          </a:bodyPr>
          <a:lstStyle>
            <a:defPPr>
              <a:defRPr lang="ru-RU"/>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a:p>
            <a:pPr algn="just"/>
            <a:endParaRPr lang="ru-RU"/>
          </a:p>
          <a:p>
            <a:pPr algn="just"/>
            <a:endParaRPr lang="ru-RU" sz="1400"/>
          </a:p>
          <a:p>
            <a:pPr algn="just"/>
            <a:r>
              <a:rPr lang="ru-RU" sz="1400"/>
              <a:t>Что делать со страховыми взносами, уплаченными в 2023 году за периоды, предшествующие 2023 году?</a:t>
            </a:r>
            <a:endParaRPr lang="ru-RU" sz="1400">
              <a:hlinkClick r:id="rId3"/>
            </a:endParaRPr>
          </a:p>
          <a:p>
            <a:pPr algn="just"/>
            <a:endParaRPr lang="ru-RU" dirty="0"/>
          </a:p>
        </p:txBody>
      </p:sp>
      <p:sp>
        <p:nvSpPr>
          <p:cNvPr id="8" name="Объект 4">
            <a:extLst>
              <a:ext uri="{FF2B5EF4-FFF2-40B4-BE49-F238E27FC236}">
                <a16:creationId xmlns:a16="http://schemas.microsoft.com/office/drawing/2014/main" id="{638D351D-EDE3-EC4E-9A85-72680E1C017B}"/>
              </a:ext>
            </a:extLst>
          </p:cNvPr>
          <p:cNvSpPr txBox="1">
            <a:spLocks/>
          </p:cNvSpPr>
          <p:nvPr/>
        </p:nvSpPr>
        <p:spPr>
          <a:xfrm>
            <a:off x="5375920" y="2492896"/>
            <a:ext cx="4248472" cy="3888432"/>
          </a:xfrm>
          <a:prstGeom prst="rect">
            <a:avLst/>
          </a:prstGeom>
        </p:spPr>
        <p:txBody>
          <a:bodyPr vert="horz" lIns="91440" tIns="45720" rIns="91440" bIns="45720" rtlCol="0" anchor="ctr">
            <a:noAutofit/>
          </a:bodyPr>
          <a:lstStyle>
            <a:defPPr>
              <a:defRPr lang="ru-R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b="1"/>
          </a:p>
          <a:p>
            <a:endParaRPr lang="ru-RU" b="1"/>
          </a:p>
          <a:p>
            <a:endParaRPr lang="ru-RU" sz="1400"/>
          </a:p>
          <a:p>
            <a:pPr algn="just"/>
            <a:r>
              <a:rPr lang="ru-RU" sz="1400"/>
              <a:t>   Суммы страховых взносов, за «себя», уплаченные после 31 декабря 2022 года за расчетные периоды, предшествующие 2023 году, уменьшают исчисленную за налоговые (отчетные) периоды 2023 - 2025 годов сумму налога (авансовых платежей по налогу).</a:t>
            </a:r>
          </a:p>
          <a:p>
            <a:pPr algn="just"/>
            <a:endParaRPr lang="ru-RU" sz="1400"/>
          </a:p>
          <a:p>
            <a:pPr algn="just"/>
            <a:r>
              <a:rPr lang="ru-RU" sz="1400"/>
              <a:t>Если уплата была в 2023 году, налог можно уменьшить как в 2023, так и в 2024 или в 2025 г.г. </a:t>
            </a:r>
            <a:endParaRPr lang="ru-RU" sz="1400" dirty="0"/>
          </a:p>
        </p:txBody>
      </p:sp>
    </p:spTree>
    <p:extLst>
      <p:ext uri="{BB962C8B-B14F-4D97-AF65-F5344CB8AC3E}">
        <p14:creationId xmlns:p14="http://schemas.microsoft.com/office/powerpoint/2010/main" val="126180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1183</Words>
  <Application>Microsoft Macintosh PowerPoint</Application>
  <PresentationFormat>Широкоэкранный</PresentationFormat>
  <Paragraphs>95</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Михаил Шувалов</cp:lastModifiedBy>
  <cp:revision>2</cp:revision>
  <dcterms:created xsi:type="dcterms:W3CDTF">2024-04-26T12:36:18Z</dcterms:created>
  <dcterms:modified xsi:type="dcterms:W3CDTF">2024-05-21T09:56:09Z</dcterms:modified>
</cp:coreProperties>
</file>