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1" r:id="rId2"/>
    <p:sldId id="270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585"/>
    <a:srgbClr val="000000"/>
    <a:srgbClr val="080808"/>
    <a:srgbClr val="8C764F"/>
    <a:srgbClr val="A17C57"/>
    <a:srgbClr val="63A02F"/>
    <a:srgbClr val="92BC2B"/>
    <a:srgbClr val="548B07"/>
    <a:srgbClr val="B50F08"/>
    <a:srgbClr val="9E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A564E-3993-4D82-8603-9BC2013E1CE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DF305-67AA-4DAC-9FB3-B2FABC8022D9}">
      <dgm:prSet phldrT="[Текст]"/>
      <dgm:spPr>
        <a:xfrm>
          <a:off x="1424074" y="54"/>
          <a:ext cx="2369304" cy="118465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cap="none" spc="0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Договор заключен между организациями</a:t>
          </a:r>
          <a:endParaRPr lang="ru-RU" b="1" cap="none" spc="0" dirty="0">
            <a:ln w="10160">
              <a:solidFill>
                <a:srgbClr val="4472C4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903CE3C-D981-4E30-9C81-775361E1EDE2}" type="parTrans" cxnId="{384BF9B7-54A9-468C-A49F-91DD1BAE1121}">
      <dgm:prSet/>
      <dgm:spPr/>
      <dgm:t>
        <a:bodyPr/>
        <a:lstStyle/>
        <a:p>
          <a:endParaRPr lang="ru-RU"/>
        </a:p>
      </dgm:t>
    </dgm:pt>
    <dgm:pt modelId="{A9227047-2CC3-4C60-96D5-E9F47E16039D}" type="sibTrans" cxnId="{384BF9B7-54A9-468C-A49F-91DD1BAE1121}">
      <dgm:prSet/>
      <dgm:spPr/>
      <dgm:t>
        <a:bodyPr/>
        <a:lstStyle/>
        <a:p>
          <a:endParaRPr lang="ru-RU"/>
        </a:p>
      </dgm:t>
    </dgm:pt>
    <dgm:pt modelId="{DB6B0423-3ADE-4B6D-8164-3C7966EDD8B0}">
      <dgm:prSet phldrT="[Текст]"/>
      <dgm:spPr>
        <a:xfrm>
          <a:off x="2377350" y="1452379"/>
          <a:ext cx="1895443" cy="1184652"/>
        </a:xfrm>
        <a:prstGeom prst="roundRect">
          <a:avLst>
            <a:gd name="adj" fmla="val 10000"/>
          </a:avLst>
        </a:prstGeom>
        <a:solidFill>
          <a:srgbClr val="70AD47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Физлицо осуществляет расчет за организацию</a:t>
          </a:r>
        </a:p>
      </dgm:t>
    </dgm:pt>
    <dgm:pt modelId="{96FA9406-2A55-4FA3-AF86-E5AFB4762ED9}" type="parTrans" cxnId="{15F04A11-A08A-4009-A205-6CC41933626D}">
      <dgm:prSet/>
      <dgm:spPr>
        <a:xfrm>
          <a:off x="1661005" y="1184706"/>
          <a:ext cx="716344" cy="85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98"/>
              </a:lnTo>
              <a:lnTo>
                <a:pt x="716344" y="8599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D25FE73-56FD-4EF1-A1F3-2AE83970CAE6}" type="sibTrans" cxnId="{15F04A11-A08A-4009-A205-6CC41933626D}">
      <dgm:prSet/>
      <dgm:spPr/>
      <dgm:t>
        <a:bodyPr/>
        <a:lstStyle/>
        <a:p>
          <a:endParaRPr lang="ru-RU"/>
        </a:p>
      </dgm:t>
    </dgm:pt>
    <dgm:pt modelId="{68427B8D-8B8B-40CC-A1C9-85D988A1A383}">
      <dgm:prSet phldrT="[Текст]"/>
      <dgm:spPr>
        <a:xfrm>
          <a:off x="2377350" y="2868974"/>
          <a:ext cx="1895443" cy="1184652"/>
        </a:xfrm>
        <a:prstGeom prst="roundRect">
          <a:avLst>
            <a:gd name="adj" fmla="val 10000"/>
          </a:avLst>
        </a:prstGeom>
        <a:solidFill>
          <a:srgbClr val="A5A5A5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cap="none" spc="0" dirty="0" smtClean="0">
              <a:ln w="13462">
                <a:solidFill>
                  <a:sysClr val="window" lastClr="FFFFFF"/>
                </a:solidFill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Calibri" panose="020F0502020204030204"/>
              <a:ea typeface="+mn-ea"/>
              <a:cs typeface="+mn-cs"/>
            </a:rPr>
            <a:t>ККТ применяется</a:t>
          </a:r>
          <a:endParaRPr lang="ru-RU" b="1" cap="none" spc="0" dirty="0">
            <a:ln w="13462">
              <a:solidFill>
                <a:sysClr val="window" lastClr="FFFFFF"/>
              </a:solidFill>
              <a:prstDash val="solid"/>
            </a:ln>
            <a:solidFill>
              <a:sysClr val="windowText" lastClr="000000">
                <a:lumMod val="85000"/>
                <a:lumOff val="15000"/>
              </a:sysClr>
            </a:solidFill>
            <a:effectLst>
              <a:outerShdw dist="38100" dir="2700000" algn="bl" rotWithShape="0">
                <a:srgbClr val="4472C4"/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A5EA84D0-8EA8-49E8-A7E4-375ED3B96E0E}" type="parTrans" cxnId="{CD5F4F61-3AFC-45A7-BEDF-3B81DB82A948}">
      <dgm:prSet/>
      <dgm:spPr>
        <a:xfrm>
          <a:off x="1661005" y="1184706"/>
          <a:ext cx="716344" cy="227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593"/>
              </a:lnTo>
              <a:lnTo>
                <a:pt x="716344" y="2276593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BACF75BE-C442-4EC4-B5EF-1097C8A6CE15}" type="sibTrans" cxnId="{CD5F4F61-3AFC-45A7-BEDF-3B81DB82A948}">
      <dgm:prSet/>
      <dgm:spPr/>
      <dgm:t>
        <a:bodyPr/>
        <a:lstStyle/>
        <a:p>
          <a:endParaRPr lang="ru-RU"/>
        </a:p>
      </dgm:t>
    </dgm:pt>
    <dgm:pt modelId="{A8828805-6AB7-49A9-892C-C41890BC9131}">
      <dgm:prSet phldrT="[Текст]"/>
      <dgm:spPr>
        <a:xfrm>
          <a:off x="5517569" y="54"/>
          <a:ext cx="2369304" cy="118465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cap="none" spc="0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Договор заключен между физлицом и организацией</a:t>
          </a:r>
          <a:endParaRPr lang="ru-RU" b="1" cap="none" spc="0" dirty="0">
            <a:ln w="10160">
              <a:solidFill>
                <a:srgbClr val="4472C4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9E603D61-A0B6-4A15-80C0-E261F21C363E}" type="parTrans" cxnId="{54D5E0FB-BD1A-4CB3-8327-B3CB78857B94}">
      <dgm:prSet/>
      <dgm:spPr/>
      <dgm:t>
        <a:bodyPr/>
        <a:lstStyle/>
        <a:p>
          <a:endParaRPr lang="ru-RU"/>
        </a:p>
      </dgm:t>
    </dgm:pt>
    <dgm:pt modelId="{86F8ACD6-2920-47E1-983B-E18F3984E147}" type="sibTrans" cxnId="{54D5E0FB-BD1A-4CB3-8327-B3CB78857B94}">
      <dgm:prSet/>
      <dgm:spPr/>
      <dgm:t>
        <a:bodyPr/>
        <a:lstStyle/>
        <a:p>
          <a:endParaRPr lang="ru-RU"/>
        </a:p>
      </dgm:t>
    </dgm:pt>
    <dgm:pt modelId="{6ACF5B16-EC13-4363-9E96-1C82E0E60880}">
      <dgm:prSet phldrT="[Текст]"/>
      <dgm:spPr>
        <a:xfrm>
          <a:off x="6807323" y="2881768"/>
          <a:ext cx="1895443" cy="1184652"/>
        </a:xfrm>
        <a:prstGeom prst="roundRect">
          <a:avLst>
            <a:gd name="adj" fmla="val 10000"/>
          </a:avLst>
        </a:prstGeom>
        <a:solidFill>
          <a:srgbClr val="ED7D31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b="1" cap="none" spc="0" dirty="0" smtClean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ККТ не применяется</a:t>
          </a:r>
          <a:endParaRPr lang="ru-RU" b="1" cap="none" spc="0" dirty="0">
            <a:ln w="9525">
              <a:solidFill>
                <a:sysClr val="window" lastClr="FFFFFF"/>
              </a:solidFill>
              <a:prstDash val="solid"/>
            </a:ln>
            <a:solidFill>
              <a:sysClr val="windowText" lastClr="000000"/>
            </a:solidFill>
            <a:effectLst>
              <a:outerShdw blurRad="12700" dist="38100" dir="2700000" algn="tl" rotWithShape="0">
                <a:sysClr val="window" lastClr="FFFFFF">
                  <a:lumMod val="5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6BB15AB2-DD23-4FF0-9760-04904ABFC91E}" type="parTrans" cxnId="{63AAC7D7-F677-4D3C-B161-514D4EDEE95C}">
      <dgm:prSet/>
      <dgm:spPr>
        <a:xfrm>
          <a:off x="5754499" y="1184706"/>
          <a:ext cx="1052824" cy="22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387"/>
              </a:lnTo>
              <a:lnTo>
                <a:pt x="1052824" y="228938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9F58ABE4-635B-4141-BDD3-E2FDA5139752}" type="sibTrans" cxnId="{63AAC7D7-F677-4D3C-B161-514D4EDEE95C}">
      <dgm:prSet/>
      <dgm:spPr/>
      <dgm:t>
        <a:bodyPr/>
        <a:lstStyle/>
        <a:p>
          <a:endParaRPr lang="ru-RU"/>
        </a:p>
      </dgm:t>
    </dgm:pt>
    <dgm:pt modelId="{C339C829-AAB9-446A-8593-3D78E2C1C916}">
      <dgm:prSet phldrT="[Текст]"/>
      <dgm:spPr>
        <a:xfrm>
          <a:off x="6807323" y="1452379"/>
          <a:ext cx="1895443" cy="1184652"/>
        </a:xfrm>
        <a:prstGeom prst="roundRect">
          <a:avLst>
            <a:gd name="adj" fmla="val 10000"/>
          </a:avLst>
        </a:prstGeom>
        <a:solidFill>
          <a:srgbClr val="70AD47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Организация осуществляет расчет за физлицо</a:t>
          </a:r>
        </a:p>
      </dgm:t>
    </dgm:pt>
    <dgm:pt modelId="{7E059EE7-313D-4CE1-9286-A97DD1ADD71B}" type="sibTrans" cxnId="{E475D391-5CB3-4DFB-9B92-6F9DB1F95956}">
      <dgm:prSet/>
      <dgm:spPr/>
      <dgm:t>
        <a:bodyPr/>
        <a:lstStyle/>
        <a:p>
          <a:endParaRPr lang="ru-RU"/>
        </a:p>
      </dgm:t>
    </dgm:pt>
    <dgm:pt modelId="{8AD07CF7-8CCE-4FF0-B743-7600CF262417}" type="parTrans" cxnId="{E475D391-5CB3-4DFB-9B92-6F9DB1F95956}">
      <dgm:prSet/>
      <dgm:spPr>
        <a:xfrm>
          <a:off x="5754499" y="1184706"/>
          <a:ext cx="1052824" cy="85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98"/>
              </a:lnTo>
              <a:lnTo>
                <a:pt x="1052824" y="8599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3309AC5B-2080-4CD7-8513-996F327B8B9C}" type="pres">
      <dgm:prSet presAssocID="{780A564E-3993-4D82-8603-9BC2013E1C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B02803-E626-48F9-BCC3-EDDCEE00FE3B}" type="pres">
      <dgm:prSet presAssocID="{0B7DF305-67AA-4DAC-9FB3-B2FABC8022D9}" presName="root" presStyleCnt="0"/>
      <dgm:spPr/>
    </dgm:pt>
    <dgm:pt modelId="{9B101959-A508-4D3A-826D-C82F4558BC6F}" type="pres">
      <dgm:prSet presAssocID="{0B7DF305-67AA-4DAC-9FB3-B2FABC8022D9}" presName="rootComposite" presStyleCnt="0"/>
      <dgm:spPr/>
    </dgm:pt>
    <dgm:pt modelId="{CAC2EA8F-CC7B-494F-A294-677424B6AEDB}" type="pres">
      <dgm:prSet presAssocID="{0B7DF305-67AA-4DAC-9FB3-B2FABC8022D9}" presName="rootText" presStyleLbl="node1" presStyleIdx="0" presStyleCnt="2" custLinFactNeighborX="-63068" custLinFactNeighborY="-4"/>
      <dgm:spPr/>
      <dgm:t>
        <a:bodyPr/>
        <a:lstStyle/>
        <a:p>
          <a:endParaRPr lang="ru-RU"/>
        </a:p>
      </dgm:t>
    </dgm:pt>
    <dgm:pt modelId="{B94AA2B1-8816-4E90-B8AF-096CBE9988B0}" type="pres">
      <dgm:prSet presAssocID="{0B7DF305-67AA-4DAC-9FB3-B2FABC8022D9}" presName="rootConnector" presStyleLbl="node1" presStyleIdx="0" presStyleCnt="2"/>
      <dgm:spPr/>
      <dgm:t>
        <a:bodyPr/>
        <a:lstStyle/>
        <a:p>
          <a:endParaRPr lang="ru-RU"/>
        </a:p>
      </dgm:t>
    </dgm:pt>
    <dgm:pt modelId="{BBB52585-E84B-47C4-9878-267020C7FE46}" type="pres">
      <dgm:prSet presAssocID="{0B7DF305-67AA-4DAC-9FB3-B2FABC8022D9}" presName="childShape" presStyleCnt="0"/>
      <dgm:spPr/>
    </dgm:pt>
    <dgm:pt modelId="{6A15E1C9-FAB0-4806-AA04-12AA1AE7DACF}" type="pres">
      <dgm:prSet presAssocID="{96FA9406-2A55-4FA3-AF86-E5AFB4762ED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8FDFFD5-59E7-4F10-9600-6FA83B67DE90}" type="pres">
      <dgm:prSet presAssocID="{DB6B0423-3ADE-4B6D-8164-3C7966EDD8B0}" presName="childText" presStyleLbl="bgAcc1" presStyleIdx="0" presStyleCnt="4" custLinFactNeighborX="-53542" custLinFactNeighborY="-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19FE6-2C5E-4AB1-AA26-1EC5A0D86BE4}" type="pres">
      <dgm:prSet presAssocID="{A5EA84D0-8EA8-49E8-A7E4-375ED3B96E0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1B9E457-80E2-40E1-A1E1-88FBF3D59391}" type="pres">
      <dgm:prSet presAssocID="{68427B8D-8B8B-40CC-A1C9-85D988A1A383}" presName="childText" presStyleLbl="bgAcc1" presStyleIdx="1" presStyleCnt="4" custLinFactNeighborX="-53542" custLinFactNeighborY="-7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2E533-3837-4E9D-BC53-BEEA88A117D8}" type="pres">
      <dgm:prSet presAssocID="{A8828805-6AB7-49A9-892C-C41890BC9131}" presName="root" presStyleCnt="0"/>
      <dgm:spPr/>
    </dgm:pt>
    <dgm:pt modelId="{6FB14B09-91FC-4465-817D-21A7B6E6B144}" type="pres">
      <dgm:prSet presAssocID="{A8828805-6AB7-49A9-892C-C41890BC9131}" presName="rootComposite" presStyleCnt="0"/>
      <dgm:spPr/>
    </dgm:pt>
    <dgm:pt modelId="{E390DA0F-14FE-4CF6-984B-05B9155A73F1}" type="pres">
      <dgm:prSet presAssocID="{A8828805-6AB7-49A9-892C-C41890BC9131}" presName="rootText" presStyleLbl="node1" presStyleIdx="1" presStyleCnt="2" custLinFactNeighborX="-15296" custLinFactNeighborY="-4"/>
      <dgm:spPr/>
      <dgm:t>
        <a:bodyPr/>
        <a:lstStyle/>
        <a:p>
          <a:endParaRPr lang="ru-RU"/>
        </a:p>
      </dgm:t>
    </dgm:pt>
    <dgm:pt modelId="{8D008060-71EF-457B-BCB2-5A4FDB6B30D6}" type="pres">
      <dgm:prSet presAssocID="{A8828805-6AB7-49A9-892C-C41890BC91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58CDF636-2BEF-4A5C-9590-99879F057C74}" type="pres">
      <dgm:prSet presAssocID="{A8828805-6AB7-49A9-892C-C41890BC9131}" presName="childShape" presStyleCnt="0"/>
      <dgm:spPr/>
    </dgm:pt>
    <dgm:pt modelId="{EECF33FD-FE99-4290-A4A8-E9655F82B134}" type="pres">
      <dgm:prSet presAssocID="{8AD07CF7-8CCE-4FF0-B743-7600CF26241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49A4A8E-2073-4FBD-A3A2-D97DAAA85927}" type="pres">
      <dgm:prSet presAssocID="{C339C829-AAB9-446A-8593-3D78E2C1C916}" presName="childText" presStyleLbl="bgAcc1" presStyleIdx="2" presStyleCnt="4" custLinFactNeighborX="23925" custLinFactNeighborY="-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4326-0DD0-4E96-8852-513E8FE8854F}" type="pres">
      <dgm:prSet presAssocID="{6BB15AB2-DD23-4FF0-9760-04904ABFC91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7306493-F195-4E03-A125-4F30C2327743}" type="pres">
      <dgm:prSet presAssocID="{6ACF5B16-EC13-4363-9E96-1C82E0E60880}" presName="childText" presStyleLbl="bgAcc1" presStyleIdx="3" presStyleCnt="4" custLinFactNeighborX="23925" custLinFactNeighborY="-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5D391-5CB3-4DFB-9B92-6F9DB1F95956}" srcId="{A8828805-6AB7-49A9-892C-C41890BC9131}" destId="{C339C829-AAB9-446A-8593-3D78E2C1C916}" srcOrd="0" destOrd="0" parTransId="{8AD07CF7-8CCE-4FF0-B743-7600CF262417}" sibTransId="{7E059EE7-313D-4CE1-9286-A97DD1ADD71B}"/>
    <dgm:cxn modelId="{63AAC7D7-F677-4D3C-B161-514D4EDEE95C}" srcId="{A8828805-6AB7-49A9-892C-C41890BC9131}" destId="{6ACF5B16-EC13-4363-9E96-1C82E0E60880}" srcOrd="1" destOrd="0" parTransId="{6BB15AB2-DD23-4FF0-9760-04904ABFC91E}" sibTransId="{9F58ABE4-635B-4141-BDD3-E2FDA5139752}"/>
    <dgm:cxn modelId="{384BF9B7-54A9-468C-A49F-91DD1BAE1121}" srcId="{780A564E-3993-4D82-8603-9BC2013E1CE7}" destId="{0B7DF305-67AA-4DAC-9FB3-B2FABC8022D9}" srcOrd="0" destOrd="0" parTransId="{E903CE3C-D981-4E30-9C81-775361E1EDE2}" sibTransId="{A9227047-2CC3-4C60-96D5-E9F47E16039D}"/>
    <dgm:cxn modelId="{CD5F4F61-3AFC-45A7-BEDF-3B81DB82A948}" srcId="{0B7DF305-67AA-4DAC-9FB3-B2FABC8022D9}" destId="{68427B8D-8B8B-40CC-A1C9-85D988A1A383}" srcOrd="1" destOrd="0" parTransId="{A5EA84D0-8EA8-49E8-A7E4-375ED3B96E0E}" sibTransId="{BACF75BE-C442-4EC4-B5EF-1097C8A6CE15}"/>
    <dgm:cxn modelId="{6B5DA967-E8FF-48DC-ADC9-81A0274A4405}" type="presOf" srcId="{68427B8D-8B8B-40CC-A1C9-85D988A1A383}" destId="{11B9E457-80E2-40E1-A1E1-88FBF3D59391}" srcOrd="0" destOrd="0" presId="urn:microsoft.com/office/officeart/2005/8/layout/hierarchy3"/>
    <dgm:cxn modelId="{FB8A2D35-8477-4EB7-BDEB-234E3F81B3AA}" type="presOf" srcId="{6BB15AB2-DD23-4FF0-9760-04904ABFC91E}" destId="{E5674326-0DD0-4E96-8852-513E8FE8854F}" srcOrd="0" destOrd="0" presId="urn:microsoft.com/office/officeart/2005/8/layout/hierarchy3"/>
    <dgm:cxn modelId="{5F92B3F7-7D99-4407-AFB9-FC54E72AC1C1}" type="presOf" srcId="{0B7DF305-67AA-4DAC-9FB3-B2FABC8022D9}" destId="{B94AA2B1-8816-4E90-B8AF-096CBE9988B0}" srcOrd="1" destOrd="0" presId="urn:microsoft.com/office/officeart/2005/8/layout/hierarchy3"/>
    <dgm:cxn modelId="{48E415C1-4384-49F8-9847-20E8EA4727CC}" type="presOf" srcId="{780A564E-3993-4D82-8603-9BC2013E1CE7}" destId="{3309AC5B-2080-4CD7-8513-996F327B8B9C}" srcOrd="0" destOrd="0" presId="urn:microsoft.com/office/officeart/2005/8/layout/hierarchy3"/>
    <dgm:cxn modelId="{E77A2EDD-878D-4868-BF21-C17DC1E14805}" type="presOf" srcId="{DB6B0423-3ADE-4B6D-8164-3C7966EDD8B0}" destId="{28FDFFD5-59E7-4F10-9600-6FA83B67DE90}" srcOrd="0" destOrd="0" presId="urn:microsoft.com/office/officeart/2005/8/layout/hierarchy3"/>
    <dgm:cxn modelId="{C3A39491-CE5F-4A22-866D-1C01B1BCEEEC}" type="presOf" srcId="{A5EA84D0-8EA8-49E8-A7E4-375ED3B96E0E}" destId="{1FC19FE6-2C5E-4AB1-AA26-1EC5A0D86BE4}" srcOrd="0" destOrd="0" presId="urn:microsoft.com/office/officeart/2005/8/layout/hierarchy3"/>
    <dgm:cxn modelId="{15F04A11-A08A-4009-A205-6CC41933626D}" srcId="{0B7DF305-67AA-4DAC-9FB3-B2FABC8022D9}" destId="{DB6B0423-3ADE-4B6D-8164-3C7966EDD8B0}" srcOrd="0" destOrd="0" parTransId="{96FA9406-2A55-4FA3-AF86-E5AFB4762ED9}" sibTransId="{CD25FE73-56FD-4EF1-A1F3-2AE83970CAE6}"/>
    <dgm:cxn modelId="{6A2EBE23-169A-4938-8B17-7C7F0F509DAC}" type="presOf" srcId="{A8828805-6AB7-49A9-892C-C41890BC9131}" destId="{E390DA0F-14FE-4CF6-984B-05B9155A73F1}" srcOrd="0" destOrd="0" presId="urn:microsoft.com/office/officeart/2005/8/layout/hierarchy3"/>
    <dgm:cxn modelId="{CB2A795A-8EDA-4F2C-8C17-4D47F5032DA6}" type="presOf" srcId="{96FA9406-2A55-4FA3-AF86-E5AFB4762ED9}" destId="{6A15E1C9-FAB0-4806-AA04-12AA1AE7DACF}" srcOrd="0" destOrd="0" presId="urn:microsoft.com/office/officeart/2005/8/layout/hierarchy3"/>
    <dgm:cxn modelId="{54D5E0FB-BD1A-4CB3-8327-B3CB78857B94}" srcId="{780A564E-3993-4D82-8603-9BC2013E1CE7}" destId="{A8828805-6AB7-49A9-892C-C41890BC9131}" srcOrd="1" destOrd="0" parTransId="{9E603D61-A0B6-4A15-80C0-E261F21C363E}" sibTransId="{86F8ACD6-2920-47E1-983B-E18F3984E147}"/>
    <dgm:cxn modelId="{F82ABE74-404E-4315-AE3A-DF3B90C055B9}" type="presOf" srcId="{A8828805-6AB7-49A9-892C-C41890BC9131}" destId="{8D008060-71EF-457B-BCB2-5A4FDB6B30D6}" srcOrd="1" destOrd="0" presId="urn:microsoft.com/office/officeart/2005/8/layout/hierarchy3"/>
    <dgm:cxn modelId="{D77009F4-D361-4365-A24C-754BB3E61581}" type="presOf" srcId="{0B7DF305-67AA-4DAC-9FB3-B2FABC8022D9}" destId="{CAC2EA8F-CC7B-494F-A294-677424B6AEDB}" srcOrd="0" destOrd="0" presId="urn:microsoft.com/office/officeart/2005/8/layout/hierarchy3"/>
    <dgm:cxn modelId="{F8169CDB-7EB5-4328-B6EF-8F670AC665DF}" type="presOf" srcId="{8AD07CF7-8CCE-4FF0-B743-7600CF262417}" destId="{EECF33FD-FE99-4290-A4A8-E9655F82B134}" srcOrd="0" destOrd="0" presId="urn:microsoft.com/office/officeart/2005/8/layout/hierarchy3"/>
    <dgm:cxn modelId="{FDC89863-58CF-4BA9-9121-7A8FE3684F6F}" type="presOf" srcId="{C339C829-AAB9-446A-8593-3D78E2C1C916}" destId="{D49A4A8E-2073-4FBD-A3A2-D97DAAA85927}" srcOrd="0" destOrd="0" presId="urn:microsoft.com/office/officeart/2005/8/layout/hierarchy3"/>
    <dgm:cxn modelId="{C3099F71-EBBA-4D50-9704-223ABD77D19F}" type="presOf" srcId="{6ACF5B16-EC13-4363-9E96-1C82E0E60880}" destId="{D7306493-F195-4E03-A125-4F30C2327743}" srcOrd="0" destOrd="0" presId="urn:microsoft.com/office/officeart/2005/8/layout/hierarchy3"/>
    <dgm:cxn modelId="{AF7BBB10-461D-4D4F-A7D1-034C34E36585}" type="presParOf" srcId="{3309AC5B-2080-4CD7-8513-996F327B8B9C}" destId="{28B02803-E626-48F9-BCC3-EDDCEE00FE3B}" srcOrd="0" destOrd="0" presId="urn:microsoft.com/office/officeart/2005/8/layout/hierarchy3"/>
    <dgm:cxn modelId="{9DE7B770-DA48-43FD-932D-FA0D14263DFC}" type="presParOf" srcId="{28B02803-E626-48F9-BCC3-EDDCEE00FE3B}" destId="{9B101959-A508-4D3A-826D-C82F4558BC6F}" srcOrd="0" destOrd="0" presId="urn:microsoft.com/office/officeart/2005/8/layout/hierarchy3"/>
    <dgm:cxn modelId="{3692D881-BD97-49A9-94FE-75DFA1E424BF}" type="presParOf" srcId="{9B101959-A508-4D3A-826D-C82F4558BC6F}" destId="{CAC2EA8F-CC7B-494F-A294-677424B6AEDB}" srcOrd="0" destOrd="0" presId="urn:microsoft.com/office/officeart/2005/8/layout/hierarchy3"/>
    <dgm:cxn modelId="{3D5408A1-4079-4B6F-9279-1AE2076953FF}" type="presParOf" srcId="{9B101959-A508-4D3A-826D-C82F4558BC6F}" destId="{B94AA2B1-8816-4E90-B8AF-096CBE9988B0}" srcOrd="1" destOrd="0" presId="urn:microsoft.com/office/officeart/2005/8/layout/hierarchy3"/>
    <dgm:cxn modelId="{C2CBEC5E-0653-465F-BBE2-495A789380AE}" type="presParOf" srcId="{28B02803-E626-48F9-BCC3-EDDCEE00FE3B}" destId="{BBB52585-E84B-47C4-9878-267020C7FE46}" srcOrd="1" destOrd="0" presId="urn:microsoft.com/office/officeart/2005/8/layout/hierarchy3"/>
    <dgm:cxn modelId="{3C801B11-8047-47B5-B1F7-97BAC50DA744}" type="presParOf" srcId="{BBB52585-E84B-47C4-9878-267020C7FE46}" destId="{6A15E1C9-FAB0-4806-AA04-12AA1AE7DACF}" srcOrd="0" destOrd="0" presId="urn:microsoft.com/office/officeart/2005/8/layout/hierarchy3"/>
    <dgm:cxn modelId="{FF6AA06A-796B-4EC9-B793-7B21B9364887}" type="presParOf" srcId="{BBB52585-E84B-47C4-9878-267020C7FE46}" destId="{28FDFFD5-59E7-4F10-9600-6FA83B67DE90}" srcOrd="1" destOrd="0" presId="urn:microsoft.com/office/officeart/2005/8/layout/hierarchy3"/>
    <dgm:cxn modelId="{B6BE8B91-2A42-45AD-9839-C3049B535309}" type="presParOf" srcId="{BBB52585-E84B-47C4-9878-267020C7FE46}" destId="{1FC19FE6-2C5E-4AB1-AA26-1EC5A0D86BE4}" srcOrd="2" destOrd="0" presId="urn:microsoft.com/office/officeart/2005/8/layout/hierarchy3"/>
    <dgm:cxn modelId="{ADD0A262-E77F-46D1-B064-9753804C69F1}" type="presParOf" srcId="{BBB52585-E84B-47C4-9878-267020C7FE46}" destId="{11B9E457-80E2-40E1-A1E1-88FBF3D59391}" srcOrd="3" destOrd="0" presId="urn:microsoft.com/office/officeart/2005/8/layout/hierarchy3"/>
    <dgm:cxn modelId="{44A9121A-835D-4C73-9037-8D132A373380}" type="presParOf" srcId="{3309AC5B-2080-4CD7-8513-996F327B8B9C}" destId="{2F72E533-3837-4E9D-BC53-BEEA88A117D8}" srcOrd="1" destOrd="0" presId="urn:microsoft.com/office/officeart/2005/8/layout/hierarchy3"/>
    <dgm:cxn modelId="{62C80300-699A-4B4A-961F-50CC2FAE593D}" type="presParOf" srcId="{2F72E533-3837-4E9D-BC53-BEEA88A117D8}" destId="{6FB14B09-91FC-4465-817D-21A7B6E6B144}" srcOrd="0" destOrd="0" presId="urn:microsoft.com/office/officeart/2005/8/layout/hierarchy3"/>
    <dgm:cxn modelId="{E880975F-2280-494B-8E18-1A38BE921ED1}" type="presParOf" srcId="{6FB14B09-91FC-4465-817D-21A7B6E6B144}" destId="{E390DA0F-14FE-4CF6-984B-05B9155A73F1}" srcOrd="0" destOrd="0" presId="urn:microsoft.com/office/officeart/2005/8/layout/hierarchy3"/>
    <dgm:cxn modelId="{F92FFF7D-288A-414E-ADD7-AF05EDC815A2}" type="presParOf" srcId="{6FB14B09-91FC-4465-817D-21A7B6E6B144}" destId="{8D008060-71EF-457B-BCB2-5A4FDB6B30D6}" srcOrd="1" destOrd="0" presId="urn:microsoft.com/office/officeart/2005/8/layout/hierarchy3"/>
    <dgm:cxn modelId="{B4184E8B-CD7E-4600-93D0-8E1E01A76453}" type="presParOf" srcId="{2F72E533-3837-4E9D-BC53-BEEA88A117D8}" destId="{58CDF636-2BEF-4A5C-9590-99879F057C74}" srcOrd="1" destOrd="0" presId="urn:microsoft.com/office/officeart/2005/8/layout/hierarchy3"/>
    <dgm:cxn modelId="{D13219B1-B926-4F04-9179-6B514DCDC8CA}" type="presParOf" srcId="{58CDF636-2BEF-4A5C-9590-99879F057C74}" destId="{EECF33FD-FE99-4290-A4A8-E9655F82B134}" srcOrd="0" destOrd="0" presId="urn:microsoft.com/office/officeart/2005/8/layout/hierarchy3"/>
    <dgm:cxn modelId="{80AD7BB1-4A8E-45C1-B778-7CCC701E5392}" type="presParOf" srcId="{58CDF636-2BEF-4A5C-9590-99879F057C74}" destId="{D49A4A8E-2073-4FBD-A3A2-D97DAAA85927}" srcOrd="1" destOrd="0" presId="urn:microsoft.com/office/officeart/2005/8/layout/hierarchy3"/>
    <dgm:cxn modelId="{89891180-E93C-4044-BDB9-B7DA2CC055AA}" type="presParOf" srcId="{58CDF636-2BEF-4A5C-9590-99879F057C74}" destId="{E5674326-0DD0-4E96-8852-513E8FE8854F}" srcOrd="2" destOrd="0" presId="urn:microsoft.com/office/officeart/2005/8/layout/hierarchy3"/>
    <dgm:cxn modelId="{97B9B7D4-6552-4D33-9A95-6BF62A35FDD0}" type="presParOf" srcId="{58CDF636-2BEF-4A5C-9590-99879F057C74}" destId="{D7306493-F195-4E03-A125-4F30C23277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40467-FEA1-4AA6-9BAA-CF925DE4FD1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76BADA-4489-49F8-8D4B-05D04304F727}">
      <dgm:prSet phldrT="[Текст]" custT="1"/>
      <dgm:spPr>
        <a:xfrm>
          <a:off x="0" y="0"/>
          <a:ext cx="2028365" cy="13232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ФФД 1.05</a:t>
          </a:r>
        </a:p>
      </dgm:t>
    </dgm:pt>
    <dgm:pt modelId="{97119FE7-750B-4743-875C-99372A0A79A8}" type="parTrans" cxnId="{B19B81C9-04A8-4388-B437-8FA3C98913FB}">
      <dgm:prSet/>
      <dgm:spPr/>
      <dgm:t>
        <a:bodyPr/>
        <a:lstStyle/>
        <a:p>
          <a:endParaRPr lang="ru-RU"/>
        </a:p>
      </dgm:t>
    </dgm:pt>
    <dgm:pt modelId="{A96612D3-C2F1-4FB9-88D1-43EEB8E4A249}" type="sibTrans" cxnId="{B19B81C9-04A8-4388-B437-8FA3C98913FB}">
      <dgm:prSet/>
      <dgm:spPr/>
      <dgm:t>
        <a:bodyPr/>
        <a:lstStyle/>
        <a:p>
          <a:endParaRPr lang="ru-RU"/>
        </a:p>
      </dgm:t>
    </dgm:pt>
    <dgm:pt modelId="{B20DA912-36F1-4654-8182-19A4692E41CC}">
      <dgm:prSet phldrT="[Текст]" custT="1"/>
      <dgm:spPr>
        <a:xfrm>
          <a:off x="2180492" y="30755"/>
          <a:ext cx="7961333" cy="6151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НЕПРИМЕНЕНИЕ ККТ:</a:t>
          </a:r>
        </a:p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чек коррекции с признаком «приход» или «расход»</a:t>
          </a:r>
        </a:p>
      </dgm:t>
    </dgm:pt>
    <dgm:pt modelId="{313CCE28-3598-406A-82B6-5C5F692F5D5C}" type="parTrans" cxnId="{6FA34492-CE26-4564-AA16-FA279A28FC5F}">
      <dgm:prSet/>
      <dgm:spPr/>
      <dgm:t>
        <a:bodyPr/>
        <a:lstStyle/>
        <a:p>
          <a:endParaRPr lang="ru-RU"/>
        </a:p>
      </dgm:t>
    </dgm:pt>
    <dgm:pt modelId="{498C75BB-019F-456F-B41A-64AB5CB90923}" type="sibTrans" cxnId="{6FA34492-CE26-4564-AA16-FA279A28FC5F}">
      <dgm:prSet/>
      <dgm:spPr/>
      <dgm:t>
        <a:bodyPr/>
        <a:lstStyle/>
        <a:p>
          <a:endParaRPr lang="ru-RU"/>
        </a:p>
      </dgm:t>
    </dgm:pt>
    <dgm:pt modelId="{418623EA-EC33-48C9-AD99-F3B36F5B83C6}">
      <dgm:prSet phldrT="[Текст]" custT="1"/>
      <dgm:spPr>
        <a:xfrm>
          <a:off x="2180492" y="676612"/>
          <a:ext cx="7961333" cy="6151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ОШИБКА В ЧЕКЕ: </a:t>
          </a:r>
        </a:p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чек коррекции не применяется. </a:t>
          </a:r>
        </a:p>
      </dgm:t>
    </dgm:pt>
    <dgm:pt modelId="{B6C92AD9-3D44-4BC8-B18C-F3B332EA3D8E}" type="parTrans" cxnId="{F6601706-287B-42D8-AF55-463712A7BCD0}">
      <dgm:prSet/>
      <dgm:spPr/>
      <dgm:t>
        <a:bodyPr/>
        <a:lstStyle/>
        <a:p>
          <a:endParaRPr lang="ru-RU"/>
        </a:p>
      </dgm:t>
    </dgm:pt>
    <dgm:pt modelId="{D5FAD708-7291-4E7F-B835-FE1DA27CD770}" type="sibTrans" cxnId="{F6601706-287B-42D8-AF55-463712A7BCD0}">
      <dgm:prSet/>
      <dgm:spPr/>
      <dgm:t>
        <a:bodyPr/>
        <a:lstStyle/>
        <a:p>
          <a:endParaRPr lang="ru-RU"/>
        </a:p>
      </dgm:t>
    </dgm:pt>
    <dgm:pt modelId="{8DAF710F-E88B-40BA-A327-BEA1C75E2D8C}">
      <dgm:prSet phldrT="[Текст]" custT="1"/>
      <dgm:spPr>
        <a:xfrm>
          <a:off x="0" y="1323245"/>
          <a:ext cx="2028365" cy="132324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tabLst/>
          </a:pPr>
          <a:endParaRPr lang="ru-RU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>
            <a:tabLst/>
          </a:pPr>
          <a:r>
            <a:rPr lang="ru-RU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ФФД </a:t>
          </a:r>
          <a:r>
            <a:rPr lang="ru-RU" sz="2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1.1 </a:t>
          </a:r>
          <a:r>
            <a:rPr lang="ru-RU" sz="2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и </a:t>
          </a:r>
          <a:r>
            <a:rPr lang="ru-RU" sz="2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1.2</a:t>
          </a:r>
        </a:p>
      </dgm:t>
    </dgm:pt>
    <dgm:pt modelId="{D9EBC994-3B15-4D69-BDEE-E40B653E0D82}" type="parTrans" cxnId="{C5EFD39A-869F-4F9E-94D8-34C73F05C55C}">
      <dgm:prSet/>
      <dgm:spPr/>
      <dgm:t>
        <a:bodyPr/>
        <a:lstStyle/>
        <a:p>
          <a:endParaRPr lang="ru-RU"/>
        </a:p>
      </dgm:t>
    </dgm:pt>
    <dgm:pt modelId="{65C3967F-A717-4E5D-A38E-C3A167E996B8}" type="sibTrans" cxnId="{C5EFD39A-869F-4F9E-94D8-34C73F05C55C}">
      <dgm:prSet/>
      <dgm:spPr/>
      <dgm:t>
        <a:bodyPr/>
        <a:lstStyle/>
        <a:p>
          <a:endParaRPr lang="ru-RU"/>
        </a:p>
      </dgm:t>
    </dgm:pt>
    <dgm:pt modelId="{9DD43DFE-D635-4C97-A243-BCF3626D35F5}">
      <dgm:prSet phldrT="[Текст]" custT="1"/>
      <dgm:spPr>
        <a:xfrm>
          <a:off x="2180492" y="1383333"/>
          <a:ext cx="7961333" cy="12017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Формирование чека коррекции, как при неприменении ККТ, так и при ранее сформированном чеке с ошибкой</a:t>
          </a:r>
        </a:p>
      </dgm:t>
    </dgm:pt>
    <dgm:pt modelId="{47231C39-E878-4246-AD97-679F8F9E5C34}" type="parTrans" cxnId="{C8ABD851-74A2-4D1E-82BC-21525B11DF56}">
      <dgm:prSet/>
      <dgm:spPr/>
      <dgm:t>
        <a:bodyPr/>
        <a:lstStyle/>
        <a:p>
          <a:endParaRPr lang="ru-RU"/>
        </a:p>
      </dgm:t>
    </dgm:pt>
    <dgm:pt modelId="{9E2E4628-22EA-464B-A2DE-CC921531508F}" type="sibTrans" cxnId="{C8ABD851-74A2-4D1E-82BC-21525B11DF56}">
      <dgm:prSet/>
      <dgm:spPr/>
      <dgm:t>
        <a:bodyPr/>
        <a:lstStyle/>
        <a:p>
          <a:endParaRPr lang="ru-RU"/>
        </a:p>
      </dgm:t>
    </dgm:pt>
    <dgm:pt modelId="{096611DD-783E-4E3A-9A8B-3E760882BA36}" type="pres">
      <dgm:prSet presAssocID="{E4840467-FEA1-4AA6-9BAA-CF925DE4FD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FEEC46-484F-42EF-B661-384111C5F873}" type="pres">
      <dgm:prSet presAssocID="{C276BADA-4489-49F8-8D4B-05D04304F727}" presName="thickLine" presStyleLbl="alignNode1" presStyleIdx="0" presStyleCnt="2"/>
      <dgm:spPr>
        <a:xfrm>
          <a:off x="0" y="0"/>
          <a:ext cx="1014182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2EB87378-39A2-44EA-A650-7207C3B43F88}" type="pres">
      <dgm:prSet presAssocID="{C276BADA-4489-49F8-8D4B-05D04304F727}" presName="horz1" presStyleCnt="0"/>
      <dgm:spPr/>
    </dgm:pt>
    <dgm:pt modelId="{AA95FEF8-C015-4724-B6F4-28D274157590}" type="pres">
      <dgm:prSet presAssocID="{C276BADA-4489-49F8-8D4B-05D04304F727}" presName="tx1" presStyleLbl="revTx" presStyleIdx="0" presStyleCnt="5" custLinFactNeighborX="-262" custLinFactNeighborY="-27981"/>
      <dgm:spPr/>
      <dgm:t>
        <a:bodyPr/>
        <a:lstStyle/>
        <a:p>
          <a:endParaRPr lang="ru-RU"/>
        </a:p>
      </dgm:t>
    </dgm:pt>
    <dgm:pt modelId="{BD2AF94E-755B-4002-8E35-4DB874289C04}" type="pres">
      <dgm:prSet presAssocID="{C276BADA-4489-49F8-8D4B-05D04304F727}" presName="vert1" presStyleCnt="0"/>
      <dgm:spPr/>
    </dgm:pt>
    <dgm:pt modelId="{B7D95074-2977-4BA2-B1F3-AB935B614014}" type="pres">
      <dgm:prSet presAssocID="{B20DA912-36F1-4654-8182-19A4692E41CC}" presName="vertSpace2a" presStyleCnt="0"/>
      <dgm:spPr/>
    </dgm:pt>
    <dgm:pt modelId="{5ADBE6C5-55A6-4271-974F-3765936D1DFB}" type="pres">
      <dgm:prSet presAssocID="{B20DA912-36F1-4654-8182-19A4692E41CC}" presName="horz2" presStyleCnt="0"/>
      <dgm:spPr/>
    </dgm:pt>
    <dgm:pt modelId="{59CB7FAC-1F9F-4B9D-9D39-DC7E479082EA}" type="pres">
      <dgm:prSet presAssocID="{B20DA912-36F1-4654-8182-19A4692E41CC}" presName="horzSpace2" presStyleCnt="0"/>
      <dgm:spPr/>
    </dgm:pt>
    <dgm:pt modelId="{875AB7DB-1AF4-4B66-B801-916CD334B73E}" type="pres">
      <dgm:prSet presAssocID="{B20DA912-36F1-4654-8182-19A4692E41CC}" presName="tx2" presStyleLbl="revTx" presStyleIdx="1" presStyleCnt="5"/>
      <dgm:spPr/>
      <dgm:t>
        <a:bodyPr/>
        <a:lstStyle/>
        <a:p>
          <a:endParaRPr lang="ru-RU"/>
        </a:p>
      </dgm:t>
    </dgm:pt>
    <dgm:pt modelId="{0FA7FE0F-8885-4D34-996F-D6894ADEB558}" type="pres">
      <dgm:prSet presAssocID="{B20DA912-36F1-4654-8182-19A4692E41CC}" presName="vert2" presStyleCnt="0"/>
      <dgm:spPr/>
    </dgm:pt>
    <dgm:pt modelId="{7B02DB1D-397D-4FF4-9A42-69E72E592016}" type="pres">
      <dgm:prSet presAssocID="{B20DA912-36F1-4654-8182-19A4692E41CC}" presName="thinLine2b" presStyleLbl="callout" presStyleIdx="0" presStyleCnt="3"/>
      <dgm:spPr>
        <a:xfrm>
          <a:off x="2028365" y="645857"/>
          <a:ext cx="811346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EAAD4882-AD7B-4A20-9A68-18B6C77A92CF}" type="pres">
      <dgm:prSet presAssocID="{B20DA912-36F1-4654-8182-19A4692E41CC}" presName="vertSpace2b" presStyleCnt="0"/>
      <dgm:spPr/>
    </dgm:pt>
    <dgm:pt modelId="{DF1D95CB-AD88-4515-9483-C2B43D31F44F}" type="pres">
      <dgm:prSet presAssocID="{418623EA-EC33-48C9-AD99-F3B36F5B83C6}" presName="horz2" presStyleCnt="0"/>
      <dgm:spPr/>
    </dgm:pt>
    <dgm:pt modelId="{C6E66D8D-A4A6-4359-B4D2-7FB4D23215B1}" type="pres">
      <dgm:prSet presAssocID="{418623EA-EC33-48C9-AD99-F3B36F5B83C6}" presName="horzSpace2" presStyleCnt="0"/>
      <dgm:spPr/>
    </dgm:pt>
    <dgm:pt modelId="{97FBA466-C7E7-46AB-8B2A-36E2A28ACC95}" type="pres">
      <dgm:prSet presAssocID="{418623EA-EC33-48C9-AD99-F3B36F5B83C6}" presName="tx2" presStyleLbl="revTx" presStyleIdx="2" presStyleCnt="5"/>
      <dgm:spPr/>
      <dgm:t>
        <a:bodyPr/>
        <a:lstStyle/>
        <a:p>
          <a:endParaRPr lang="ru-RU"/>
        </a:p>
      </dgm:t>
    </dgm:pt>
    <dgm:pt modelId="{D5A58E6D-84F5-4954-BDAB-F7415F41487B}" type="pres">
      <dgm:prSet presAssocID="{418623EA-EC33-48C9-AD99-F3B36F5B83C6}" presName="vert2" presStyleCnt="0"/>
      <dgm:spPr/>
    </dgm:pt>
    <dgm:pt modelId="{3F23BA92-9B43-4591-A021-E3CAB57BDEFE}" type="pres">
      <dgm:prSet presAssocID="{418623EA-EC33-48C9-AD99-F3B36F5B83C6}" presName="thinLine2b" presStyleLbl="callout" presStyleIdx="1" presStyleCnt="3"/>
      <dgm:spPr>
        <a:xfrm>
          <a:off x="2028365" y="1291714"/>
          <a:ext cx="811346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AEC88DD-8F9F-4B2A-9F5D-18D9D3C30CAF}" type="pres">
      <dgm:prSet presAssocID="{418623EA-EC33-48C9-AD99-F3B36F5B83C6}" presName="vertSpace2b" presStyleCnt="0"/>
      <dgm:spPr/>
    </dgm:pt>
    <dgm:pt modelId="{3BB456E1-38CC-4984-8011-655BEF463D71}" type="pres">
      <dgm:prSet presAssocID="{8DAF710F-E88B-40BA-A327-BEA1C75E2D8C}" presName="thickLine" presStyleLbl="alignNode1" presStyleIdx="1" presStyleCnt="2" custLinFactNeighborX="25" custLinFactNeighborY="7863"/>
      <dgm:spPr>
        <a:xfrm>
          <a:off x="0" y="1427291"/>
          <a:ext cx="1014182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B463B59-CB7E-4CD7-A91B-869468F18E70}" type="pres">
      <dgm:prSet presAssocID="{8DAF710F-E88B-40BA-A327-BEA1C75E2D8C}" presName="horz1" presStyleCnt="0"/>
      <dgm:spPr/>
    </dgm:pt>
    <dgm:pt modelId="{51349859-5683-455A-8589-0881D4290C44}" type="pres">
      <dgm:prSet presAssocID="{8DAF710F-E88B-40BA-A327-BEA1C75E2D8C}" presName="tx1" presStyleLbl="revTx" presStyleIdx="3" presStyleCnt="5"/>
      <dgm:spPr/>
      <dgm:t>
        <a:bodyPr/>
        <a:lstStyle/>
        <a:p>
          <a:endParaRPr lang="ru-RU"/>
        </a:p>
      </dgm:t>
    </dgm:pt>
    <dgm:pt modelId="{CF3991BE-FDD4-4600-BAB6-48B30A66EC2F}" type="pres">
      <dgm:prSet presAssocID="{8DAF710F-E88B-40BA-A327-BEA1C75E2D8C}" presName="vert1" presStyleCnt="0"/>
      <dgm:spPr/>
    </dgm:pt>
    <dgm:pt modelId="{02309271-7FDC-4817-B004-86A72AC872D9}" type="pres">
      <dgm:prSet presAssocID="{9DD43DFE-D635-4C97-A243-BCF3626D35F5}" presName="vertSpace2a" presStyleCnt="0"/>
      <dgm:spPr/>
    </dgm:pt>
    <dgm:pt modelId="{9C273802-CE43-4195-B92F-5A9394CF9F3B}" type="pres">
      <dgm:prSet presAssocID="{9DD43DFE-D635-4C97-A243-BCF3626D35F5}" presName="horz2" presStyleCnt="0"/>
      <dgm:spPr/>
    </dgm:pt>
    <dgm:pt modelId="{E7DD839F-3A3B-478C-B5AD-46C69C8C9959}" type="pres">
      <dgm:prSet presAssocID="{9DD43DFE-D635-4C97-A243-BCF3626D35F5}" presName="horzSpace2" presStyleCnt="0"/>
      <dgm:spPr/>
    </dgm:pt>
    <dgm:pt modelId="{68378653-5576-4CEA-95D1-61825E091723}" type="pres">
      <dgm:prSet presAssocID="{9DD43DFE-D635-4C97-A243-BCF3626D35F5}" presName="tx2" presStyleLbl="revTx" presStyleIdx="4" presStyleCnt="5"/>
      <dgm:spPr/>
      <dgm:t>
        <a:bodyPr/>
        <a:lstStyle/>
        <a:p>
          <a:endParaRPr lang="ru-RU"/>
        </a:p>
      </dgm:t>
    </dgm:pt>
    <dgm:pt modelId="{A8E3415D-CD0B-4C1D-9D7D-92DF0FA3CFBA}" type="pres">
      <dgm:prSet presAssocID="{9DD43DFE-D635-4C97-A243-BCF3626D35F5}" presName="vert2" presStyleCnt="0"/>
      <dgm:spPr/>
    </dgm:pt>
    <dgm:pt modelId="{356893EF-2AE1-43A1-95DA-05744A7434DA}" type="pres">
      <dgm:prSet presAssocID="{9DD43DFE-D635-4C97-A243-BCF3626D35F5}" presName="thinLine2b" presStyleLbl="callout" presStyleIdx="2" presStyleCnt="3" custLinFactY="-521351" custLinFactNeighborX="806" custLinFactNeighborY="-600000"/>
      <dgm:spPr>
        <a:xfrm>
          <a:off x="2028365" y="2036890"/>
          <a:ext cx="811346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B7F2D3F-B4E5-4177-95E2-56FDFE6CDBFB}" type="pres">
      <dgm:prSet presAssocID="{9DD43DFE-D635-4C97-A243-BCF3626D35F5}" presName="vertSpace2b" presStyleCnt="0"/>
      <dgm:spPr/>
    </dgm:pt>
  </dgm:ptLst>
  <dgm:cxnLst>
    <dgm:cxn modelId="{79360DDF-6015-4978-9450-E113CA04C625}" type="presOf" srcId="{C276BADA-4489-49F8-8D4B-05D04304F727}" destId="{AA95FEF8-C015-4724-B6F4-28D274157590}" srcOrd="0" destOrd="0" presId="urn:microsoft.com/office/officeart/2008/layout/LinedList"/>
    <dgm:cxn modelId="{B19B81C9-04A8-4388-B437-8FA3C98913FB}" srcId="{E4840467-FEA1-4AA6-9BAA-CF925DE4FD11}" destId="{C276BADA-4489-49F8-8D4B-05D04304F727}" srcOrd="0" destOrd="0" parTransId="{97119FE7-750B-4743-875C-99372A0A79A8}" sibTransId="{A96612D3-C2F1-4FB9-88D1-43EEB8E4A249}"/>
    <dgm:cxn modelId="{2942DE57-EDC5-422F-AF18-F08F1EC416D7}" type="presOf" srcId="{418623EA-EC33-48C9-AD99-F3B36F5B83C6}" destId="{97FBA466-C7E7-46AB-8B2A-36E2A28ACC95}" srcOrd="0" destOrd="0" presId="urn:microsoft.com/office/officeart/2008/layout/LinedList"/>
    <dgm:cxn modelId="{F6601706-287B-42D8-AF55-463712A7BCD0}" srcId="{C276BADA-4489-49F8-8D4B-05D04304F727}" destId="{418623EA-EC33-48C9-AD99-F3B36F5B83C6}" srcOrd="1" destOrd="0" parTransId="{B6C92AD9-3D44-4BC8-B18C-F3B332EA3D8E}" sibTransId="{D5FAD708-7291-4E7F-B835-FE1DA27CD770}"/>
    <dgm:cxn modelId="{C5EFD39A-869F-4F9E-94D8-34C73F05C55C}" srcId="{E4840467-FEA1-4AA6-9BAA-CF925DE4FD11}" destId="{8DAF710F-E88B-40BA-A327-BEA1C75E2D8C}" srcOrd="1" destOrd="0" parTransId="{D9EBC994-3B15-4D69-BDEE-E40B653E0D82}" sibTransId="{65C3967F-A717-4E5D-A38E-C3A167E996B8}"/>
    <dgm:cxn modelId="{B091B85D-2D06-4137-8221-3E5A81F57510}" type="presOf" srcId="{E4840467-FEA1-4AA6-9BAA-CF925DE4FD11}" destId="{096611DD-783E-4E3A-9A8B-3E760882BA36}" srcOrd="0" destOrd="0" presId="urn:microsoft.com/office/officeart/2008/layout/LinedList"/>
    <dgm:cxn modelId="{CBC2A4FB-50CF-42D4-9160-93D34D058BA8}" type="presOf" srcId="{8DAF710F-E88B-40BA-A327-BEA1C75E2D8C}" destId="{51349859-5683-455A-8589-0881D4290C44}" srcOrd="0" destOrd="0" presId="urn:microsoft.com/office/officeart/2008/layout/LinedList"/>
    <dgm:cxn modelId="{C8ABD851-74A2-4D1E-82BC-21525B11DF56}" srcId="{8DAF710F-E88B-40BA-A327-BEA1C75E2D8C}" destId="{9DD43DFE-D635-4C97-A243-BCF3626D35F5}" srcOrd="0" destOrd="0" parTransId="{47231C39-E878-4246-AD97-679F8F9E5C34}" sibTransId="{9E2E4628-22EA-464B-A2DE-CC921531508F}"/>
    <dgm:cxn modelId="{6FA34492-CE26-4564-AA16-FA279A28FC5F}" srcId="{C276BADA-4489-49F8-8D4B-05D04304F727}" destId="{B20DA912-36F1-4654-8182-19A4692E41CC}" srcOrd="0" destOrd="0" parTransId="{313CCE28-3598-406A-82B6-5C5F692F5D5C}" sibTransId="{498C75BB-019F-456F-B41A-64AB5CB90923}"/>
    <dgm:cxn modelId="{0827A5E7-D6DF-4216-A20D-70FDCA847577}" type="presOf" srcId="{9DD43DFE-D635-4C97-A243-BCF3626D35F5}" destId="{68378653-5576-4CEA-95D1-61825E091723}" srcOrd="0" destOrd="0" presId="urn:microsoft.com/office/officeart/2008/layout/LinedList"/>
    <dgm:cxn modelId="{4EAB156E-F6A5-4E79-B8CD-F965B44CF90B}" type="presOf" srcId="{B20DA912-36F1-4654-8182-19A4692E41CC}" destId="{875AB7DB-1AF4-4B66-B801-916CD334B73E}" srcOrd="0" destOrd="0" presId="urn:microsoft.com/office/officeart/2008/layout/LinedList"/>
    <dgm:cxn modelId="{20702C0A-225A-41D5-9AE8-7CBB17A841A1}" type="presParOf" srcId="{096611DD-783E-4E3A-9A8B-3E760882BA36}" destId="{8CFEEC46-484F-42EF-B661-384111C5F873}" srcOrd="0" destOrd="0" presId="urn:microsoft.com/office/officeart/2008/layout/LinedList"/>
    <dgm:cxn modelId="{B79FDCBB-A9CF-4E17-B5C7-56572BFA414E}" type="presParOf" srcId="{096611DD-783E-4E3A-9A8B-3E760882BA36}" destId="{2EB87378-39A2-44EA-A650-7207C3B43F88}" srcOrd="1" destOrd="0" presId="urn:microsoft.com/office/officeart/2008/layout/LinedList"/>
    <dgm:cxn modelId="{DFD70451-2BC8-4155-8A1A-CE597D762E0C}" type="presParOf" srcId="{2EB87378-39A2-44EA-A650-7207C3B43F88}" destId="{AA95FEF8-C015-4724-B6F4-28D274157590}" srcOrd="0" destOrd="0" presId="urn:microsoft.com/office/officeart/2008/layout/LinedList"/>
    <dgm:cxn modelId="{CAFB3D68-5AA0-425C-9314-F2D9D3F30E59}" type="presParOf" srcId="{2EB87378-39A2-44EA-A650-7207C3B43F88}" destId="{BD2AF94E-755B-4002-8E35-4DB874289C04}" srcOrd="1" destOrd="0" presId="urn:microsoft.com/office/officeart/2008/layout/LinedList"/>
    <dgm:cxn modelId="{05169FAE-DCC3-4ABD-8A4F-1C3DDC1E4D75}" type="presParOf" srcId="{BD2AF94E-755B-4002-8E35-4DB874289C04}" destId="{B7D95074-2977-4BA2-B1F3-AB935B614014}" srcOrd="0" destOrd="0" presId="urn:microsoft.com/office/officeart/2008/layout/LinedList"/>
    <dgm:cxn modelId="{996C3FFD-9FEA-487D-9C83-50F13C8CD698}" type="presParOf" srcId="{BD2AF94E-755B-4002-8E35-4DB874289C04}" destId="{5ADBE6C5-55A6-4271-974F-3765936D1DFB}" srcOrd="1" destOrd="0" presId="urn:microsoft.com/office/officeart/2008/layout/LinedList"/>
    <dgm:cxn modelId="{92665529-3016-4A0B-8688-3502065BFB80}" type="presParOf" srcId="{5ADBE6C5-55A6-4271-974F-3765936D1DFB}" destId="{59CB7FAC-1F9F-4B9D-9D39-DC7E479082EA}" srcOrd="0" destOrd="0" presId="urn:microsoft.com/office/officeart/2008/layout/LinedList"/>
    <dgm:cxn modelId="{45FFAA32-FBFC-47AD-9CD5-00750FA6AF61}" type="presParOf" srcId="{5ADBE6C5-55A6-4271-974F-3765936D1DFB}" destId="{875AB7DB-1AF4-4B66-B801-916CD334B73E}" srcOrd="1" destOrd="0" presId="urn:microsoft.com/office/officeart/2008/layout/LinedList"/>
    <dgm:cxn modelId="{71C6E51B-7BEA-43C0-BA45-A91F2F8B39A9}" type="presParOf" srcId="{5ADBE6C5-55A6-4271-974F-3765936D1DFB}" destId="{0FA7FE0F-8885-4D34-996F-D6894ADEB558}" srcOrd="2" destOrd="0" presId="urn:microsoft.com/office/officeart/2008/layout/LinedList"/>
    <dgm:cxn modelId="{4FA35269-6A09-4110-9441-D035F1FC9406}" type="presParOf" srcId="{BD2AF94E-755B-4002-8E35-4DB874289C04}" destId="{7B02DB1D-397D-4FF4-9A42-69E72E592016}" srcOrd="2" destOrd="0" presId="urn:microsoft.com/office/officeart/2008/layout/LinedList"/>
    <dgm:cxn modelId="{D9C5907E-6645-435B-BC84-99571A52CF5B}" type="presParOf" srcId="{BD2AF94E-755B-4002-8E35-4DB874289C04}" destId="{EAAD4882-AD7B-4A20-9A68-18B6C77A92CF}" srcOrd="3" destOrd="0" presId="urn:microsoft.com/office/officeart/2008/layout/LinedList"/>
    <dgm:cxn modelId="{0ADFBEDB-6821-422F-9ADE-406758F44E03}" type="presParOf" srcId="{BD2AF94E-755B-4002-8E35-4DB874289C04}" destId="{DF1D95CB-AD88-4515-9483-C2B43D31F44F}" srcOrd="4" destOrd="0" presId="urn:microsoft.com/office/officeart/2008/layout/LinedList"/>
    <dgm:cxn modelId="{11D183F4-DCB5-4999-B373-9BEC98568C8A}" type="presParOf" srcId="{DF1D95CB-AD88-4515-9483-C2B43D31F44F}" destId="{C6E66D8D-A4A6-4359-B4D2-7FB4D23215B1}" srcOrd="0" destOrd="0" presId="urn:microsoft.com/office/officeart/2008/layout/LinedList"/>
    <dgm:cxn modelId="{91B0FF99-015F-4EDE-A1C9-D02BE719F376}" type="presParOf" srcId="{DF1D95CB-AD88-4515-9483-C2B43D31F44F}" destId="{97FBA466-C7E7-46AB-8B2A-36E2A28ACC95}" srcOrd="1" destOrd="0" presId="urn:microsoft.com/office/officeart/2008/layout/LinedList"/>
    <dgm:cxn modelId="{6C199BC8-0C93-4932-BD06-1EDA127DED52}" type="presParOf" srcId="{DF1D95CB-AD88-4515-9483-C2B43D31F44F}" destId="{D5A58E6D-84F5-4954-BDAB-F7415F41487B}" srcOrd="2" destOrd="0" presId="urn:microsoft.com/office/officeart/2008/layout/LinedList"/>
    <dgm:cxn modelId="{1F9533B7-F18C-45F1-A133-03017A6BF076}" type="presParOf" srcId="{BD2AF94E-755B-4002-8E35-4DB874289C04}" destId="{3F23BA92-9B43-4591-A021-E3CAB57BDEFE}" srcOrd="5" destOrd="0" presId="urn:microsoft.com/office/officeart/2008/layout/LinedList"/>
    <dgm:cxn modelId="{3DA20F78-2E5E-4652-BF21-6472CE07CF00}" type="presParOf" srcId="{BD2AF94E-755B-4002-8E35-4DB874289C04}" destId="{1AEC88DD-8F9F-4B2A-9F5D-18D9D3C30CAF}" srcOrd="6" destOrd="0" presId="urn:microsoft.com/office/officeart/2008/layout/LinedList"/>
    <dgm:cxn modelId="{499CF4F2-EB52-436C-81CD-A4DDCB127AB8}" type="presParOf" srcId="{096611DD-783E-4E3A-9A8B-3E760882BA36}" destId="{3BB456E1-38CC-4984-8011-655BEF463D71}" srcOrd="2" destOrd="0" presId="urn:microsoft.com/office/officeart/2008/layout/LinedList"/>
    <dgm:cxn modelId="{F78A954E-795D-481D-8A73-FB9CF62837D3}" type="presParOf" srcId="{096611DD-783E-4E3A-9A8B-3E760882BA36}" destId="{5B463B59-CB7E-4CD7-A91B-869468F18E70}" srcOrd="3" destOrd="0" presId="urn:microsoft.com/office/officeart/2008/layout/LinedList"/>
    <dgm:cxn modelId="{26CCCAF8-265F-43C3-BB9D-F7B4B116BF0B}" type="presParOf" srcId="{5B463B59-CB7E-4CD7-A91B-869468F18E70}" destId="{51349859-5683-455A-8589-0881D4290C44}" srcOrd="0" destOrd="0" presId="urn:microsoft.com/office/officeart/2008/layout/LinedList"/>
    <dgm:cxn modelId="{CB38E19F-ED3F-471C-9175-B13FFEAC6ABB}" type="presParOf" srcId="{5B463B59-CB7E-4CD7-A91B-869468F18E70}" destId="{CF3991BE-FDD4-4600-BAB6-48B30A66EC2F}" srcOrd="1" destOrd="0" presId="urn:microsoft.com/office/officeart/2008/layout/LinedList"/>
    <dgm:cxn modelId="{CABCD325-14B5-48B9-9652-F07EA59789EB}" type="presParOf" srcId="{CF3991BE-FDD4-4600-BAB6-48B30A66EC2F}" destId="{02309271-7FDC-4817-B004-86A72AC872D9}" srcOrd="0" destOrd="0" presId="urn:microsoft.com/office/officeart/2008/layout/LinedList"/>
    <dgm:cxn modelId="{7FB7A653-D676-4EDB-9D7C-B194A72E7CAF}" type="presParOf" srcId="{CF3991BE-FDD4-4600-BAB6-48B30A66EC2F}" destId="{9C273802-CE43-4195-B92F-5A9394CF9F3B}" srcOrd="1" destOrd="0" presId="urn:microsoft.com/office/officeart/2008/layout/LinedList"/>
    <dgm:cxn modelId="{A27FB648-576B-4FE1-9E05-91D02063A227}" type="presParOf" srcId="{9C273802-CE43-4195-B92F-5A9394CF9F3B}" destId="{E7DD839F-3A3B-478C-B5AD-46C69C8C9959}" srcOrd="0" destOrd="0" presId="urn:microsoft.com/office/officeart/2008/layout/LinedList"/>
    <dgm:cxn modelId="{3B50A6CF-0D7E-4233-BD90-4466B29CE9B4}" type="presParOf" srcId="{9C273802-CE43-4195-B92F-5A9394CF9F3B}" destId="{68378653-5576-4CEA-95D1-61825E091723}" srcOrd="1" destOrd="0" presId="urn:microsoft.com/office/officeart/2008/layout/LinedList"/>
    <dgm:cxn modelId="{F00DE270-8C39-4E56-9670-AA9F180B4DCF}" type="presParOf" srcId="{9C273802-CE43-4195-B92F-5A9394CF9F3B}" destId="{A8E3415D-CD0B-4C1D-9D7D-92DF0FA3CFBA}" srcOrd="2" destOrd="0" presId="urn:microsoft.com/office/officeart/2008/layout/LinedList"/>
    <dgm:cxn modelId="{FC6D20A2-7E2A-4B49-A9FE-F8C9A37F9CB4}" type="presParOf" srcId="{CF3991BE-FDD4-4600-BAB6-48B30A66EC2F}" destId="{356893EF-2AE1-43A1-95DA-05744A7434DA}" srcOrd="2" destOrd="0" presId="urn:microsoft.com/office/officeart/2008/layout/LinedList"/>
    <dgm:cxn modelId="{80EC8ADA-71DC-4F63-9E9F-1A347CB0F61B}" type="presParOf" srcId="{CF3991BE-FDD4-4600-BAB6-48B30A66EC2F}" destId="{0B7F2D3F-B4E5-4177-95E2-56FDFE6CDBF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32680-8577-41DD-A5A7-F6C7A9EA4D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37D99-231C-4045-B494-26A89217B9AA}">
      <dgm:prSet phldrT="[Текст]" custT="1"/>
      <dgm:spPr>
        <a:xfrm>
          <a:off x="1196" y="0"/>
          <a:ext cx="4371711" cy="1773995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действует от своего имени и за счет принципала</a:t>
          </a:r>
        </a:p>
        <a:p>
          <a:r>
            <a:rPr lang="ru-RU" sz="1400" b="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«По сделке, совершенной агентом с третьим лицом от своего имени и за счет принципала, приобретает права и </a:t>
          </a:r>
          <a:r>
            <a:rPr lang="ru-RU" sz="1400" b="0" i="1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становится обязанным агент…»</a:t>
          </a:r>
        </a:p>
        <a:p>
          <a:r>
            <a:rPr lang="ru-RU" sz="1400" b="1" i="1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i="1" baseline="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абз</a:t>
          </a:r>
          <a:r>
            <a:rPr lang="ru-RU" sz="1400" b="1" i="1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2 п</a:t>
          </a:r>
          <a:r>
            <a:rPr lang="ru-RU" sz="1400" b="1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1 ст. 1005 ГК РФ)</a:t>
          </a:r>
          <a:endParaRPr lang="ru-RU" sz="1400" b="0" i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D6A7151-53DD-4240-AD6A-416D7A547E61}" type="parTrans" cxnId="{F5C88424-84E1-4068-B147-857E789FC58C}">
      <dgm:prSet/>
      <dgm:spPr/>
      <dgm:t>
        <a:bodyPr/>
        <a:lstStyle/>
        <a:p>
          <a:endParaRPr lang="ru-RU"/>
        </a:p>
      </dgm:t>
    </dgm:pt>
    <dgm:pt modelId="{C79823FE-8B6B-415C-BF52-5FF99DD1396F}" type="sibTrans" cxnId="{F5C88424-84E1-4068-B147-857E789FC58C}">
      <dgm:prSet/>
      <dgm:spPr/>
      <dgm:t>
        <a:bodyPr/>
        <a:lstStyle/>
        <a:p>
          <a:endParaRPr lang="ru-RU"/>
        </a:p>
      </dgm:t>
    </dgm:pt>
    <dgm:pt modelId="{0713BCF3-7801-4399-94AE-61C2285196C4}">
      <dgm:prSet phldrT="[Текст]" custT="1"/>
      <dgm:spPr>
        <a:xfrm rot="5400000">
          <a:off x="7560232" y="-2730648"/>
          <a:ext cx="863115" cy="7237763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Агент применяет ККТ, зарегистрированную за ним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A0FFC9F-A29B-4FFE-A6C2-9B44A5B42E50}" type="parTrans" cxnId="{FC81B272-846B-42BB-9641-CEFAAE343B1D}">
      <dgm:prSet/>
      <dgm:spPr/>
      <dgm:t>
        <a:bodyPr/>
        <a:lstStyle/>
        <a:p>
          <a:endParaRPr lang="ru-RU"/>
        </a:p>
      </dgm:t>
    </dgm:pt>
    <dgm:pt modelId="{0C5B2FBC-209A-4219-B7E8-84A92B2B5B77}" type="sibTrans" cxnId="{FC81B272-846B-42BB-9641-CEFAAE343B1D}">
      <dgm:prSet/>
      <dgm:spPr/>
      <dgm:t>
        <a:bodyPr/>
        <a:lstStyle/>
        <a:p>
          <a:endParaRPr lang="ru-RU"/>
        </a:p>
      </dgm:t>
    </dgm:pt>
    <dgm:pt modelId="{1A427137-1414-403E-A9FB-EDFBA4434DC3}">
      <dgm:prSet phldrT="[Текст]" custT="1"/>
      <dgm:spPr>
        <a:xfrm>
          <a:off x="0" y="1870664"/>
          <a:ext cx="3880002" cy="1673730"/>
        </a:xfrm>
        <a:prstGeom prst="roundRect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действует от имени и за счет принципала</a:t>
          </a:r>
        </a:p>
        <a:p>
          <a:r>
            <a:rPr lang="ru-RU" sz="1400" b="0" i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«</a:t>
          </a:r>
          <a:r>
            <a:rPr lang="ru-RU" sz="1400" b="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 сделке, совершенной агентом с третьим лицом от имени и за счет принципала, права и обязанности возникают непосредственно у принципала» </a:t>
          </a:r>
          <a:br>
            <a:rPr lang="ru-RU" sz="1400" b="0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i="1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i="1" baseline="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абз</a:t>
          </a:r>
          <a:r>
            <a:rPr lang="ru-RU" sz="1400" b="1" i="1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3 п. 1 ст. 1005 ГК РФ</a:t>
          </a:r>
          <a:r>
            <a:rPr lang="ru-RU" sz="1400" b="1" i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ru-RU" sz="1400" b="1" i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DC713F4-423F-411F-96C8-74C654DF0C82}" type="parTrans" cxnId="{2495650E-7F96-4078-AD14-AA617D191A91}">
      <dgm:prSet/>
      <dgm:spPr/>
      <dgm:t>
        <a:bodyPr/>
        <a:lstStyle/>
        <a:p>
          <a:endParaRPr lang="ru-RU"/>
        </a:p>
      </dgm:t>
    </dgm:pt>
    <dgm:pt modelId="{413B4676-D87F-45D3-89E6-EE1044F8C458}" type="sibTrans" cxnId="{2495650E-7F96-4078-AD14-AA617D191A91}">
      <dgm:prSet/>
      <dgm:spPr/>
      <dgm:t>
        <a:bodyPr/>
        <a:lstStyle/>
        <a:p>
          <a:endParaRPr lang="ru-RU"/>
        </a:p>
      </dgm:t>
    </dgm:pt>
    <dgm:pt modelId="{44F16391-4279-4CE8-B6D9-47F48D95CCA6}">
      <dgm:prSet phldrT="[Текст]" custT="1"/>
      <dgm:spPr>
        <a:xfrm rot="5400000">
          <a:off x="7107047" y="-1124944"/>
          <a:ext cx="1285526" cy="7724115"/>
        </a:xfrm>
        <a:prstGeom prst="round2SameRect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Агент применяет ККТ, зарегистрированную за принципалом </a:t>
          </a:r>
          <a:r>
            <a:rPr lang="ru-RU" sz="1600" b="1" i="1" dirty="0" smtClean="0">
              <a:solidFill>
                <a:srgbClr val="A5A5A5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(общее правило)</a:t>
          </a:r>
          <a:endParaRPr lang="ru-RU" sz="1600" b="1" i="1" dirty="0">
            <a:solidFill>
              <a:srgbClr val="A5A5A5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D59D6371-92E2-4808-9A9E-42F9FE9E8AEF}" type="parTrans" cxnId="{195677CA-47D9-49C0-8A8E-B12BC3E56FE4}">
      <dgm:prSet/>
      <dgm:spPr/>
      <dgm:t>
        <a:bodyPr/>
        <a:lstStyle/>
        <a:p>
          <a:endParaRPr lang="ru-RU"/>
        </a:p>
      </dgm:t>
    </dgm:pt>
    <dgm:pt modelId="{B44596BF-C400-44F4-9359-97150B7EEFE7}" type="sibTrans" cxnId="{195677CA-47D9-49C0-8A8E-B12BC3E56FE4}">
      <dgm:prSet/>
      <dgm:spPr/>
      <dgm:t>
        <a:bodyPr/>
        <a:lstStyle/>
        <a:p>
          <a:endParaRPr lang="ru-RU"/>
        </a:p>
      </dgm:t>
    </dgm:pt>
    <dgm:pt modelId="{1E21F4FB-A51D-4474-976B-5D1B98E734BB}">
      <dgm:prSet phldrT="[Текст]" custT="1"/>
      <dgm:spPr>
        <a:xfrm rot="5400000">
          <a:off x="7107047" y="-1124944"/>
          <a:ext cx="1285526" cy="7724115"/>
        </a:xfrm>
        <a:prstGeom prst="round2SameRect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Агент </a:t>
          </a:r>
          <a:r>
            <a:rPr lang="ru-RU" sz="1600" b="1" i="1" dirty="0" smtClean="0">
              <a:solidFill>
                <a:srgbClr val="A5A5A5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вправе 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применять ККТ, зарегистрированную за ним, при условии указания в кассовом чеке реквизитов «данные поставщика» (тег 1224), «ИНН поставщика» (тег 1226) и «признак агента» (тег 1057) (для ФФД 1.05 и 1.1)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F13925-6C86-468C-B1EC-7CECF08CBA99}" type="parTrans" cxnId="{2C820EA9-C360-4265-9617-34C048D8387A}">
      <dgm:prSet/>
      <dgm:spPr/>
      <dgm:t>
        <a:bodyPr/>
        <a:lstStyle/>
        <a:p>
          <a:endParaRPr lang="ru-RU"/>
        </a:p>
      </dgm:t>
    </dgm:pt>
    <dgm:pt modelId="{FE185657-BA5E-4E67-BBDB-63F3FACA2C75}" type="sibTrans" cxnId="{2C820EA9-C360-4265-9617-34C048D8387A}">
      <dgm:prSet/>
      <dgm:spPr/>
      <dgm:t>
        <a:bodyPr/>
        <a:lstStyle/>
        <a:p>
          <a:endParaRPr lang="ru-RU"/>
        </a:p>
      </dgm:t>
    </dgm:pt>
    <dgm:pt modelId="{EFE7D2C1-4ED5-40CD-A146-29E245E4A5A0}">
      <dgm:prSet phldrT="[Текст]" custT="1"/>
      <dgm:spPr>
        <a:xfrm rot="5400000">
          <a:off x="7107047" y="-1124944"/>
          <a:ext cx="1285526" cy="7724115"/>
        </a:xfrm>
        <a:prstGeom prst="round2SameRect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8ED1A99-655E-4F60-A4C5-952712C4D14B}" type="parTrans" cxnId="{BC7692A6-284D-41AF-9FA3-4E2AE7F88D38}">
      <dgm:prSet/>
      <dgm:spPr/>
      <dgm:t>
        <a:bodyPr/>
        <a:lstStyle/>
        <a:p>
          <a:endParaRPr lang="ru-RU"/>
        </a:p>
      </dgm:t>
    </dgm:pt>
    <dgm:pt modelId="{4AE6C426-C903-4BCF-96A3-1B5B8451E205}" type="sibTrans" cxnId="{BC7692A6-284D-41AF-9FA3-4E2AE7F88D38}">
      <dgm:prSet/>
      <dgm:spPr/>
      <dgm:t>
        <a:bodyPr/>
        <a:lstStyle/>
        <a:p>
          <a:endParaRPr lang="ru-RU"/>
        </a:p>
      </dgm:t>
    </dgm:pt>
    <dgm:pt modelId="{50769530-4C0E-4C3E-9E86-05910C0178E9}" type="pres">
      <dgm:prSet presAssocID="{D5032680-8577-41DD-A5A7-F6C7A9EA4D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8955C-B9AC-4E68-83E3-D7C675F0F116}" type="pres">
      <dgm:prSet presAssocID="{A9337D99-231C-4045-B494-26A89217B9AA}" presName="linNode" presStyleCnt="0"/>
      <dgm:spPr/>
    </dgm:pt>
    <dgm:pt modelId="{137A9A39-DBFC-4F12-9F74-7177A0790224}" type="pres">
      <dgm:prSet presAssocID="{A9337D99-231C-4045-B494-26A89217B9AA}" presName="parentText" presStyleLbl="node1" presStyleIdx="0" presStyleCnt="2" custScaleX="118070" custScaleY="87740" custLinFactNeighborX="0" custLinFactNeighborY="-12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189C-3E09-4756-9082-047CC3AB555A}" type="pres">
      <dgm:prSet presAssocID="{A9337D99-231C-4045-B494-26A89217B9AA}" presName="descendantText" presStyleLbl="alignAccFollowNode1" presStyleIdx="0" presStyleCnt="2" custScaleX="109955" custScaleY="5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C23CF-6E3C-4B3F-82D0-9021A77FB824}" type="pres">
      <dgm:prSet presAssocID="{C79823FE-8B6B-415C-BF52-5FF99DD1396F}" presName="sp" presStyleCnt="0"/>
      <dgm:spPr/>
    </dgm:pt>
    <dgm:pt modelId="{3B8F2E1F-EE06-431D-A328-68BC0811491E}" type="pres">
      <dgm:prSet presAssocID="{1A427137-1414-403E-A9FB-EDFBA4434DC3}" presName="linNode" presStyleCnt="0"/>
      <dgm:spPr/>
    </dgm:pt>
    <dgm:pt modelId="{A74F3D87-8094-46F5-B698-11F7E8F5DCCF}" type="pres">
      <dgm:prSet presAssocID="{1A427137-1414-403E-A9FB-EDFBA4434DC3}" presName="parentText" presStyleLbl="node1" presStyleIdx="1" presStyleCnt="2" custScaleX="97682" custScaleY="82781" custLinFactNeighborX="-44" custLinFactNeighborY="-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55AE4-8A7D-4D15-A8B7-2D4BBA493B44}" type="pres">
      <dgm:prSet presAssocID="{1A427137-1414-403E-A9FB-EDFBA4434DC3}" presName="descendantText" presStyleLbl="alignAccFollowNode1" presStyleIdx="1" presStyleCnt="2" custScaleX="109384" custScaleY="79476" custLinFactNeighborX="879" custLinFactNeighborY="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692A6-284D-41AF-9FA3-4E2AE7F88D38}" srcId="{1A427137-1414-403E-A9FB-EDFBA4434DC3}" destId="{EFE7D2C1-4ED5-40CD-A146-29E245E4A5A0}" srcOrd="1" destOrd="0" parTransId="{18ED1A99-655E-4F60-A4C5-952712C4D14B}" sibTransId="{4AE6C426-C903-4BCF-96A3-1B5B8451E205}"/>
    <dgm:cxn modelId="{2C820EA9-C360-4265-9617-34C048D8387A}" srcId="{1A427137-1414-403E-A9FB-EDFBA4434DC3}" destId="{1E21F4FB-A51D-4474-976B-5D1B98E734BB}" srcOrd="2" destOrd="0" parTransId="{43F13925-6C86-468C-B1EC-7CECF08CBA99}" sibTransId="{FE185657-BA5E-4E67-BBDB-63F3FACA2C75}"/>
    <dgm:cxn modelId="{DA0FB2F4-1EDB-4DA6-962A-34C0262DB518}" type="presOf" srcId="{1E21F4FB-A51D-4474-976B-5D1B98E734BB}" destId="{59555AE4-8A7D-4D15-A8B7-2D4BBA493B44}" srcOrd="0" destOrd="2" presId="urn:microsoft.com/office/officeart/2005/8/layout/vList5"/>
    <dgm:cxn modelId="{18FC0D7B-306F-4D7A-851A-1E3ABD033894}" type="presOf" srcId="{A9337D99-231C-4045-B494-26A89217B9AA}" destId="{137A9A39-DBFC-4F12-9F74-7177A0790224}" srcOrd="0" destOrd="0" presId="urn:microsoft.com/office/officeart/2005/8/layout/vList5"/>
    <dgm:cxn modelId="{F13F224F-D7FD-46EF-8389-AA1627F75B81}" type="presOf" srcId="{D5032680-8577-41DD-A5A7-F6C7A9EA4D3C}" destId="{50769530-4C0E-4C3E-9E86-05910C0178E9}" srcOrd="0" destOrd="0" presId="urn:microsoft.com/office/officeart/2005/8/layout/vList5"/>
    <dgm:cxn modelId="{428CF72E-670A-4DCA-AED8-208CAF62A30E}" type="presOf" srcId="{44F16391-4279-4CE8-B6D9-47F48D95CCA6}" destId="{59555AE4-8A7D-4D15-A8B7-2D4BBA493B44}" srcOrd="0" destOrd="0" presId="urn:microsoft.com/office/officeart/2005/8/layout/vList5"/>
    <dgm:cxn modelId="{FC0E4AE8-F5AB-4F37-9EC3-A0071C213F58}" type="presOf" srcId="{1A427137-1414-403E-A9FB-EDFBA4434DC3}" destId="{A74F3D87-8094-46F5-B698-11F7E8F5DCCF}" srcOrd="0" destOrd="0" presId="urn:microsoft.com/office/officeart/2005/8/layout/vList5"/>
    <dgm:cxn modelId="{FC81B272-846B-42BB-9641-CEFAAE343B1D}" srcId="{A9337D99-231C-4045-B494-26A89217B9AA}" destId="{0713BCF3-7801-4399-94AE-61C2285196C4}" srcOrd="0" destOrd="0" parTransId="{4A0FFC9F-A29B-4FFE-A6C2-9B44A5B42E50}" sibTransId="{0C5B2FBC-209A-4219-B7E8-84A92B2B5B77}"/>
    <dgm:cxn modelId="{C8D8C145-D566-4079-A865-083CE3A4B5DA}" type="presOf" srcId="{EFE7D2C1-4ED5-40CD-A146-29E245E4A5A0}" destId="{59555AE4-8A7D-4D15-A8B7-2D4BBA493B44}" srcOrd="0" destOrd="1" presId="urn:microsoft.com/office/officeart/2005/8/layout/vList5"/>
    <dgm:cxn modelId="{195677CA-47D9-49C0-8A8E-B12BC3E56FE4}" srcId="{1A427137-1414-403E-A9FB-EDFBA4434DC3}" destId="{44F16391-4279-4CE8-B6D9-47F48D95CCA6}" srcOrd="0" destOrd="0" parTransId="{D59D6371-92E2-4808-9A9E-42F9FE9E8AEF}" sibTransId="{B44596BF-C400-44F4-9359-97150B7EEFE7}"/>
    <dgm:cxn modelId="{7D64092D-DD9F-4B96-B77C-BEA539E12F9D}" type="presOf" srcId="{0713BCF3-7801-4399-94AE-61C2285196C4}" destId="{06B3189C-3E09-4756-9082-047CC3AB555A}" srcOrd="0" destOrd="0" presId="urn:microsoft.com/office/officeart/2005/8/layout/vList5"/>
    <dgm:cxn modelId="{F5C88424-84E1-4068-B147-857E789FC58C}" srcId="{D5032680-8577-41DD-A5A7-F6C7A9EA4D3C}" destId="{A9337D99-231C-4045-B494-26A89217B9AA}" srcOrd="0" destOrd="0" parTransId="{8D6A7151-53DD-4240-AD6A-416D7A547E61}" sibTransId="{C79823FE-8B6B-415C-BF52-5FF99DD1396F}"/>
    <dgm:cxn modelId="{2495650E-7F96-4078-AD14-AA617D191A91}" srcId="{D5032680-8577-41DD-A5A7-F6C7A9EA4D3C}" destId="{1A427137-1414-403E-A9FB-EDFBA4434DC3}" srcOrd="1" destOrd="0" parTransId="{CDC713F4-423F-411F-96C8-74C654DF0C82}" sibTransId="{413B4676-D87F-45D3-89E6-EE1044F8C458}"/>
    <dgm:cxn modelId="{AA1DE713-9E30-41F3-85D8-75FAA8497574}" type="presParOf" srcId="{50769530-4C0E-4C3E-9E86-05910C0178E9}" destId="{1438955C-B9AC-4E68-83E3-D7C675F0F116}" srcOrd="0" destOrd="0" presId="urn:microsoft.com/office/officeart/2005/8/layout/vList5"/>
    <dgm:cxn modelId="{3958FCAF-99FF-4F67-95DB-4D0360FA1B65}" type="presParOf" srcId="{1438955C-B9AC-4E68-83E3-D7C675F0F116}" destId="{137A9A39-DBFC-4F12-9F74-7177A0790224}" srcOrd="0" destOrd="0" presId="urn:microsoft.com/office/officeart/2005/8/layout/vList5"/>
    <dgm:cxn modelId="{E6A9C95A-1636-4AA8-A853-5F7EF056C4CD}" type="presParOf" srcId="{1438955C-B9AC-4E68-83E3-D7C675F0F116}" destId="{06B3189C-3E09-4756-9082-047CC3AB555A}" srcOrd="1" destOrd="0" presId="urn:microsoft.com/office/officeart/2005/8/layout/vList5"/>
    <dgm:cxn modelId="{EEEA179D-5286-44BB-AE4C-660E550DD7AE}" type="presParOf" srcId="{50769530-4C0E-4C3E-9E86-05910C0178E9}" destId="{C71C23CF-6E3C-4B3F-82D0-9021A77FB824}" srcOrd="1" destOrd="0" presId="urn:microsoft.com/office/officeart/2005/8/layout/vList5"/>
    <dgm:cxn modelId="{C48AE6D4-E5EB-44F9-AEC4-995DBC997E54}" type="presParOf" srcId="{50769530-4C0E-4C3E-9E86-05910C0178E9}" destId="{3B8F2E1F-EE06-431D-A328-68BC0811491E}" srcOrd="2" destOrd="0" presId="urn:microsoft.com/office/officeart/2005/8/layout/vList5"/>
    <dgm:cxn modelId="{AFEAD57C-598F-4476-9DF5-FC0375836016}" type="presParOf" srcId="{3B8F2E1F-EE06-431D-A328-68BC0811491E}" destId="{A74F3D87-8094-46F5-B698-11F7E8F5DCCF}" srcOrd="0" destOrd="0" presId="urn:microsoft.com/office/officeart/2005/8/layout/vList5"/>
    <dgm:cxn modelId="{6E53BB7D-CA50-42F6-87CF-699F649A5C92}" type="presParOf" srcId="{3B8F2E1F-EE06-431D-A328-68BC0811491E}" destId="{59555AE4-8A7D-4D15-A8B7-2D4BBA493B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96E840-1FB6-4823-9B57-E71B8966B9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18CD468-284C-4F05-902D-7E6EA37C452D}">
      <dgm:prSet phldrT="[Текст]" custT="1"/>
      <dgm:spPr>
        <a:xfrm>
          <a:off x="0" y="0"/>
          <a:ext cx="3027509" cy="6929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привлекает агента для прием денег и выдачу товара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E443E6-1F6B-4349-9DDE-7D9A9A962FEB}" type="parTrans" cxnId="{CE2594C3-64EB-4B69-AB81-371022AC9490}">
      <dgm:prSet/>
      <dgm:spPr/>
      <dgm:t>
        <a:bodyPr/>
        <a:lstStyle/>
        <a:p>
          <a:endParaRPr lang="ru-RU"/>
        </a:p>
      </dgm:t>
    </dgm:pt>
    <dgm:pt modelId="{D965C111-0552-4192-BD0F-2AF55DC01318}" type="sibTrans" cxnId="{CE2594C3-64EB-4B69-AB81-371022AC9490}">
      <dgm:prSet/>
      <dgm:spPr>
        <a:xfrm>
          <a:off x="3332792" y="0"/>
          <a:ext cx="647200" cy="69294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56CBD8-FFA5-4947-8944-AA2ABDA932F2}">
      <dgm:prSet phldrT="[Текст]" custT="1"/>
      <dgm:spPr>
        <a:xfrm>
          <a:off x="4248641" y="0"/>
          <a:ext cx="3027509" cy="6929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осуществляет прием денег и выдачу товара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20EDA96-B00C-4613-BFE8-086931CBD969}" type="parTrans" cxnId="{4DFFC7C0-E2FD-4E14-9B92-305AA2A87E00}">
      <dgm:prSet/>
      <dgm:spPr/>
      <dgm:t>
        <a:bodyPr/>
        <a:lstStyle/>
        <a:p>
          <a:endParaRPr lang="ru-RU"/>
        </a:p>
      </dgm:t>
    </dgm:pt>
    <dgm:pt modelId="{1CDDB286-A76E-4937-BAA6-A433F27DDECE}" type="sibTrans" cxnId="{4DFFC7C0-E2FD-4E14-9B92-305AA2A87E00}">
      <dgm:prSet/>
      <dgm:spPr>
        <a:xfrm>
          <a:off x="7578901" y="0"/>
          <a:ext cx="641831" cy="69294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8DC9345-83AD-4971-B05D-55137A983C2D}">
      <dgm:prSet phldrT="[Текст]" custT="1"/>
      <dgm:spPr>
        <a:xfrm>
          <a:off x="8487154" y="0"/>
          <a:ext cx="3027509" cy="6929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вправе не применять ККТ, если это сделал агент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60A5CF-675B-4CBA-A5CE-898E3BA704CE}" type="parTrans" cxnId="{F3935650-6F7B-41EB-AFE4-AD3C86CF1CD9}">
      <dgm:prSet/>
      <dgm:spPr/>
      <dgm:t>
        <a:bodyPr/>
        <a:lstStyle/>
        <a:p>
          <a:endParaRPr lang="ru-RU"/>
        </a:p>
      </dgm:t>
    </dgm:pt>
    <dgm:pt modelId="{4BC8EF31-1625-4B7F-A8AC-1537F54781EA}" type="sibTrans" cxnId="{F3935650-6F7B-41EB-AFE4-AD3C86CF1CD9}">
      <dgm:prSet/>
      <dgm:spPr/>
      <dgm:t>
        <a:bodyPr/>
        <a:lstStyle/>
        <a:p>
          <a:endParaRPr lang="ru-RU"/>
        </a:p>
      </dgm:t>
    </dgm:pt>
    <dgm:pt modelId="{131349D2-3E20-406D-A23E-A44E87DE8C83}" type="pres">
      <dgm:prSet presAssocID="{9296E840-1FB6-4823-9B57-E71B8966B9C9}" presName="Name0" presStyleCnt="0">
        <dgm:presLayoutVars>
          <dgm:dir/>
          <dgm:resizeHandles val="exact"/>
        </dgm:presLayoutVars>
      </dgm:prSet>
      <dgm:spPr/>
    </dgm:pt>
    <dgm:pt modelId="{0ECBB42D-F6E5-40A6-BC79-942E3764E1D3}" type="pres">
      <dgm:prSet presAssocID="{318CD468-284C-4F05-902D-7E6EA37C452D}" presName="node" presStyleLbl="node1" presStyleIdx="0" presStyleCnt="3" custLinFactX="-24823" custLinFactNeighborX="-100000" custLinFactNeighborY="1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8FC39-3160-405C-8B67-0FA0BF455F20}" type="pres">
      <dgm:prSet presAssocID="{D965C111-0552-4192-BD0F-2AF55DC0131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FFD0CDD-BBA2-4AF2-9CB3-CC9C3BFC628E}" type="pres">
      <dgm:prSet presAssocID="{D965C111-0552-4192-BD0F-2AF55DC0131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8C1C9BE-4EFF-44D8-9F21-87FA671C0B12}" type="pres">
      <dgm:prSet presAssocID="{7F56CBD8-FFA5-4947-8944-AA2ABDA932F2}" presName="node" presStyleLbl="node1" presStyleIdx="1" presStyleCnt="3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A7884-81D1-459F-84B8-009D8B8A8FD7}" type="pres">
      <dgm:prSet presAssocID="{1CDDB286-A76E-4937-BAA6-A433F27DDEC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42AFD1C-8FCA-41D9-8526-16066C0CB402}" type="pres">
      <dgm:prSet presAssocID="{1CDDB286-A76E-4937-BAA6-A433F27DDEC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9914A1C-F952-4BAB-AB3F-2498CB8291B7}" type="pres">
      <dgm:prSet presAssocID="{E8DC9345-83AD-4971-B05D-55137A983C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390883-1D9A-4E10-9CFD-2972A805D4BE}" type="presOf" srcId="{318CD468-284C-4F05-902D-7E6EA37C452D}" destId="{0ECBB42D-F6E5-40A6-BC79-942E3764E1D3}" srcOrd="0" destOrd="0" presId="urn:microsoft.com/office/officeart/2005/8/layout/process1"/>
    <dgm:cxn modelId="{1BF70D24-641F-4C3D-95DA-A0525BFAD04B}" type="presOf" srcId="{D965C111-0552-4192-BD0F-2AF55DC01318}" destId="{7A18FC39-3160-405C-8B67-0FA0BF455F20}" srcOrd="0" destOrd="0" presId="urn:microsoft.com/office/officeart/2005/8/layout/process1"/>
    <dgm:cxn modelId="{F3935650-6F7B-41EB-AFE4-AD3C86CF1CD9}" srcId="{9296E840-1FB6-4823-9B57-E71B8966B9C9}" destId="{E8DC9345-83AD-4971-B05D-55137A983C2D}" srcOrd="2" destOrd="0" parTransId="{3160A5CF-675B-4CBA-A5CE-898E3BA704CE}" sibTransId="{4BC8EF31-1625-4B7F-A8AC-1537F54781EA}"/>
    <dgm:cxn modelId="{DF91C79B-343F-4DD1-BF7F-4F59A0EB13E1}" type="presOf" srcId="{7F56CBD8-FFA5-4947-8944-AA2ABDA932F2}" destId="{A8C1C9BE-4EFF-44D8-9F21-87FA671C0B12}" srcOrd="0" destOrd="0" presId="urn:microsoft.com/office/officeart/2005/8/layout/process1"/>
    <dgm:cxn modelId="{63E6BD10-CB3D-41E0-9EEE-8040DCFA2459}" type="presOf" srcId="{E8DC9345-83AD-4971-B05D-55137A983C2D}" destId="{A9914A1C-F952-4BAB-AB3F-2498CB8291B7}" srcOrd="0" destOrd="0" presId="urn:microsoft.com/office/officeart/2005/8/layout/process1"/>
    <dgm:cxn modelId="{4DFFC7C0-E2FD-4E14-9B92-305AA2A87E00}" srcId="{9296E840-1FB6-4823-9B57-E71B8966B9C9}" destId="{7F56CBD8-FFA5-4947-8944-AA2ABDA932F2}" srcOrd="1" destOrd="0" parTransId="{120EDA96-B00C-4613-BFE8-086931CBD969}" sibTransId="{1CDDB286-A76E-4937-BAA6-A433F27DDECE}"/>
    <dgm:cxn modelId="{CE2594C3-64EB-4B69-AB81-371022AC9490}" srcId="{9296E840-1FB6-4823-9B57-E71B8966B9C9}" destId="{318CD468-284C-4F05-902D-7E6EA37C452D}" srcOrd="0" destOrd="0" parTransId="{FAE443E6-1F6B-4349-9DDE-7D9A9A962FEB}" sibTransId="{D965C111-0552-4192-BD0F-2AF55DC01318}"/>
    <dgm:cxn modelId="{448A5BFA-FBE2-4C91-9B88-035B3402769E}" type="presOf" srcId="{1CDDB286-A76E-4937-BAA6-A433F27DDECE}" destId="{E42AFD1C-8FCA-41D9-8526-16066C0CB402}" srcOrd="1" destOrd="0" presId="urn:microsoft.com/office/officeart/2005/8/layout/process1"/>
    <dgm:cxn modelId="{CF89C577-A340-41FE-926B-8B708EB9A3BD}" type="presOf" srcId="{9296E840-1FB6-4823-9B57-E71B8966B9C9}" destId="{131349D2-3E20-406D-A23E-A44E87DE8C83}" srcOrd="0" destOrd="0" presId="urn:microsoft.com/office/officeart/2005/8/layout/process1"/>
    <dgm:cxn modelId="{045DE296-82DD-4333-9E18-FAB3E969C6F4}" type="presOf" srcId="{1CDDB286-A76E-4937-BAA6-A433F27DDECE}" destId="{113A7884-81D1-459F-84B8-009D8B8A8FD7}" srcOrd="0" destOrd="0" presId="urn:microsoft.com/office/officeart/2005/8/layout/process1"/>
    <dgm:cxn modelId="{AAC3C2BD-ABC8-4EC6-85AD-33BBEB1D46D5}" type="presOf" srcId="{D965C111-0552-4192-BD0F-2AF55DC01318}" destId="{0FFD0CDD-BBA2-4AF2-9CB3-CC9C3BFC628E}" srcOrd="1" destOrd="0" presId="urn:microsoft.com/office/officeart/2005/8/layout/process1"/>
    <dgm:cxn modelId="{0AF69959-562D-4619-B468-BD88E528AC55}" type="presParOf" srcId="{131349D2-3E20-406D-A23E-A44E87DE8C83}" destId="{0ECBB42D-F6E5-40A6-BC79-942E3764E1D3}" srcOrd="0" destOrd="0" presId="urn:microsoft.com/office/officeart/2005/8/layout/process1"/>
    <dgm:cxn modelId="{E2FBFDC9-514A-4A83-BC8C-26333B911A98}" type="presParOf" srcId="{131349D2-3E20-406D-A23E-A44E87DE8C83}" destId="{7A18FC39-3160-405C-8B67-0FA0BF455F20}" srcOrd="1" destOrd="0" presId="urn:microsoft.com/office/officeart/2005/8/layout/process1"/>
    <dgm:cxn modelId="{F165A9E8-911E-4CFA-95F8-866010C4A362}" type="presParOf" srcId="{7A18FC39-3160-405C-8B67-0FA0BF455F20}" destId="{0FFD0CDD-BBA2-4AF2-9CB3-CC9C3BFC628E}" srcOrd="0" destOrd="0" presId="urn:microsoft.com/office/officeart/2005/8/layout/process1"/>
    <dgm:cxn modelId="{AFE8E725-2737-43B6-A9D1-26E663E5D218}" type="presParOf" srcId="{131349D2-3E20-406D-A23E-A44E87DE8C83}" destId="{A8C1C9BE-4EFF-44D8-9F21-87FA671C0B12}" srcOrd="2" destOrd="0" presId="urn:microsoft.com/office/officeart/2005/8/layout/process1"/>
    <dgm:cxn modelId="{BCEC33B0-5D9D-4DCC-B8F8-98931841822C}" type="presParOf" srcId="{131349D2-3E20-406D-A23E-A44E87DE8C83}" destId="{113A7884-81D1-459F-84B8-009D8B8A8FD7}" srcOrd="3" destOrd="0" presId="urn:microsoft.com/office/officeart/2005/8/layout/process1"/>
    <dgm:cxn modelId="{172B00D0-6968-45E6-A910-11B15F6C4B4D}" type="presParOf" srcId="{113A7884-81D1-459F-84B8-009D8B8A8FD7}" destId="{E42AFD1C-8FCA-41D9-8526-16066C0CB402}" srcOrd="0" destOrd="0" presId="urn:microsoft.com/office/officeart/2005/8/layout/process1"/>
    <dgm:cxn modelId="{E276F31B-8B18-40D9-9946-E92C7299C55F}" type="presParOf" srcId="{131349D2-3E20-406D-A23E-A44E87DE8C83}" destId="{A9914A1C-F952-4BAB-AB3F-2498CB8291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6E840-1FB6-4823-9B57-E71B8966B9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18CD468-284C-4F05-902D-7E6EA37C452D}">
      <dgm:prSet phldrT="[Текст]" custT="1"/>
      <dgm:spPr>
        <a:xfrm>
          <a:off x="0" y="0"/>
          <a:ext cx="3029887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принимает денежные средства самостоятельно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E443E6-1F6B-4349-9DDE-7D9A9A962FEB}" type="parTrans" cxnId="{CE2594C3-64EB-4B69-AB81-371022AC9490}">
      <dgm:prSet/>
      <dgm:spPr/>
      <dgm:t>
        <a:bodyPr/>
        <a:lstStyle/>
        <a:p>
          <a:endParaRPr lang="ru-RU"/>
        </a:p>
      </dgm:t>
    </dgm:pt>
    <dgm:pt modelId="{D965C111-0552-4192-BD0F-2AF55DC01318}" type="sibTrans" cxnId="{CE2594C3-64EB-4B69-AB81-371022AC9490}">
      <dgm:prSet/>
      <dgm:spPr>
        <a:xfrm>
          <a:off x="3335410" y="0"/>
          <a:ext cx="647708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56CBD8-FFA5-4947-8944-AA2ABDA932F2}">
      <dgm:prSet phldrT="[Текст]" custT="1"/>
      <dgm:spPr>
        <a:xfrm>
          <a:off x="4251979" y="0"/>
          <a:ext cx="3029887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осуществляет выдачу товара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20EDA96-B00C-4613-BFE8-086931CBD969}" type="parTrans" cxnId="{4DFFC7C0-E2FD-4E14-9B92-305AA2A87E00}">
      <dgm:prSet/>
      <dgm:spPr/>
      <dgm:t>
        <a:bodyPr/>
        <a:lstStyle/>
        <a:p>
          <a:endParaRPr lang="ru-RU"/>
        </a:p>
      </dgm:t>
    </dgm:pt>
    <dgm:pt modelId="{1CDDB286-A76E-4937-BAA6-A433F27DDECE}" type="sibTrans" cxnId="{4DFFC7C0-E2FD-4E14-9B92-305AA2A87E00}">
      <dgm:prSet/>
      <dgm:spPr>
        <a:xfrm>
          <a:off x="7584855" y="0"/>
          <a:ext cx="642336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8DC9345-83AD-4971-B05D-55137A983C2D}">
      <dgm:prSet phldrT="[Текст]" custT="1"/>
      <dgm:spPr>
        <a:xfrm>
          <a:off x="8493821" y="0"/>
          <a:ext cx="3029887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обязан применить ККТ при приеме денег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60A5CF-675B-4CBA-A5CE-898E3BA704CE}" type="parTrans" cxnId="{F3935650-6F7B-41EB-AFE4-AD3C86CF1CD9}">
      <dgm:prSet/>
      <dgm:spPr/>
      <dgm:t>
        <a:bodyPr/>
        <a:lstStyle/>
        <a:p>
          <a:endParaRPr lang="ru-RU"/>
        </a:p>
      </dgm:t>
    </dgm:pt>
    <dgm:pt modelId="{4BC8EF31-1625-4B7F-A8AC-1537F54781EA}" type="sibTrans" cxnId="{F3935650-6F7B-41EB-AFE4-AD3C86CF1CD9}">
      <dgm:prSet/>
      <dgm:spPr/>
      <dgm:t>
        <a:bodyPr/>
        <a:lstStyle/>
        <a:p>
          <a:endParaRPr lang="ru-RU"/>
        </a:p>
      </dgm:t>
    </dgm:pt>
    <dgm:pt modelId="{131349D2-3E20-406D-A23E-A44E87DE8C83}" type="pres">
      <dgm:prSet presAssocID="{9296E840-1FB6-4823-9B57-E71B8966B9C9}" presName="Name0" presStyleCnt="0">
        <dgm:presLayoutVars>
          <dgm:dir/>
          <dgm:resizeHandles val="exact"/>
        </dgm:presLayoutVars>
      </dgm:prSet>
      <dgm:spPr/>
    </dgm:pt>
    <dgm:pt modelId="{0ECBB42D-F6E5-40A6-BC79-942E3764E1D3}" type="pres">
      <dgm:prSet presAssocID="{318CD468-284C-4F05-902D-7E6EA37C452D}" presName="node" presStyleLbl="node1" presStyleIdx="0" presStyleCnt="3" custLinFactY="-1035" custLinFactNeighborX="-10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8FC39-3160-405C-8B67-0FA0BF455F20}" type="pres">
      <dgm:prSet presAssocID="{D965C111-0552-4192-BD0F-2AF55DC0131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FFD0CDD-BBA2-4AF2-9CB3-CC9C3BFC628E}" type="pres">
      <dgm:prSet presAssocID="{D965C111-0552-4192-BD0F-2AF55DC0131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8C1C9BE-4EFF-44D8-9F21-87FA671C0B12}" type="pres">
      <dgm:prSet presAssocID="{7F56CBD8-FFA5-4947-8944-AA2ABDA932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A7884-81D1-459F-84B8-009D8B8A8FD7}" type="pres">
      <dgm:prSet presAssocID="{1CDDB286-A76E-4937-BAA6-A433F27DDEC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42AFD1C-8FCA-41D9-8526-16066C0CB402}" type="pres">
      <dgm:prSet presAssocID="{1CDDB286-A76E-4937-BAA6-A433F27DDEC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9914A1C-F952-4BAB-AB3F-2498CB8291B7}" type="pres">
      <dgm:prSet presAssocID="{E8DC9345-83AD-4971-B05D-55137A983C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EAB63F-647C-4F4F-9BB8-9F288B73CC62}" type="presOf" srcId="{7F56CBD8-FFA5-4947-8944-AA2ABDA932F2}" destId="{A8C1C9BE-4EFF-44D8-9F21-87FA671C0B12}" srcOrd="0" destOrd="0" presId="urn:microsoft.com/office/officeart/2005/8/layout/process1"/>
    <dgm:cxn modelId="{355F9235-2CE2-4795-8557-7E5D2BCAD871}" type="presOf" srcId="{1CDDB286-A76E-4937-BAA6-A433F27DDECE}" destId="{113A7884-81D1-459F-84B8-009D8B8A8FD7}" srcOrd="0" destOrd="0" presId="urn:microsoft.com/office/officeart/2005/8/layout/process1"/>
    <dgm:cxn modelId="{CE2594C3-64EB-4B69-AB81-371022AC9490}" srcId="{9296E840-1FB6-4823-9B57-E71B8966B9C9}" destId="{318CD468-284C-4F05-902D-7E6EA37C452D}" srcOrd="0" destOrd="0" parTransId="{FAE443E6-1F6B-4349-9DDE-7D9A9A962FEB}" sibTransId="{D965C111-0552-4192-BD0F-2AF55DC01318}"/>
    <dgm:cxn modelId="{4DFFC7C0-E2FD-4E14-9B92-305AA2A87E00}" srcId="{9296E840-1FB6-4823-9B57-E71B8966B9C9}" destId="{7F56CBD8-FFA5-4947-8944-AA2ABDA932F2}" srcOrd="1" destOrd="0" parTransId="{120EDA96-B00C-4613-BFE8-086931CBD969}" sibTransId="{1CDDB286-A76E-4937-BAA6-A433F27DDECE}"/>
    <dgm:cxn modelId="{BD395DC5-70A2-4B5B-BC9A-953AAF4076E5}" type="presOf" srcId="{1CDDB286-A76E-4937-BAA6-A433F27DDECE}" destId="{E42AFD1C-8FCA-41D9-8526-16066C0CB402}" srcOrd="1" destOrd="0" presId="urn:microsoft.com/office/officeart/2005/8/layout/process1"/>
    <dgm:cxn modelId="{F3935650-6F7B-41EB-AFE4-AD3C86CF1CD9}" srcId="{9296E840-1FB6-4823-9B57-E71B8966B9C9}" destId="{E8DC9345-83AD-4971-B05D-55137A983C2D}" srcOrd="2" destOrd="0" parTransId="{3160A5CF-675B-4CBA-A5CE-898E3BA704CE}" sibTransId="{4BC8EF31-1625-4B7F-A8AC-1537F54781EA}"/>
    <dgm:cxn modelId="{8F8744B8-1C37-4B1B-A5ED-32AF579A135B}" type="presOf" srcId="{318CD468-284C-4F05-902D-7E6EA37C452D}" destId="{0ECBB42D-F6E5-40A6-BC79-942E3764E1D3}" srcOrd="0" destOrd="0" presId="urn:microsoft.com/office/officeart/2005/8/layout/process1"/>
    <dgm:cxn modelId="{C282439A-2889-45E2-9A89-27454CCD86CE}" type="presOf" srcId="{9296E840-1FB6-4823-9B57-E71B8966B9C9}" destId="{131349D2-3E20-406D-A23E-A44E87DE8C83}" srcOrd="0" destOrd="0" presId="urn:microsoft.com/office/officeart/2005/8/layout/process1"/>
    <dgm:cxn modelId="{85E94A54-6BD1-4EBF-BB66-CDB94ECC1B51}" type="presOf" srcId="{D965C111-0552-4192-BD0F-2AF55DC01318}" destId="{0FFD0CDD-BBA2-4AF2-9CB3-CC9C3BFC628E}" srcOrd="1" destOrd="0" presId="urn:microsoft.com/office/officeart/2005/8/layout/process1"/>
    <dgm:cxn modelId="{95D218B4-C6F5-4995-A3CF-E2784BCADF0B}" type="presOf" srcId="{D965C111-0552-4192-BD0F-2AF55DC01318}" destId="{7A18FC39-3160-405C-8B67-0FA0BF455F20}" srcOrd="0" destOrd="0" presId="urn:microsoft.com/office/officeart/2005/8/layout/process1"/>
    <dgm:cxn modelId="{2BE6EF79-7B70-4519-8251-BF4AA8D358A7}" type="presOf" srcId="{E8DC9345-83AD-4971-B05D-55137A983C2D}" destId="{A9914A1C-F952-4BAB-AB3F-2498CB8291B7}" srcOrd="0" destOrd="0" presId="urn:microsoft.com/office/officeart/2005/8/layout/process1"/>
    <dgm:cxn modelId="{BD5A98B7-83CA-4CD0-8D54-AAB30BF80196}" type="presParOf" srcId="{131349D2-3E20-406D-A23E-A44E87DE8C83}" destId="{0ECBB42D-F6E5-40A6-BC79-942E3764E1D3}" srcOrd="0" destOrd="0" presId="urn:microsoft.com/office/officeart/2005/8/layout/process1"/>
    <dgm:cxn modelId="{90ED67BB-7D6F-4E08-9ADF-82E2521E42CA}" type="presParOf" srcId="{131349D2-3E20-406D-A23E-A44E87DE8C83}" destId="{7A18FC39-3160-405C-8B67-0FA0BF455F20}" srcOrd="1" destOrd="0" presId="urn:microsoft.com/office/officeart/2005/8/layout/process1"/>
    <dgm:cxn modelId="{9FD6AA0B-1439-4510-8468-7190EFDE12FD}" type="presParOf" srcId="{7A18FC39-3160-405C-8B67-0FA0BF455F20}" destId="{0FFD0CDD-BBA2-4AF2-9CB3-CC9C3BFC628E}" srcOrd="0" destOrd="0" presId="urn:microsoft.com/office/officeart/2005/8/layout/process1"/>
    <dgm:cxn modelId="{265C6508-7E35-4A0D-BACC-803FAFB83A12}" type="presParOf" srcId="{131349D2-3E20-406D-A23E-A44E87DE8C83}" destId="{A8C1C9BE-4EFF-44D8-9F21-87FA671C0B12}" srcOrd="2" destOrd="0" presId="urn:microsoft.com/office/officeart/2005/8/layout/process1"/>
    <dgm:cxn modelId="{EFB221E4-11C4-4057-B4DB-6F32DC23CA2F}" type="presParOf" srcId="{131349D2-3E20-406D-A23E-A44E87DE8C83}" destId="{113A7884-81D1-459F-84B8-009D8B8A8FD7}" srcOrd="3" destOrd="0" presId="urn:microsoft.com/office/officeart/2005/8/layout/process1"/>
    <dgm:cxn modelId="{116AC336-43C3-40DD-93AB-76DFB410EF80}" type="presParOf" srcId="{113A7884-81D1-459F-84B8-009D8B8A8FD7}" destId="{E42AFD1C-8FCA-41D9-8526-16066C0CB402}" srcOrd="0" destOrd="0" presId="urn:microsoft.com/office/officeart/2005/8/layout/process1"/>
    <dgm:cxn modelId="{1D617662-D6E4-4C91-8FE8-1F4881CC44B4}" type="presParOf" srcId="{131349D2-3E20-406D-A23E-A44E87DE8C83}" destId="{A9914A1C-F952-4BAB-AB3F-2498CB8291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6E840-1FB6-4823-9B57-E71B8966B9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18CD468-284C-4F05-902D-7E6EA37C452D}">
      <dgm:prSet phldrT="[Текст]" custT="1"/>
      <dgm:spPr>
        <a:xfrm>
          <a:off x="9186" y="0"/>
          <a:ext cx="3032265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выдает товар покупателю самостоятельно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E443E6-1F6B-4349-9DDE-7D9A9A962FEB}" type="parTrans" cxnId="{CE2594C3-64EB-4B69-AB81-371022AC9490}">
      <dgm:prSet/>
      <dgm:spPr/>
      <dgm:t>
        <a:bodyPr/>
        <a:lstStyle/>
        <a:p>
          <a:endParaRPr lang="ru-RU"/>
        </a:p>
      </dgm:t>
    </dgm:pt>
    <dgm:pt modelId="{D965C111-0552-4192-BD0F-2AF55DC01318}" type="sibTrans" cxnId="{CE2594C3-64EB-4B69-AB81-371022AC9490}">
      <dgm:prSet/>
      <dgm:spPr>
        <a:xfrm>
          <a:off x="3344918" y="0"/>
          <a:ext cx="643348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F56CBD8-FFA5-4947-8944-AA2ABDA932F2}">
      <dgm:prSet phldrT="[Текст]" custT="1"/>
      <dgm:spPr>
        <a:xfrm>
          <a:off x="4255317" y="0"/>
          <a:ext cx="3032265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осуществляет прием денег 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20EDA96-B00C-4613-BFE8-086931CBD969}" type="parTrans" cxnId="{4DFFC7C0-E2FD-4E14-9B92-305AA2A87E00}">
      <dgm:prSet/>
      <dgm:spPr/>
      <dgm:t>
        <a:bodyPr/>
        <a:lstStyle/>
        <a:p>
          <a:endParaRPr lang="ru-RU"/>
        </a:p>
      </dgm:t>
    </dgm:pt>
    <dgm:pt modelId="{1CDDB286-A76E-4937-BAA6-A433F27DDECE}" type="sibTrans" cxnId="{4DFFC7C0-E2FD-4E14-9B92-305AA2A87E00}">
      <dgm:prSet/>
      <dgm:spPr>
        <a:xfrm>
          <a:off x="7590809" y="0"/>
          <a:ext cx="642840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8DC9345-83AD-4971-B05D-55137A983C2D}">
      <dgm:prSet phldrT="[Текст]" custT="1"/>
      <dgm:spPr>
        <a:xfrm>
          <a:off x="8500489" y="0"/>
          <a:ext cx="3032265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обязан применить ККТ при выдаче товара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160A5CF-675B-4CBA-A5CE-898E3BA704CE}" type="parTrans" cxnId="{F3935650-6F7B-41EB-AFE4-AD3C86CF1CD9}">
      <dgm:prSet/>
      <dgm:spPr/>
      <dgm:t>
        <a:bodyPr/>
        <a:lstStyle/>
        <a:p>
          <a:endParaRPr lang="ru-RU"/>
        </a:p>
      </dgm:t>
    </dgm:pt>
    <dgm:pt modelId="{4BC8EF31-1625-4B7F-A8AC-1537F54781EA}" type="sibTrans" cxnId="{F3935650-6F7B-41EB-AFE4-AD3C86CF1CD9}">
      <dgm:prSet/>
      <dgm:spPr/>
      <dgm:t>
        <a:bodyPr/>
        <a:lstStyle/>
        <a:p>
          <a:endParaRPr lang="ru-RU"/>
        </a:p>
      </dgm:t>
    </dgm:pt>
    <dgm:pt modelId="{131349D2-3E20-406D-A23E-A44E87DE8C83}" type="pres">
      <dgm:prSet presAssocID="{9296E840-1FB6-4823-9B57-E71B8966B9C9}" presName="Name0" presStyleCnt="0">
        <dgm:presLayoutVars>
          <dgm:dir/>
          <dgm:resizeHandles val="exact"/>
        </dgm:presLayoutVars>
      </dgm:prSet>
      <dgm:spPr/>
    </dgm:pt>
    <dgm:pt modelId="{0ECBB42D-F6E5-40A6-BC79-942E3764E1D3}" type="pres">
      <dgm:prSet presAssocID="{318CD468-284C-4F05-902D-7E6EA37C452D}" presName="node" presStyleLbl="node1" presStyleIdx="0" presStyleCnt="3" custLinFactNeighborX="-79" custLinFactNeighborY="-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8FC39-3160-405C-8B67-0FA0BF455F20}" type="pres">
      <dgm:prSet presAssocID="{D965C111-0552-4192-BD0F-2AF55DC0131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FFD0CDD-BBA2-4AF2-9CB3-CC9C3BFC628E}" type="pres">
      <dgm:prSet presAssocID="{D965C111-0552-4192-BD0F-2AF55DC0131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8C1C9BE-4EFF-44D8-9F21-87FA671C0B12}" type="pres">
      <dgm:prSet presAssocID="{7F56CBD8-FFA5-4947-8944-AA2ABDA932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A7884-81D1-459F-84B8-009D8B8A8FD7}" type="pres">
      <dgm:prSet presAssocID="{1CDDB286-A76E-4937-BAA6-A433F27DDEC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42AFD1C-8FCA-41D9-8526-16066C0CB402}" type="pres">
      <dgm:prSet presAssocID="{1CDDB286-A76E-4937-BAA6-A433F27DDEC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9914A1C-F952-4BAB-AB3F-2498CB8291B7}" type="pres">
      <dgm:prSet presAssocID="{E8DC9345-83AD-4971-B05D-55137A983C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594C3-64EB-4B69-AB81-371022AC9490}" srcId="{9296E840-1FB6-4823-9B57-E71B8966B9C9}" destId="{318CD468-284C-4F05-902D-7E6EA37C452D}" srcOrd="0" destOrd="0" parTransId="{FAE443E6-1F6B-4349-9DDE-7D9A9A962FEB}" sibTransId="{D965C111-0552-4192-BD0F-2AF55DC01318}"/>
    <dgm:cxn modelId="{6A282605-D8B9-4A47-AE93-5D802195CA82}" type="presOf" srcId="{9296E840-1FB6-4823-9B57-E71B8966B9C9}" destId="{131349D2-3E20-406D-A23E-A44E87DE8C83}" srcOrd="0" destOrd="0" presId="urn:microsoft.com/office/officeart/2005/8/layout/process1"/>
    <dgm:cxn modelId="{B4ADE6C0-71DA-42A5-BF58-16FE9CDF58FE}" type="presOf" srcId="{1CDDB286-A76E-4937-BAA6-A433F27DDECE}" destId="{113A7884-81D1-459F-84B8-009D8B8A8FD7}" srcOrd="0" destOrd="0" presId="urn:microsoft.com/office/officeart/2005/8/layout/process1"/>
    <dgm:cxn modelId="{F3935650-6F7B-41EB-AFE4-AD3C86CF1CD9}" srcId="{9296E840-1FB6-4823-9B57-E71B8966B9C9}" destId="{E8DC9345-83AD-4971-B05D-55137A983C2D}" srcOrd="2" destOrd="0" parTransId="{3160A5CF-675B-4CBA-A5CE-898E3BA704CE}" sibTransId="{4BC8EF31-1625-4B7F-A8AC-1537F54781EA}"/>
    <dgm:cxn modelId="{4DFFC7C0-E2FD-4E14-9B92-305AA2A87E00}" srcId="{9296E840-1FB6-4823-9B57-E71B8966B9C9}" destId="{7F56CBD8-FFA5-4947-8944-AA2ABDA932F2}" srcOrd="1" destOrd="0" parTransId="{120EDA96-B00C-4613-BFE8-086931CBD969}" sibTransId="{1CDDB286-A76E-4937-BAA6-A433F27DDECE}"/>
    <dgm:cxn modelId="{73DB49C4-3FEB-433D-8805-372A372FBC48}" type="presOf" srcId="{7F56CBD8-FFA5-4947-8944-AA2ABDA932F2}" destId="{A8C1C9BE-4EFF-44D8-9F21-87FA671C0B12}" srcOrd="0" destOrd="0" presId="urn:microsoft.com/office/officeart/2005/8/layout/process1"/>
    <dgm:cxn modelId="{A73078D9-2779-4DE7-A572-DECA7393DBCC}" type="presOf" srcId="{D965C111-0552-4192-BD0F-2AF55DC01318}" destId="{7A18FC39-3160-405C-8B67-0FA0BF455F20}" srcOrd="0" destOrd="0" presId="urn:microsoft.com/office/officeart/2005/8/layout/process1"/>
    <dgm:cxn modelId="{1970F27E-12F1-4AB5-8DB0-A40E8658614B}" type="presOf" srcId="{318CD468-284C-4F05-902D-7E6EA37C452D}" destId="{0ECBB42D-F6E5-40A6-BC79-942E3764E1D3}" srcOrd="0" destOrd="0" presId="urn:microsoft.com/office/officeart/2005/8/layout/process1"/>
    <dgm:cxn modelId="{7F63A023-C2B8-4ABE-8391-3C1866D0CAFC}" type="presOf" srcId="{E8DC9345-83AD-4971-B05D-55137A983C2D}" destId="{A9914A1C-F952-4BAB-AB3F-2498CB8291B7}" srcOrd="0" destOrd="0" presId="urn:microsoft.com/office/officeart/2005/8/layout/process1"/>
    <dgm:cxn modelId="{3866FF05-03CA-43ED-9486-53DC2AD79283}" type="presOf" srcId="{1CDDB286-A76E-4937-BAA6-A433F27DDECE}" destId="{E42AFD1C-8FCA-41D9-8526-16066C0CB402}" srcOrd="1" destOrd="0" presId="urn:microsoft.com/office/officeart/2005/8/layout/process1"/>
    <dgm:cxn modelId="{353D4E02-B0B7-4F4A-B6C5-58B9CD457BDE}" type="presOf" srcId="{D965C111-0552-4192-BD0F-2AF55DC01318}" destId="{0FFD0CDD-BBA2-4AF2-9CB3-CC9C3BFC628E}" srcOrd="1" destOrd="0" presId="urn:microsoft.com/office/officeart/2005/8/layout/process1"/>
    <dgm:cxn modelId="{CB7145D9-2291-4619-A3D7-37C291B2B894}" type="presParOf" srcId="{131349D2-3E20-406D-A23E-A44E87DE8C83}" destId="{0ECBB42D-F6E5-40A6-BC79-942E3764E1D3}" srcOrd="0" destOrd="0" presId="urn:microsoft.com/office/officeart/2005/8/layout/process1"/>
    <dgm:cxn modelId="{27EA464E-2B48-4B63-9603-68F4D8C38376}" type="presParOf" srcId="{131349D2-3E20-406D-A23E-A44E87DE8C83}" destId="{7A18FC39-3160-405C-8B67-0FA0BF455F20}" srcOrd="1" destOrd="0" presId="urn:microsoft.com/office/officeart/2005/8/layout/process1"/>
    <dgm:cxn modelId="{B92A6090-AC5F-4C92-9B54-EF9F1DF162F9}" type="presParOf" srcId="{7A18FC39-3160-405C-8B67-0FA0BF455F20}" destId="{0FFD0CDD-BBA2-4AF2-9CB3-CC9C3BFC628E}" srcOrd="0" destOrd="0" presId="urn:microsoft.com/office/officeart/2005/8/layout/process1"/>
    <dgm:cxn modelId="{CE76B0BD-F6E7-4495-B3F3-9D40112B523A}" type="presParOf" srcId="{131349D2-3E20-406D-A23E-A44E87DE8C83}" destId="{A8C1C9BE-4EFF-44D8-9F21-87FA671C0B12}" srcOrd="2" destOrd="0" presId="urn:microsoft.com/office/officeart/2005/8/layout/process1"/>
    <dgm:cxn modelId="{F44FA67D-0EF0-4CA2-962F-D8B2DC934670}" type="presParOf" srcId="{131349D2-3E20-406D-A23E-A44E87DE8C83}" destId="{113A7884-81D1-459F-84B8-009D8B8A8FD7}" srcOrd="3" destOrd="0" presId="urn:microsoft.com/office/officeart/2005/8/layout/process1"/>
    <dgm:cxn modelId="{BABEBC93-BE64-4B64-9981-491C789630A9}" type="presParOf" srcId="{113A7884-81D1-459F-84B8-009D8B8A8FD7}" destId="{E42AFD1C-8FCA-41D9-8526-16066C0CB402}" srcOrd="0" destOrd="0" presId="urn:microsoft.com/office/officeart/2005/8/layout/process1"/>
    <dgm:cxn modelId="{A2DB816A-3590-4B48-A7AE-84196D2C8843}" type="presParOf" srcId="{131349D2-3E20-406D-A23E-A44E87DE8C83}" destId="{A9914A1C-F952-4BAB-AB3F-2498CB8291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2EA8F-CC7B-494F-A294-677424B6AEDB}">
      <dsp:nvSpPr>
        <dsp:cNvPr id="0" name=""/>
        <dsp:cNvSpPr/>
      </dsp:nvSpPr>
      <dsp:spPr>
        <a:xfrm>
          <a:off x="1424074" y="54"/>
          <a:ext cx="2369304" cy="118465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Договор заключен между организациями</a:t>
          </a:r>
          <a:endParaRPr lang="ru-RU" sz="2100" b="1" kern="1200" cap="none" spc="0" dirty="0">
            <a:ln w="10160">
              <a:solidFill>
                <a:srgbClr val="4472C4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1458771" y="34751"/>
        <a:ext cx="2299910" cy="1115258"/>
      </dsp:txXfrm>
    </dsp:sp>
    <dsp:sp modelId="{6A15E1C9-FAB0-4806-AA04-12AA1AE7DACF}">
      <dsp:nvSpPr>
        <dsp:cNvPr id="0" name=""/>
        <dsp:cNvSpPr/>
      </dsp:nvSpPr>
      <dsp:spPr>
        <a:xfrm>
          <a:off x="1661005" y="1184706"/>
          <a:ext cx="716344" cy="85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98"/>
              </a:lnTo>
              <a:lnTo>
                <a:pt x="716344" y="8599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DFFD5-59E7-4F10-9600-6FA83B67DE90}">
      <dsp:nvSpPr>
        <dsp:cNvPr id="0" name=""/>
        <dsp:cNvSpPr/>
      </dsp:nvSpPr>
      <dsp:spPr>
        <a:xfrm>
          <a:off x="2377350" y="1452379"/>
          <a:ext cx="1895443" cy="1184652"/>
        </a:xfrm>
        <a:prstGeom prst="roundRect">
          <a:avLst>
            <a:gd name="adj" fmla="val 10000"/>
          </a:avLst>
        </a:prstGeom>
        <a:solidFill>
          <a:srgbClr val="70AD47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Физлицо осуществляет расчет за организацию</a:t>
          </a:r>
        </a:p>
      </dsp:txBody>
      <dsp:txXfrm>
        <a:off x="2412047" y="1487076"/>
        <a:ext cx="1826049" cy="1115258"/>
      </dsp:txXfrm>
    </dsp:sp>
    <dsp:sp modelId="{1FC19FE6-2C5E-4AB1-AA26-1EC5A0D86BE4}">
      <dsp:nvSpPr>
        <dsp:cNvPr id="0" name=""/>
        <dsp:cNvSpPr/>
      </dsp:nvSpPr>
      <dsp:spPr>
        <a:xfrm>
          <a:off x="1661005" y="1184706"/>
          <a:ext cx="716344" cy="227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593"/>
              </a:lnTo>
              <a:lnTo>
                <a:pt x="716344" y="2276593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9E457-80E2-40E1-A1E1-88FBF3D59391}">
      <dsp:nvSpPr>
        <dsp:cNvPr id="0" name=""/>
        <dsp:cNvSpPr/>
      </dsp:nvSpPr>
      <dsp:spPr>
        <a:xfrm>
          <a:off x="2377350" y="2868974"/>
          <a:ext cx="1895443" cy="1184652"/>
        </a:xfrm>
        <a:prstGeom prst="roundRect">
          <a:avLst>
            <a:gd name="adj" fmla="val 10000"/>
          </a:avLst>
        </a:prstGeom>
        <a:solidFill>
          <a:srgbClr val="A5A5A5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13462">
                <a:solidFill>
                  <a:sysClr val="window" lastClr="FFFFFF"/>
                </a:solidFill>
                <a:prstDash val="solid"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Calibri" panose="020F0502020204030204"/>
              <a:ea typeface="+mn-ea"/>
              <a:cs typeface="+mn-cs"/>
            </a:rPr>
            <a:t>ККТ применяется</a:t>
          </a:r>
          <a:endParaRPr lang="ru-RU" sz="1700" b="1" kern="1200" cap="none" spc="0" dirty="0">
            <a:ln w="13462">
              <a:solidFill>
                <a:sysClr val="window" lastClr="FFFFFF"/>
              </a:solidFill>
              <a:prstDash val="solid"/>
            </a:ln>
            <a:solidFill>
              <a:sysClr val="windowText" lastClr="000000">
                <a:lumMod val="85000"/>
                <a:lumOff val="15000"/>
              </a:sysClr>
            </a:solidFill>
            <a:effectLst>
              <a:outerShdw dist="38100" dir="2700000" algn="bl" rotWithShape="0">
                <a:srgbClr val="4472C4"/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412047" y="2903671"/>
        <a:ext cx="1826049" cy="1115258"/>
      </dsp:txXfrm>
    </dsp:sp>
    <dsp:sp modelId="{E390DA0F-14FE-4CF6-984B-05B9155A73F1}">
      <dsp:nvSpPr>
        <dsp:cNvPr id="0" name=""/>
        <dsp:cNvSpPr/>
      </dsp:nvSpPr>
      <dsp:spPr>
        <a:xfrm>
          <a:off x="5517569" y="54"/>
          <a:ext cx="2369304" cy="118465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0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Договор заключен между физлицом и организацией</a:t>
          </a:r>
          <a:endParaRPr lang="ru-RU" sz="2100" b="1" kern="1200" cap="none" spc="0" dirty="0">
            <a:ln w="10160">
              <a:solidFill>
                <a:srgbClr val="4472C4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552266" y="34751"/>
        <a:ext cx="2299910" cy="1115258"/>
      </dsp:txXfrm>
    </dsp:sp>
    <dsp:sp modelId="{EECF33FD-FE99-4290-A4A8-E9655F82B134}">
      <dsp:nvSpPr>
        <dsp:cNvPr id="0" name=""/>
        <dsp:cNvSpPr/>
      </dsp:nvSpPr>
      <dsp:spPr>
        <a:xfrm>
          <a:off x="5754499" y="1184706"/>
          <a:ext cx="1052824" cy="85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998"/>
              </a:lnTo>
              <a:lnTo>
                <a:pt x="1052824" y="859998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A4A8E-2073-4FBD-A3A2-D97DAAA85927}">
      <dsp:nvSpPr>
        <dsp:cNvPr id="0" name=""/>
        <dsp:cNvSpPr/>
      </dsp:nvSpPr>
      <dsp:spPr>
        <a:xfrm>
          <a:off x="6807323" y="1452379"/>
          <a:ext cx="1895443" cy="1184652"/>
        </a:xfrm>
        <a:prstGeom prst="roundRect">
          <a:avLst>
            <a:gd name="adj" fmla="val 10000"/>
          </a:avLst>
        </a:prstGeom>
        <a:solidFill>
          <a:srgbClr val="70AD47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Организация осуществляет расчет за физлицо</a:t>
          </a:r>
        </a:p>
      </dsp:txBody>
      <dsp:txXfrm>
        <a:off x="6842020" y="1487076"/>
        <a:ext cx="1826049" cy="1115258"/>
      </dsp:txXfrm>
    </dsp:sp>
    <dsp:sp modelId="{E5674326-0DD0-4E96-8852-513E8FE8854F}">
      <dsp:nvSpPr>
        <dsp:cNvPr id="0" name=""/>
        <dsp:cNvSpPr/>
      </dsp:nvSpPr>
      <dsp:spPr>
        <a:xfrm>
          <a:off x="5754499" y="1184706"/>
          <a:ext cx="1052824" cy="22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387"/>
              </a:lnTo>
              <a:lnTo>
                <a:pt x="1052824" y="2289387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06493-F195-4E03-A125-4F30C2327743}">
      <dsp:nvSpPr>
        <dsp:cNvPr id="0" name=""/>
        <dsp:cNvSpPr/>
      </dsp:nvSpPr>
      <dsp:spPr>
        <a:xfrm>
          <a:off x="6807323" y="2881768"/>
          <a:ext cx="1895443" cy="1184652"/>
        </a:xfrm>
        <a:prstGeom prst="roundRect">
          <a:avLst>
            <a:gd name="adj" fmla="val 10000"/>
          </a:avLst>
        </a:prstGeom>
        <a:solidFill>
          <a:srgbClr val="ED7D31">
            <a:alpha val="9000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cap="none" spc="0" dirty="0" smtClean="0">
              <a:ln w="9525">
                <a:solidFill>
                  <a:sysClr val="window" lastClr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ysClr val="window" lastClr="FFFFFF">
                    <a:lumMod val="50000"/>
                  </a:sysClr>
                </a:outerShdw>
              </a:effectLst>
              <a:latin typeface="Calibri" panose="020F0502020204030204"/>
              <a:ea typeface="+mn-ea"/>
              <a:cs typeface="+mn-cs"/>
            </a:rPr>
            <a:t>ККТ не применяется</a:t>
          </a:r>
          <a:endParaRPr lang="ru-RU" sz="1700" b="1" kern="1200" cap="none" spc="0" dirty="0">
            <a:ln w="9525">
              <a:solidFill>
                <a:sysClr val="window" lastClr="FFFFFF"/>
              </a:solidFill>
              <a:prstDash val="solid"/>
            </a:ln>
            <a:solidFill>
              <a:sysClr val="windowText" lastClr="000000"/>
            </a:solidFill>
            <a:effectLst>
              <a:outerShdw blurRad="12700" dist="38100" dir="2700000" algn="tl" rotWithShape="0">
                <a:sysClr val="window" lastClr="FFFFFF">
                  <a:lumMod val="50000"/>
                </a:sys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6842020" y="2916465"/>
        <a:ext cx="1826049" cy="1115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EEC46-484F-42EF-B661-384111C5F873}">
      <dsp:nvSpPr>
        <dsp:cNvPr id="0" name=""/>
        <dsp:cNvSpPr/>
      </dsp:nvSpPr>
      <dsp:spPr>
        <a:xfrm>
          <a:off x="0" y="0"/>
          <a:ext cx="1014182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5FEF8-C015-4724-B6F4-28D274157590}">
      <dsp:nvSpPr>
        <dsp:cNvPr id="0" name=""/>
        <dsp:cNvSpPr/>
      </dsp:nvSpPr>
      <dsp:spPr>
        <a:xfrm>
          <a:off x="0" y="0"/>
          <a:ext cx="2028365" cy="132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ФФД 1.05</a:t>
          </a:r>
        </a:p>
      </dsp:txBody>
      <dsp:txXfrm>
        <a:off x="0" y="0"/>
        <a:ext cx="2028365" cy="1323245"/>
      </dsp:txXfrm>
    </dsp:sp>
    <dsp:sp modelId="{875AB7DB-1AF4-4B66-B801-916CD334B73E}">
      <dsp:nvSpPr>
        <dsp:cNvPr id="0" name=""/>
        <dsp:cNvSpPr/>
      </dsp:nvSpPr>
      <dsp:spPr>
        <a:xfrm>
          <a:off x="2180492" y="30755"/>
          <a:ext cx="7961333" cy="61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НЕПРИМЕНЕНИЕ ККТ: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чек коррекции с признаком «приход» или «расход»</a:t>
          </a:r>
        </a:p>
      </dsp:txBody>
      <dsp:txXfrm>
        <a:off x="2180492" y="30755"/>
        <a:ext cx="7961333" cy="615102"/>
      </dsp:txXfrm>
    </dsp:sp>
    <dsp:sp modelId="{7B02DB1D-397D-4FF4-9A42-69E72E592016}">
      <dsp:nvSpPr>
        <dsp:cNvPr id="0" name=""/>
        <dsp:cNvSpPr/>
      </dsp:nvSpPr>
      <dsp:spPr>
        <a:xfrm>
          <a:off x="2028365" y="645857"/>
          <a:ext cx="811346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BA466-C7E7-46AB-8B2A-36E2A28ACC95}">
      <dsp:nvSpPr>
        <dsp:cNvPr id="0" name=""/>
        <dsp:cNvSpPr/>
      </dsp:nvSpPr>
      <dsp:spPr>
        <a:xfrm>
          <a:off x="2180492" y="676612"/>
          <a:ext cx="7961333" cy="615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ОШИБКА В ЧЕКЕ: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чек коррекции не применяется. </a:t>
          </a:r>
        </a:p>
      </dsp:txBody>
      <dsp:txXfrm>
        <a:off x="2180492" y="676612"/>
        <a:ext cx="7961333" cy="615102"/>
      </dsp:txXfrm>
    </dsp:sp>
    <dsp:sp modelId="{3F23BA92-9B43-4591-A021-E3CAB57BDEFE}">
      <dsp:nvSpPr>
        <dsp:cNvPr id="0" name=""/>
        <dsp:cNvSpPr/>
      </dsp:nvSpPr>
      <dsp:spPr>
        <a:xfrm>
          <a:off x="2028365" y="1291714"/>
          <a:ext cx="811346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456E1-38CC-4984-8011-655BEF463D71}">
      <dsp:nvSpPr>
        <dsp:cNvPr id="0" name=""/>
        <dsp:cNvSpPr/>
      </dsp:nvSpPr>
      <dsp:spPr>
        <a:xfrm>
          <a:off x="0" y="1427291"/>
          <a:ext cx="10141826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49859-5683-455A-8589-0881D4290C44}">
      <dsp:nvSpPr>
        <dsp:cNvPr id="0" name=""/>
        <dsp:cNvSpPr/>
      </dsp:nvSpPr>
      <dsp:spPr>
        <a:xfrm>
          <a:off x="0" y="1323245"/>
          <a:ext cx="2028365" cy="1323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endParaRPr lang="ru-RU" sz="1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ФФД </a:t>
          </a:r>
          <a:r>
            <a:rPr lang="ru-RU" sz="22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1.1 </a:t>
          </a:r>
          <a:r>
            <a:rPr lang="ru-RU" sz="2200" kern="1200" dirty="0" smtClean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и </a:t>
          </a:r>
          <a:r>
            <a:rPr lang="ru-RU" sz="22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1.2</a:t>
          </a:r>
        </a:p>
      </dsp:txBody>
      <dsp:txXfrm>
        <a:off x="0" y="1323245"/>
        <a:ext cx="2028365" cy="1323245"/>
      </dsp:txXfrm>
    </dsp:sp>
    <dsp:sp modelId="{68378653-5576-4CEA-95D1-61825E091723}">
      <dsp:nvSpPr>
        <dsp:cNvPr id="0" name=""/>
        <dsp:cNvSpPr/>
      </dsp:nvSpPr>
      <dsp:spPr>
        <a:xfrm>
          <a:off x="2180492" y="1383333"/>
          <a:ext cx="7961333" cy="12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Формирование чека коррекции, как при неприменении ККТ, так и при ранее сформированном чеке с ошибкой</a:t>
          </a:r>
        </a:p>
      </dsp:txBody>
      <dsp:txXfrm>
        <a:off x="2180492" y="1383333"/>
        <a:ext cx="7961333" cy="1201775"/>
      </dsp:txXfrm>
    </dsp:sp>
    <dsp:sp modelId="{356893EF-2AE1-43A1-95DA-05744A7434DA}">
      <dsp:nvSpPr>
        <dsp:cNvPr id="0" name=""/>
        <dsp:cNvSpPr/>
      </dsp:nvSpPr>
      <dsp:spPr>
        <a:xfrm>
          <a:off x="2028365" y="2036890"/>
          <a:ext cx="8113460" cy="0"/>
        </a:xfrm>
        <a:prstGeom prst="lin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3189C-3E09-4756-9082-047CC3AB555A}">
      <dsp:nvSpPr>
        <dsp:cNvPr id="0" name=""/>
        <dsp:cNvSpPr/>
      </dsp:nvSpPr>
      <dsp:spPr>
        <a:xfrm rot="5400000">
          <a:off x="7560232" y="-2730648"/>
          <a:ext cx="863115" cy="7237763"/>
        </a:xfrm>
        <a:prstGeom prst="round2Same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Агент применяет ККТ, зарегистрированную за ним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372908" y="498810"/>
        <a:ext cx="7195629" cy="778847"/>
      </dsp:txXfrm>
    </dsp:sp>
    <dsp:sp modelId="{137A9A39-DBFC-4F12-9F74-7177A0790224}">
      <dsp:nvSpPr>
        <dsp:cNvPr id="0" name=""/>
        <dsp:cNvSpPr/>
      </dsp:nvSpPr>
      <dsp:spPr>
        <a:xfrm>
          <a:off x="1196" y="0"/>
          <a:ext cx="4371711" cy="1773995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действует от своего имени и за счет принципала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«По сделке, совершенной агентом с третьим лицом от своего имени и за счет принципала, приобретает права и </a:t>
          </a:r>
          <a:r>
            <a:rPr lang="ru-RU" sz="1400" b="0" i="1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становится обязанным агент…»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i="1" kern="1200" baseline="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абз</a:t>
          </a:r>
          <a:r>
            <a:rPr lang="ru-RU" sz="1400" b="1" i="1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2 п</a:t>
          </a:r>
          <a:r>
            <a:rPr lang="ru-RU" sz="1400" b="1" i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1 ст. 1005 ГК РФ)</a:t>
          </a:r>
          <a:endParaRPr lang="ru-RU" sz="1400" b="0" i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7795" y="86599"/>
        <a:ext cx="4198513" cy="1600797"/>
      </dsp:txXfrm>
    </dsp:sp>
    <dsp:sp modelId="{59555AE4-8A7D-4D15-A8B7-2D4BBA493B44}">
      <dsp:nvSpPr>
        <dsp:cNvPr id="0" name=""/>
        <dsp:cNvSpPr/>
      </dsp:nvSpPr>
      <dsp:spPr>
        <a:xfrm rot="5400000">
          <a:off x="7107047" y="-1124944"/>
          <a:ext cx="1285526" cy="7724115"/>
        </a:xfrm>
        <a:prstGeom prst="round2SameRect">
          <a:avLst/>
        </a:prstGeom>
        <a:solidFill>
          <a:srgbClr val="ED7D31">
            <a:lumMod val="40000"/>
            <a:lumOff val="60000"/>
            <a:alpha val="9000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Агент применяет ККТ, зарегистрированную за принципалом </a:t>
          </a:r>
          <a:r>
            <a:rPr lang="ru-RU" sz="1600" b="1" i="1" kern="1200" dirty="0" smtClean="0">
              <a:solidFill>
                <a:srgbClr val="A5A5A5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(общее правило)</a:t>
          </a:r>
          <a:endParaRPr lang="ru-RU" sz="1600" b="1" i="1" kern="1200" dirty="0">
            <a:solidFill>
              <a:srgbClr val="A5A5A5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Агент </a:t>
          </a:r>
          <a:r>
            <a:rPr lang="ru-RU" sz="1600" b="1" i="1" kern="1200" dirty="0" smtClean="0">
              <a:solidFill>
                <a:srgbClr val="A5A5A5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вправе </a:t>
          </a:r>
          <a:r>
            <a:rPr lang="ru-RU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применять ККТ, зарегистрированную за ним, при условии указания в кассовом чеке реквизитов «данные поставщика» (тег 1224), «ИНН поставщика» (тег 1226) и «признак агента» (тег 1057) (для ФФД 1.05 и 1.1) 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3887753" y="2157104"/>
        <a:ext cx="7661361" cy="1160018"/>
      </dsp:txXfrm>
    </dsp:sp>
    <dsp:sp modelId="{A74F3D87-8094-46F5-B698-11F7E8F5DCCF}">
      <dsp:nvSpPr>
        <dsp:cNvPr id="0" name=""/>
        <dsp:cNvSpPr/>
      </dsp:nvSpPr>
      <dsp:spPr>
        <a:xfrm>
          <a:off x="0" y="1870664"/>
          <a:ext cx="3880002" cy="1673730"/>
        </a:xfrm>
        <a:prstGeom prst="roundRect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действует от имени и за счет принципала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«</a:t>
          </a:r>
          <a:r>
            <a:rPr lang="ru-RU" sz="1400" b="0" i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 сделке, совершенной агентом с третьим лицом от имени и за счет принципала, права и обязанности возникают непосредственно у принципала» </a:t>
          </a:r>
          <a:br>
            <a:rPr lang="ru-RU" sz="1400" b="0" i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ru-RU" sz="1400" b="1" i="1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ru-RU" sz="1400" b="1" i="1" kern="1200" baseline="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абз</a:t>
          </a:r>
          <a:r>
            <a:rPr lang="ru-RU" sz="1400" b="1" i="1" kern="1200" baseline="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3 п. 1 ст. 1005 ГК РФ</a:t>
          </a:r>
          <a:r>
            <a:rPr lang="ru-RU" sz="1400" b="1" i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ru-RU" sz="1400" b="1" i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1705" y="1952369"/>
        <a:ext cx="3716592" cy="1510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BB42D-F6E5-40A6-BC79-942E3764E1D3}">
      <dsp:nvSpPr>
        <dsp:cNvPr id="0" name=""/>
        <dsp:cNvSpPr/>
      </dsp:nvSpPr>
      <dsp:spPr>
        <a:xfrm>
          <a:off x="0" y="0"/>
          <a:ext cx="3027509" cy="6929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привлекает агента для прием денег и выдачу товара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296" y="20296"/>
        <a:ext cx="2986917" cy="652350"/>
      </dsp:txXfrm>
    </dsp:sp>
    <dsp:sp modelId="{7A18FC39-3160-405C-8B67-0FA0BF455F20}">
      <dsp:nvSpPr>
        <dsp:cNvPr id="0" name=""/>
        <dsp:cNvSpPr/>
      </dsp:nvSpPr>
      <dsp:spPr>
        <a:xfrm>
          <a:off x="3332792" y="0"/>
          <a:ext cx="647200" cy="69294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32792" y="138588"/>
        <a:ext cx="453040" cy="415766"/>
      </dsp:txXfrm>
    </dsp:sp>
    <dsp:sp modelId="{A8C1C9BE-4EFF-44D8-9F21-87FA671C0B12}">
      <dsp:nvSpPr>
        <dsp:cNvPr id="0" name=""/>
        <dsp:cNvSpPr/>
      </dsp:nvSpPr>
      <dsp:spPr>
        <a:xfrm>
          <a:off x="4248641" y="0"/>
          <a:ext cx="3027509" cy="6929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осуществляет прием денег и выдачу товара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68937" y="20296"/>
        <a:ext cx="2986917" cy="652350"/>
      </dsp:txXfrm>
    </dsp:sp>
    <dsp:sp modelId="{113A7884-81D1-459F-84B8-009D8B8A8FD7}">
      <dsp:nvSpPr>
        <dsp:cNvPr id="0" name=""/>
        <dsp:cNvSpPr/>
      </dsp:nvSpPr>
      <dsp:spPr>
        <a:xfrm>
          <a:off x="7578901" y="0"/>
          <a:ext cx="641831" cy="692942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578901" y="138588"/>
        <a:ext cx="449282" cy="415766"/>
      </dsp:txXfrm>
    </dsp:sp>
    <dsp:sp modelId="{A9914A1C-F952-4BAB-AB3F-2498CB8291B7}">
      <dsp:nvSpPr>
        <dsp:cNvPr id="0" name=""/>
        <dsp:cNvSpPr/>
      </dsp:nvSpPr>
      <dsp:spPr>
        <a:xfrm>
          <a:off x="8487154" y="0"/>
          <a:ext cx="3027509" cy="692942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вправе не применять ККТ, если это сделал агент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507450" y="20296"/>
        <a:ext cx="2986917" cy="652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BB42D-F6E5-40A6-BC79-942E3764E1D3}">
      <dsp:nvSpPr>
        <dsp:cNvPr id="0" name=""/>
        <dsp:cNvSpPr/>
      </dsp:nvSpPr>
      <dsp:spPr>
        <a:xfrm>
          <a:off x="0" y="0"/>
          <a:ext cx="3029887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принимает денежные средства самостоятельно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086" y="20086"/>
        <a:ext cx="2989715" cy="645628"/>
      </dsp:txXfrm>
    </dsp:sp>
    <dsp:sp modelId="{7A18FC39-3160-405C-8B67-0FA0BF455F20}">
      <dsp:nvSpPr>
        <dsp:cNvPr id="0" name=""/>
        <dsp:cNvSpPr/>
      </dsp:nvSpPr>
      <dsp:spPr>
        <a:xfrm>
          <a:off x="3335410" y="0"/>
          <a:ext cx="647708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35410" y="137160"/>
        <a:ext cx="453396" cy="411480"/>
      </dsp:txXfrm>
    </dsp:sp>
    <dsp:sp modelId="{A8C1C9BE-4EFF-44D8-9F21-87FA671C0B12}">
      <dsp:nvSpPr>
        <dsp:cNvPr id="0" name=""/>
        <dsp:cNvSpPr/>
      </dsp:nvSpPr>
      <dsp:spPr>
        <a:xfrm>
          <a:off x="4251979" y="0"/>
          <a:ext cx="3029887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осуществляет выдачу товара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72065" y="20086"/>
        <a:ext cx="2989715" cy="645628"/>
      </dsp:txXfrm>
    </dsp:sp>
    <dsp:sp modelId="{113A7884-81D1-459F-84B8-009D8B8A8FD7}">
      <dsp:nvSpPr>
        <dsp:cNvPr id="0" name=""/>
        <dsp:cNvSpPr/>
      </dsp:nvSpPr>
      <dsp:spPr>
        <a:xfrm>
          <a:off x="7584855" y="0"/>
          <a:ext cx="642336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584855" y="137160"/>
        <a:ext cx="449635" cy="411480"/>
      </dsp:txXfrm>
    </dsp:sp>
    <dsp:sp modelId="{A9914A1C-F952-4BAB-AB3F-2498CB8291B7}">
      <dsp:nvSpPr>
        <dsp:cNvPr id="0" name=""/>
        <dsp:cNvSpPr/>
      </dsp:nvSpPr>
      <dsp:spPr>
        <a:xfrm>
          <a:off x="8493821" y="0"/>
          <a:ext cx="3029887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обязан применить ККТ при приеме денег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513907" y="20086"/>
        <a:ext cx="2989715" cy="6456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BB42D-F6E5-40A6-BC79-942E3764E1D3}">
      <dsp:nvSpPr>
        <dsp:cNvPr id="0" name=""/>
        <dsp:cNvSpPr/>
      </dsp:nvSpPr>
      <dsp:spPr>
        <a:xfrm>
          <a:off x="9186" y="0"/>
          <a:ext cx="3032265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выдает товар покупателю самостоятельно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272" y="20086"/>
        <a:ext cx="2992093" cy="645628"/>
      </dsp:txXfrm>
    </dsp:sp>
    <dsp:sp modelId="{7A18FC39-3160-405C-8B67-0FA0BF455F20}">
      <dsp:nvSpPr>
        <dsp:cNvPr id="0" name=""/>
        <dsp:cNvSpPr/>
      </dsp:nvSpPr>
      <dsp:spPr>
        <a:xfrm>
          <a:off x="3344918" y="0"/>
          <a:ext cx="643348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44918" y="137160"/>
        <a:ext cx="450344" cy="411480"/>
      </dsp:txXfrm>
    </dsp:sp>
    <dsp:sp modelId="{A8C1C9BE-4EFF-44D8-9F21-87FA671C0B12}">
      <dsp:nvSpPr>
        <dsp:cNvPr id="0" name=""/>
        <dsp:cNvSpPr/>
      </dsp:nvSpPr>
      <dsp:spPr>
        <a:xfrm>
          <a:off x="4255317" y="0"/>
          <a:ext cx="3032265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Агент осуществляет прием денег 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275403" y="20086"/>
        <a:ext cx="2992093" cy="645628"/>
      </dsp:txXfrm>
    </dsp:sp>
    <dsp:sp modelId="{113A7884-81D1-459F-84B8-009D8B8A8FD7}">
      <dsp:nvSpPr>
        <dsp:cNvPr id="0" name=""/>
        <dsp:cNvSpPr/>
      </dsp:nvSpPr>
      <dsp:spPr>
        <a:xfrm>
          <a:off x="7590809" y="0"/>
          <a:ext cx="642840" cy="685800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590809" y="137160"/>
        <a:ext cx="449988" cy="411480"/>
      </dsp:txXfrm>
    </dsp:sp>
    <dsp:sp modelId="{A9914A1C-F952-4BAB-AB3F-2498CB8291B7}">
      <dsp:nvSpPr>
        <dsp:cNvPr id="0" name=""/>
        <dsp:cNvSpPr/>
      </dsp:nvSpPr>
      <dsp:spPr>
        <a:xfrm>
          <a:off x="8500489" y="0"/>
          <a:ext cx="3032265" cy="68580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Поставщик обязан применить ККТ при выдаче товара</a:t>
          </a:r>
          <a:endParaRPr lang="ru-RU" sz="14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520575" y="20086"/>
        <a:ext cx="2992093" cy="64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E0E72C9-EF26-4E49-A624-76C408AA0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BC4FFD-392B-4F86-9583-534150C4A7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BA26-99D0-422F-AE15-2DC8AA8D20EF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C3668D-DBEA-4893-990A-8EC3CB8C0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BB5E0-3B45-424F-8BAB-0AA8289D9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7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F89C8-56DD-44EE-B8F7-81B7FE74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9" y="1122363"/>
            <a:ext cx="1128429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75D6B3-92A3-4D2A-A14C-F5EE1A0DE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9" y="4220307"/>
            <a:ext cx="11284299" cy="2068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63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900E8AD-424D-477A-8CCD-82E3B7EF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796" y="2547258"/>
            <a:ext cx="10814180" cy="371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9AB785F-3827-4836-8087-E0D391D1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5" y="1175657"/>
            <a:ext cx="10814179" cy="1158125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902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B01BCF-7FB7-4F0B-A668-3DA2DF84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117" y="3014505"/>
            <a:ext cx="5282683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3768E1-2347-41CB-B3DE-DF77995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14505"/>
            <a:ext cx="5369766" cy="31624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DF7923-D791-472E-89B5-B9C4BA87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7" y="1119673"/>
            <a:ext cx="10804849" cy="121410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3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44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C7134D-B537-4F2E-BB35-79779943A9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5EBF807-6C4E-093E-BC8D-23481255626F}"/>
              </a:ext>
            </a:extLst>
          </p:cNvPr>
          <p:cNvSpPr/>
          <p:nvPr/>
        </p:nvSpPr>
        <p:spPr>
          <a:xfrm>
            <a:off x="499056" y="5258942"/>
            <a:ext cx="7785408" cy="1599058"/>
          </a:xfrm>
          <a:prstGeom prst="roundRect">
            <a:avLst>
              <a:gd name="adj" fmla="val 5556"/>
            </a:avLst>
          </a:prstGeom>
          <a:solidFill>
            <a:schemeClr val="bg1">
              <a:lumMod val="50000"/>
              <a:alpha val="3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Батарин</a:t>
            </a:r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Алексей Алексеевич,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3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начальник отдела Управления оперативного контроля Федеральной налоговой службы, кандидат юридических наук, ведущий научный сотрудник Центра налоговой политики НИФИ Минфина России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1E60A-A6E5-FBC0-7952-F54BD0026D5F}"/>
              </a:ext>
            </a:extLst>
          </p:cNvPr>
          <p:cNvSpPr txBox="1"/>
          <p:nvPr/>
        </p:nvSpPr>
        <p:spPr>
          <a:xfrm>
            <a:off x="499056" y="1988030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DB585"/>
                </a:solidFill>
                <a:latin typeface="Inter" panose="02000503000000020004" pitchFamily="2" charset="0"/>
                <a:ea typeface="Inter" panose="02000503000000020004" pitchFamily="2" charset="0"/>
              </a:rPr>
              <a:t>Тема:</a:t>
            </a:r>
            <a:endParaRPr lang="ru-RU" sz="24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08666-0E3B-455F-CAC7-16563A96D190}"/>
              </a:ext>
            </a:extLst>
          </p:cNvPr>
          <p:cNvSpPr txBox="1"/>
          <p:nvPr/>
        </p:nvSpPr>
        <p:spPr>
          <a:xfrm>
            <a:off x="499056" y="2705725"/>
            <a:ext cx="77854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Актуальные вопросы применения ККТ</a:t>
            </a:r>
            <a:endParaRPr lang="ru-RU" sz="4400" b="1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ChangeArrowheads="1"/>
          </p:cNvSpPr>
          <p:nvPr/>
        </p:nvSpPr>
        <p:spPr bwMode="auto">
          <a:xfrm>
            <a:off x="159314" y="1277284"/>
            <a:ext cx="61134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ПОПРАВКИ В ЗАКОН О ККТ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08.08.2024 № 274-ФЗ)</a:t>
            </a:r>
            <a:endParaRPr kumimoji="0" lang="ru-RU" altLang="ru-RU" sz="2000" b="1" i="1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10452791" y="1473515"/>
            <a:ext cx="1543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08668" y="2349726"/>
            <a:ext cx="117871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Закрепление обязанности по получению номера телефона / электронного адреса покупателя (клиента) </a:t>
            </a:r>
            <a:r>
              <a:rPr lang="ru-RU" altLang="ru-RU" sz="1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5.4 ст. 1.2 Федерального закона от 22.05.2003 № 54-ФЗ)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283" y="2978576"/>
            <a:ext cx="11694940" cy="126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7175" algn="just">
              <a:lnSpc>
                <a:spcPct val="107000"/>
              </a:lnSpc>
              <a:spcBef>
                <a:spcPts val="105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Пользователь до момента расчета обязан предоставить покупателю (клиенту) возможность: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7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указать свой абонентский номер либо адрес эл. почты для направления кассового чека;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07000"/>
              </a:lnSpc>
              <a:spcBef>
                <a:spcPts val="1050"/>
              </a:spcBef>
              <a:buFont typeface="Arial" panose="020B0604020202020204" pitchFamily="34" charset="0"/>
              <a:buChar char="•"/>
              <a:tabLst>
                <a:tab pos="200025" algn="l"/>
              </a:tabLst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отказаться от дальнейшей отправки кассовых чеков на ранее указанные абонентский номер либо эл. почту</a:t>
            </a:r>
            <a:r>
              <a:rPr lang="ru-RU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08230" y="4538663"/>
            <a:ext cx="11787611" cy="200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endParaRPr lang="ru-RU" altLang="ru-RU" sz="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производить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одностороннее снятие ККТ с учета, если к ней не предоставлен доступ. Повторная регистрация такой ККТ возможна только после получения доступа;</a:t>
            </a:r>
          </a:p>
          <a:p>
            <a:pPr algn="r">
              <a:lnSpc>
                <a:spcPct val="107000"/>
              </a:lnSpc>
            </a:pPr>
            <a:r>
              <a:rPr lang="ru-RU" altLang="ru-RU" sz="16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(п. 19 ст. 4.2 Федерального закона от 22.05.2003 № 54-ФЗ)</a:t>
            </a:r>
          </a:p>
          <a:p>
            <a:pPr algn="just">
              <a:lnSpc>
                <a:spcPct val="107000"/>
              </a:lnSpc>
            </a:pPr>
            <a:endParaRPr lang="ru-RU" altLang="ru-RU" sz="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выносить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предписания об устранении выявленных нарушений законодательства Российской Федерации о применении ККТ, в том числе в ходе наблюдения за соблюдением обязательных требований.</a:t>
            </a:r>
          </a:p>
          <a:p>
            <a:pPr algn="r">
              <a:lnSpc>
                <a:spcPct val="107000"/>
              </a:lnSpc>
            </a:pPr>
            <a:r>
              <a:rPr lang="ru-RU" altLang="ru-RU" sz="16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1600" i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абз</a:t>
            </a:r>
            <a:r>
              <a:rPr lang="ru-RU" altLang="ru-RU" sz="1600" i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 п. 2 ст. 7 Федерального закона от 22.05.2003 № 54-ФЗ)</a:t>
            </a:r>
          </a:p>
        </p:txBody>
      </p:sp>
    </p:spTree>
    <p:extLst>
      <p:ext uri="{BB962C8B-B14F-4D97-AF65-F5344CB8AC3E}">
        <p14:creationId xmlns:p14="http://schemas.microsoft.com/office/powerpoint/2010/main" val="28689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98678" y="1282701"/>
            <a:ext cx="891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ПРИМЕНЕНИЕ ККТ ПРИ ПРИВЛЕЧЕНИИ АГЕНТА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Часть 1 из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Чья касса должна применяться при расчетах в агентской схеме </a:t>
            </a:r>
            <a:endParaRPr kumimoji="0" lang="ru-RU" altLang="ru-RU" sz="2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0384325" y="1453357"/>
            <a:ext cx="1676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9224065"/>
              </p:ext>
            </p:extLst>
          </p:nvPr>
        </p:nvGraphicFramePr>
        <p:xfrm>
          <a:off x="221009" y="2335794"/>
          <a:ext cx="11611869" cy="3551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1675647" y="6096453"/>
            <a:ext cx="10385078" cy="6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altLang="ru-RU" sz="1600" dirty="0">
                <a:solidFill>
                  <a:srgbClr val="0A0A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осуществлении расчетов агентом им должна применяться ККТ, которая зарегистрирована самим агентом на свое имя, с указанием в кассовом чеке реквизитов согласно ФФД, либо ККТ, зарегистрированная принципалом</a:t>
            </a:r>
            <a:endParaRPr lang="ru-RU" alt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294082" y="6175107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B50F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72896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209549" y="1227819"/>
            <a:ext cx="1016572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ПРИМЕНЕНИЕ ККТ ПРИ ПРИВЛЕЧЕНИИ АГЕНТА.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Часть 2 из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Кто должен применять ККТ при расчетах в агентской схеме </a:t>
            </a:r>
            <a:endParaRPr kumimoji="0" lang="ru-RU" altLang="ru-RU" sz="20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0375270" y="1439523"/>
            <a:ext cx="1543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99941" y="2493573"/>
            <a:ext cx="155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B50F0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ВАЖНО! </a:t>
            </a: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952516" y="2201637"/>
            <a:ext cx="982604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ont278"/>
              </a:rPr>
              <a:t>Закон о ККТ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ont278"/>
              </a:rPr>
              <a:t> не содержит положений о том, что организация и индивидуальный предприниматель, в том числе поставщик товара (работы, услуги), который в соответствии с данным законом обязан применять ККТ, вправе перепоручить исполнение указанной обязанности по применению ККТ иному лицу </a:t>
            </a:r>
          </a:p>
          <a:p>
            <a:pPr algn="just"/>
            <a:endParaRPr lang="ru-RU" altLang="ru-RU" sz="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font278"/>
            </a:endParaRPr>
          </a:p>
          <a:p>
            <a:pPr algn="r"/>
            <a:r>
              <a:rPr lang="ru-RU" altLang="ru-RU" sz="1400" i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ont278"/>
              </a:rPr>
              <a:t>(письмо ФНС России от 06.09.2023 № АБ-4-20/11334@)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93710" y="3265490"/>
            <a:ext cx="11684848" cy="9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 (принципал) вправе поручить агенту исполнять действия по получению денежных средств за реализацию своего товара и (или) выдаче такого товара покупателю, что приводит к возникновению у агента собственной обязанности по применению ККТ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38299143"/>
              </p:ext>
            </p:extLst>
          </p:nvPr>
        </p:nvGraphicFramePr>
        <p:xfrm>
          <a:off x="262819" y="4261567"/>
          <a:ext cx="11524793" cy="69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66522610"/>
              </p:ext>
            </p:extLst>
          </p:nvPr>
        </p:nvGraphicFramePr>
        <p:xfrm>
          <a:off x="262819" y="5125016"/>
          <a:ext cx="11533846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1005968"/>
              </p:ext>
            </p:extLst>
          </p:nvPr>
        </p:nvGraphicFramePr>
        <p:xfrm>
          <a:off x="262819" y="5963216"/>
          <a:ext cx="115429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1085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0175" y="2996871"/>
            <a:ext cx="11271566" cy="2819399"/>
            <a:chOff x="0" y="0"/>
            <a:chExt cx="11271566" cy="2819399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0"/>
              <a:ext cx="11271566" cy="2819399"/>
            </a:xfrm>
            <a:prstGeom prst="roundRect">
              <a:avLst>
                <a:gd name="adj" fmla="val 8500"/>
              </a:avLst>
            </a:prstGeom>
            <a:solidFill>
              <a:srgbClr val="5B9BD5"/>
            </a:soli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</p:sp>
        <p:sp>
          <p:nvSpPr>
            <p:cNvPr id="31" name="Скругленный прямоугольник 4"/>
            <p:cNvSpPr txBox="1"/>
            <p:nvPr/>
          </p:nvSpPr>
          <p:spPr>
            <a:xfrm>
              <a:off x="70191" y="70191"/>
              <a:ext cx="11131184" cy="26790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2188167" numCol="1" spcCol="1270" anchor="t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Форма расчетов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13534" y="3524098"/>
            <a:ext cx="1690734" cy="945352"/>
            <a:chOff x="281789" y="663285"/>
            <a:chExt cx="1690734" cy="945352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81789" y="663285"/>
              <a:ext cx="1690734" cy="945352"/>
            </a:xfrm>
            <a:prstGeom prst="roundRect">
              <a:avLst>
                <a:gd name="adj" fmla="val 105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5B9BD5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  <a:sp3d z="190500" extrusionH="12700" prstMaterial="plastic">
              <a:bevelT w="50800" h="50800"/>
            </a:sp3d>
          </p:spPr>
        </p:sp>
        <p:sp>
          <p:nvSpPr>
            <p:cNvPr id="29" name="Скругленный прямоугольник 6"/>
            <p:cNvSpPr txBox="1"/>
            <p:nvPr/>
          </p:nvSpPr>
          <p:spPr>
            <a:xfrm>
              <a:off x="310862" y="692358"/>
              <a:ext cx="1632588" cy="887206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Наличные деньги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3534" y="4582955"/>
            <a:ext cx="1690734" cy="945352"/>
            <a:chOff x="281789" y="1689624"/>
            <a:chExt cx="1690734" cy="945352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81789" y="1689624"/>
              <a:ext cx="1690734" cy="945352"/>
            </a:xfrm>
            <a:prstGeom prst="roundRect">
              <a:avLst>
                <a:gd name="adj" fmla="val 10500"/>
              </a:avLst>
            </a:prstGeom>
            <a:solidFill>
              <a:srgbClr val="ED7D3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z="190500" extrusionH="12700" prstMaterial="plastic">
              <a:bevelT w="50800" h="50800"/>
            </a:sp3d>
          </p:spPr>
        </p:sp>
        <p:sp>
          <p:nvSpPr>
            <p:cNvPr id="27" name="Скругленный прямоугольник 8"/>
            <p:cNvSpPr txBox="1"/>
            <p:nvPr/>
          </p:nvSpPr>
          <p:spPr>
            <a:xfrm>
              <a:off x="310862" y="1718697"/>
              <a:ext cx="1632588" cy="887206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Безналичный порядок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427503" y="3491717"/>
            <a:ext cx="8735463" cy="1973579"/>
            <a:chOff x="2254313" y="704849"/>
            <a:chExt cx="8735463" cy="1973579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254313" y="704849"/>
              <a:ext cx="8735463" cy="1973579"/>
            </a:xfrm>
            <a:prstGeom prst="roundRect">
              <a:avLst>
                <a:gd name="adj" fmla="val 10500"/>
              </a:avLst>
            </a:prstGeom>
            <a:gradFill rotWithShape="1">
              <a:gsLst>
                <a:gs pos="0">
                  <a:srgbClr val="5B9BD5">
                    <a:shade val="80000"/>
                    <a:hueOff val="135632"/>
                    <a:satOff val="2588"/>
                    <a:lumOff val="11428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hade val="80000"/>
                    <a:hueOff val="135632"/>
                    <a:satOff val="2588"/>
                    <a:lumOff val="11428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shade val="80000"/>
                    <a:hueOff val="135632"/>
                    <a:satOff val="2588"/>
                    <a:lumOff val="11428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</p:sp>
        <p:sp>
          <p:nvSpPr>
            <p:cNvPr id="25" name="Скругленный прямоугольник 10"/>
            <p:cNvSpPr txBox="1"/>
            <p:nvPr/>
          </p:nvSpPr>
          <p:spPr>
            <a:xfrm>
              <a:off x="2315007" y="765543"/>
              <a:ext cx="8614075" cy="185219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1253223" numCol="1" spcCol="1270" anchor="t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Направление расчетов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676637" y="4054644"/>
            <a:ext cx="1747092" cy="528062"/>
            <a:chOff x="2472699" y="1354038"/>
            <a:chExt cx="1747092" cy="528062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472699" y="1354038"/>
              <a:ext cx="1747092" cy="528062"/>
            </a:xfrm>
            <a:prstGeom prst="roundRect">
              <a:avLst>
                <a:gd name="adj" fmla="val 105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5B9BD5">
                  <a:shade val="80000"/>
                  <a:hueOff val="108505"/>
                  <a:satOff val="2070"/>
                  <a:lumOff val="9142"/>
                  <a:alphaOff val="0"/>
                </a:srgbClr>
              </a:solidFill>
              <a:prstDash val="solid"/>
              <a:miter lim="800000"/>
            </a:ln>
            <a:effectLst/>
            <a:sp3d z="190500" extrusionH="12700" prstMaterial="plastic">
              <a:bevelT w="50800" h="50800"/>
            </a:sp3d>
          </p:spPr>
        </p:sp>
        <p:sp>
          <p:nvSpPr>
            <p:cNvPr id="23" name="Скругленный прямоугольник 12"/>
            <p:cNvSpPr txBox="1"/>
            <p:nvPr/>
          </p:nvSpPr>
          <p:spPr>
            <a:xfrm>
              <a:off x="2488939" y="1370278"/>
              <a:ext cx="1714612" cy="495582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Прием денежных средств</a:t>
              </a:r>
              <a:endPara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76637" y="4733931"/>
            <a:ext cx="1747092" cy="528062"/>
            <a:chOff x="2472699" y="2002340"/>
            <a:chExt cx="1747092" cy="528062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472699" y="2002340"/>
              <a:ext cx="1747092" cy="528062"/>
            </a:xfrm>
            <a:prstGeom prst="roundRect">
              <a:avLst>
                <a:gd name="adj" fmla="val 10500"/>
              </a:avLst>
            </a:prstGeom>
            <a:solidFill>
              <a:srgbClr val="ED7D3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z="190500" extrusionH="12700" prstMaterial="plastic">
              <a:bevelT w="50800" h="50800"/>
            </a:sp3d>
          </p:spPr>
        </p:sp>
        <p:sp>
          <p:nvSpPr>
            <p:cNvPr id="21" name="Скругленный прямоугольник 14"/>
            <p:cNvSpPr txBox="1"/>
            <p:nvPr/>
          </p:nvSpPr>
          <p:spPr>
            <a:xfrm>
              <a:off x="2488939" y="2018580"/>
              <a:ext cx="1714612" cy="495582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Выдача денежных средств</a:t>
              </a:r>
              <a:endPara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36117" y="4048148"/>
            <a:ext cx="6255719" cy="1127759"/>
            <a:chOff x="4452268" y="1409699"/>
            <a:chExt cx="6255719" cy="1127759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452268" y="1409699"/>
              <a:ext cx="6255719" cy="1127759"/>
            </a:xfrm>
            <a:prstGeom prst="roundRect">
              <a:avLst>
                <a:gd name="adj" fmla="val 10500"/>
              </a:avLst>
            </a:prstGeom>
            <a:solidFill>
              <a:srgbClr val="5B9BD5"/>
            </a:solidFill>
            <a:ln>
              <a:noFill/>
            </a:ln>
            <a:effectLst/>
            <a:sp3d prstMaterial="plastic">
              <a:bevelT w="120900" h="88900"/>
              <a:bevelB w="88900" h="31750" prst="angle"/>
            </a:sp3d>
          </p:spPr>
        </p:sp>
        <p:sp>
          <p:nvSpPr>
            <p:cNvPr id="19" name="Скругленный прямоугольник 16"/>
            <p:cNvSpPr txBox="1"/>
            <p:nvPr/>
          </p:nvSpPr>
          <p:spPr>
            <a:xfrm>
              <a:off x="4486950" y="1444381"/>
              <a:ext cx="6186355" cy="105839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636558" numCol="1" spcCol="1270" anchor="t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Предмет расчетов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30724" y="4591580"/>
            <a:ext cx="2927939" cy="507491"/>
            <a:chOff x="4608661" y="1917191"/>
            <a:chExt cx="2927939" cy="507491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608661" y="1917191"/>
              <a:ext cx="2927939" cy="507491"/>
            </a:xfrm>
            <a:prstGeom prst="roundRect">
              <a:avLst>
                <a:gd name="adj" fmla="val 105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6350" cap="flat" cmpd="sng" algn="ctr">
              <a:solidFill>
                <a:srgbClr val="5B9BD5">
                  <a:shade val="80000"/>
                  <a:hueOff val="217011"/>
                  <a:satOff val="4140"/>
                  <a:lumOff val="18284"/>
                  <a:alphaOff val="0"/>
                </a:srgbClr>
              </a:solidFill>
              <a:prstDash val="solid"/>
              <a:miter lim="800000"/>
            </a:ln>
            <a:effectLst/>
            <a:sp3d z="190500" extrusionH="12700" prstMaterial="plastic">
              <a:bevelT w="50800" h="50800"/>
            </a:sp3d>
          </p:spPr>
        </p:sp>
        <p:sp>
          <p:nvSpPr>
            <p:cNvPr id="17" name="Скругленный прямоугольник 18"/>
            <p:cNvSpPr txBox="1"/>
            <p:nvPr/>
          </p:nvSpPr>
          <p:spPr>
            <a:xfrm>
              <a:off x="4624268" y="1932798"/>
              <a:ext cx="2896725" cy="476277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Прием от населения товаров, работ, услуг</a:t>
              </a:r>
              <a:endPara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855444" y="4591579"/>
            <a:ext cx="2927939" cy="507491"/>
            <a:chOff x="7619899" y="1917191"/>
            <a:chExt cx="2927939" cy="507491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619899" y="1917191"/>
              <a:ext cx="2927939" cy="507491"/>
            </a:xfrm>
            <a:prstGeom prst="roundRect">
              <a:avLst>
                <a:gd name="adj" fmla="val 10500"/>
              </a:avLst>
            </a:prstGeom>
            <a:solidFill>
              <a:srgbClr val="ED7D3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z="190500" extrusionH="12700" prstMaterial="plastic">
              <a:bevelT w="50800" h="50800"/>
            </a:sp3d>
          </p:spPr>
        </p:sp>
        <p:sp>
          <p:nvSpPr>
            <p:cNvPr id="15" name="Скругленный прямоугольник 20"/>
            <p:cNvSpPr txBox="1"/>
            <p:nvPr/>
          </p:nvSpPr>
          <p:spPr>
            <a:xfrm>
              <a:off x="7635506" y="1932798"/>
              <a:ext cx="2896725" cy="476277"/>
            </a:xfrm>
            <a:prstGeom prst="rect">
              <a:avLst/>
            </a:prstGeom>
            <a:noFill/>
            <a:ln>
              <a:noFill/>
            </a:ln>
            <a:effectLst/>
            <a:sp3d z="190500"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Реализация населению товаров, работ, услуг</a:t>
              </a:r>
              <a:endPara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Заголовок 1"/>
          <p:cNvSpPr txBox="1">
            <a:spLocks noChangeArrowheads="1"/>
          </p:cNvSpPr>
          <p:nvPr/>
        </p:nvSpPr>
        <p:spPr bwMode="auto">
          <a:xfrm>
            <a:off x="159191" y="1227478"/>
            <a:ext cx="8756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ОБЯЗАННОСТЬ ПРИМЕНЕНИЯ ККТ </a:t>
            </a:r>
            <a:b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1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п.п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1 и 1.2 Федерального закона от 22.05.2003 № 54-ФЗ</a:t>
            </a: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ru-RU" altLang="ru-RU" sz="1800" b="1" i="1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172014" y="2148700"/>
            <a:ext cx="11742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организации и индивидуальные предприниматели, принимающие и реализующие лом и отходы потребления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10476368" y="1347211"/>
            <a:ext cx="1543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</a:t>
            </a:r>
          </a:p>
        </p:txBody>
      </p:sp>
      <p:sp>
        <p:nvSpPr>
          <p:cNvPr id="35" name="Прямоугольник 10"/>
          <p:cNvSpPr>
            <a:spLocks noChangeArrowheads="1"/>
          </p:cNvSpPr>
          <p:nvPr/>
        </p:nvSpPr>
        <p:spPr bwMode="auto">
          <a:xfrm>
            <a:off x="172014" y="2540936"/>
            <a:ext cx="3378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КОГДА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при осуществлении расчета </a:t>
            </a:r>
          </a:p>
        </p:txBody>
      </p:sp>
      <p:sp>
        <p:nvSpPr>
          <p:cNvPr id="37" name="Прямоугольник 18"/>
          <p:cNvSpPr>
            <a:spLocks noChangeArrowheads="1"/>
          </p:cNvSpPr>
          <p:nvPr/>
        </p:nvSpPr>
        <p:spPr bwMode="auto">
          <a:xfrm>
            <a:off x="162962" y="6190957"/>
            <a:ext cx="116518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печатается и выдается либо направляется в электронной форме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покупателю </a:t>
            </a: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(клиенту) кассовый чек или бланк строгой отчетности </a:t>
            </a:r>
          </a:p>
        </p:txBody>
      </p:sp>
    </p:spTree>
    <p:extLst>
      <p:ext uri="{BB962C8B-B14F-4D97-AF65-F5344CB8AC3E}">
        <p14:creationId xmlns:p14="http://schemas.microsoft.com/office/powerpoint/2010/main" val="215907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469740"/>
            <a:ext cx="8273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prstClr val="black"/>
                </a:solidFill>
                <a:latin typeface="Calibri" panose="020F0502020204030204"/>
              </a:rPr>
              <a:t>ПРИМЕНЕНИЕ ККТ ПРИ РАСЧЕТАХ ФИЗЛИЦАМИ ПО ДОГОВОРАМ МЕЖДУ ОРГАНИЗАЦИЯМИ И НАОБОРОТ</a:t>
            </a:r>
            <a:endParaRPr lang="ru-RU" altLang="ru-RU" b="1" i="1" dirty="0">
              <a:solidFill>
                <a:srgbClr val="323232"/>
              </a:solidFill>
              <a:latin typeface="Calibri" panose="020F0502020204030204"/>
            </a:endParaRP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356976" y="1376190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</a:t>
            </a:r>
            <a:r>
              <a:rPr lang="ru-RU" altLang="ru-RU" sz="1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Батарин</a:t>
            </a: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39099"/>
              </p:ext>
            </p:extLst>
          </p:nvPr>
        </p:nvGraphicFramePr>
        <p:xfrm>
          <a:off x="384592" y="2534969"/>
          <a:ext cx="11167630" cy="414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72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" y="1222997"/>
            <a:ext cx="7082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prstClr val="black"/>
                </a:solidFill>
                <a:latin typeface="Calibri" panose="020F0502020204030204"/>
              </a:rPr>
              <a:t>ИНОЕ ВСТРЕЧНОЕ ПРЕДОСТАВЛЕНИЕ, ЗАЧЕТ АВАНСОВ И ПРЕДОСТАВЛЕНИЕ ЗАЙМОВ МЕЖДУ ОРГАНИЗАЦИЯМИ И ИП</a:t>
            </a:r>
            <a:endParaRPr lang="ru-RU" altLang="ru-RU" b="1" i="1" dirty="0">
              <a:solidFill>
                <a:srgbClr val="323232"/>
              </a:solidFill>
              <a:latin typeface="Calibri" panose="020F0502020204030204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0115649" y="1430339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</a:t>
            </a:r>
            <a:r>
              <a:rPr lang="ru-RU" altLang="ru-RU" sz="1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Батарин</a:t>
            </a:r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C:\Users\Алексей\Desktop\cover3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2433638"/>
            <a:ext cx="15287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1827" y="2613989"/>
            <a:ext cx="3178629" cy="152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«Расчеты </a:t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&lt;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…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&gt;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 могут производиться наличными деньгами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&lt;…&gt; </a:t>
            </a: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или в безналичном порядке»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lvl="0" algn="r">
              <a:defRPr/>
            </a:pPr>
            <a:endParaRPr lang="ru-RU" sz="34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just">
              <a:defRPr/>
            </a:pPr>
            <a:r>
              <a:rPr lang="ru-RU" b="1" i="1" dirty="0">
                <a:solidFill>
                  <a:prstClr val="black"/>
                </a:solidFill>
                <a:latin typeface="Calibri" panose="020F0502020204030204"/>
              </a:rPr>
              <a:t>п. 1 ст. 861 ГК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7947" y="1996008"/>
            <a:ext cx="3738795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709487"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«Контрольно-кассовая техника не применяется при осуществлении расчетов в безналичном порядке между организациями и (или) индивидуальными предпринимателями, за исключением осуществляемых ими расчетов с использованием электронного средства платежа с его предъявлением»</a:t>
            </a:r>
          </a:p>
          <a:p>
            <a:pPr lvl="0" algn="r" defTabSz="709487">
              <a:defRPr/>
            </a:pPr>
            <a:endParaRPr lang="ru-RU" sz="340" b="1" i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r" defTabSz="709487">
              <a:defRPr/>
            </a:pPr>
            <a:r>
              <a:rPr lang="ru-RU" b="1" i="1" dirty="0">
                <a:solidFill>
                  <a:prstClr val="black"/>
                </a:solidFill>
                <a:latin typeface="Calibri" panose="020F0502020204030204"/>
              </a:rPr>
              <a:t>п. 9 ст. 2 Закона о ККТ</a:t>
            </a:r>
          </a:p>
        </p:txBody>
      </p:sp>
      <p:pic>
        <p:nvPicPr>
          <p:cNvPr id="7" name="Picture 3" descr="C:\Users\Алексей\Desktop\1896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518" y="2433151"/>
            <a:ext cx="13985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04800" y="5213351"/>
            <a:ext cx="11582596" cy="1517651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Осуществление расчета иным встречным предоставлением, зачет предварительной оплаты и (или) авансов, предоставление займов для оплаты товаров (работ, услуг) между организациями и ИП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подразумевает оплату наличными денежными средствами или оплату с предъявлением электронного средства платежа и не требует применения ККТ</a:t>
            </a:r>
            <a:endParaRPr kumimoji="0" lang="ru-RU" sz="816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Письмо ФНС России от 21.08.2019 № АС-4-20/16571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04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768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2000" b="1" dirty="0">
                <a:solidFill>
                  <a:srgbClr val="000000"/>
                </a:solidFill>
                <a:latin typeface="Calibri" panose="020F0502020204030204"/>
              </a:rPr>
              <a:t>МЕСТО И МОМЕНТ РАСЧЕТА</a:t>
            </a:r>
            <a:endParaRPr lang="ru-RU" altLang="ru-RU" sz="2000" b="1" dirty="0">
              <a:solidFill>
                <a:srgbClr val="00B0F0"/>
              </a:solidFill>
              <a:latin typeface="Calibri" panose="020F0502020204030204"/>
            </a:endParaRPr>
          </a:p>
          <a:p>
            <a:pPr lvl="0"/>
            <a:r>
              <a:rPr lang="ru-RU" altLang="ru-RU" sz="2000" b="1" i="1" dirty="0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ru-RU" altLang="ru-RU" b="1" i="1" dirty="0">
                <a:solidFill>
                  <a:prstClr val="black"/>
                </a:solidFill>
                <a:latin typeface="Calibri" panose="020F0502020204030204"/>
              </a:rPr>
              <a:t>п. 1 ст. 4.3 Федерального закона от 22.05.2003 № 54-ФЗ</a:t>
            </a:r>
            <a:r>
              <a:rPr lang="ru-RU" altLang="ru-RU" sz="2000" b="1" i="1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ru-RU" altLang="ru-RU" sz="2000" b="1" i="1" dirty="0">
              <a:solidFill>
                <a:srgbClr val="323232"/>
              </a:solidFill>
              <a:latin typeface="Calibri" panose="020F0502020204030204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0394887" y="1453357"/>
            <a:ext cx="1543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49126"/>
              </p:ext>
            </p:extLst>
          </p:nvPr>
        </p:nvGraphicFramePr>
        <p:xfrm>
          <a:off x="259549" y="2367482"/>
          <a:ext cx="11564277" cy="2937828"/>
        </p:xfrm>
        <a:graphic>
          <a:graphicData uri="http://schemas.openxmlformats.org/drawingml/2006/table">
            <a:tbl>
              <a:tblPr firstRow="1" firstCol="1" bandRow="1"/>
              <a:tblGrid>
                <a:gridCol w="196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82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«Форма» расчета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51432" marR="51432" marT="0" marB="0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Место нахождения ККТ</a:t>
                      </a:r>
                      <a:endParaRPr lang="ru-RU" sz="1400" dirty="0"/>
                    </a:p>
                  </a:txBody>
                  <a:tcPr marL="51432" marR="5143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Момент применения ККТ</a:t>
                      </a:r>
                      <a:endParaRPr lang="ru-RU" sz="1400" dirty="0"/>
                    </a:p>
                  </a:txBody>
                  <a:tcPr marL="51432" marR="51432" marT="0" marB="0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«Классический»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офлайн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2" marR="51432" marT="0" marB="0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Расчет осуществляется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при </a:t>
                      </a:r>
                      <a:r>
                        <a:rPr lang="ru-RU" sz="1400" b="0" dirty="0">
                          <a:effectLst/>
                        </a:rPr>
                        <a:t>непосредственном взаимодействии покупателя (клиента) и </a:t>
                      </a:r>
                      <a:r>
                        <a:rPr lang="ru-RU" sz="1400" b="0" dirty="0" smtClean="0">
                          <a:effectLst/>
                        </a:rPr>
                        <a:t>пользователя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ККТ должна находиться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на </a:t>
                      </a:r>
                      <a:r>
                        <a:rPr lang="ru-RU" sz="1400" b="0" dirty="0">
                          <a:effectLst/>
                        </a:rPr>
                        <a:t>месте указанного взаимодействия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ККТ применяется пользователем в момент взаимодействия с покупателем (клиентом) при осуществлении такого расчета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через терминал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2" marR="51432" marT="0" marB="0">
                    <a:lnL w="12700" cmpd="sng">
                      <a:solidFill>
                        <a:srgbClr val="5B9BD5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Расчет осуществляется при непосредственном </a:t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взаимодействии покупателя (клиента) с автоматическим устройством для расчетов</a:t>
                      </a:r>
                      <a:r>
                        <a:rPr lang="ru-RU" sz="1400" b="0" baseline="0" dirty="0" smtClean="0">
                          <a:effectLst/>
                        </a:rPr>
                        <a:t> </a:t>
                      </a:r>
                      <a:r>
                        <a:rPr lang="ru-RU" sz="1400" b="0" dirty="0" smtClean="0">
                          <a:effectLst/>
                        </a:rPr>
                        <a:t>(АУР)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ККТ должна находиться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внутри </a:t>
                      </a:r>
                      <a:r>
                        <a:rPr lang="ru-RU" sz="1400" b="0" dirty="0">
                          <a:effectLst/>
                        </a:rPr>
                        <a:t>корпуса этого </a:t>
                      </a:r>
                      <a:r>
                        <a:rPr lang="ru-RU" sz="1400" b="0" dirty="0" err="1">
                          <a:effectLst/>
                        </a:rPr>
                        <a:t>АУРа</a:t>
                      </a:r>
                      <a:r>
                        <a:rPr lang="ru-RU" sz="1400" b="0" dirty="0">
                          <a:effectLst/>
                        </a:rPr>
                        <a:t>, </a:t>
                      </a:r>
                      <a:r>
                        <a:rPr lang="ru-RU" sz="1400" b="0" dirty="0" smtClean="0">
                          <a:effectLst/>
                        </a:rPr>
                        <a:t/>
                      </a:r>
                      <a:br>
                        <a:rPr lang="ru-RU" sz="1400" b="0" dirty="0" smtClean="0">
                          <a:effectLst/>
                        </a:rPr>
                      </a:br>
                      <a:r>
                        <a:rPr lang="ru-RU" sz="1400" b="0" dirty="0" smtClean="0">
                          <a:effectLst/>
                        </a:rPr>
                        <a:t>содержащего </a:t>
                      </a:r>
                      <a:r>
                        <a:rPr lang="ru-RU" sz="1400" b="0" dirty="0">
                          <a:effectLst/>
                        </a:rPr>
                        <a:t>оборудование для осуществления расчетов, либо быть механически соединенной с указанным корпусом только этого </a:t>
                      </a:r>
                      <a:r>
                        <a:rPr lang="ru-RU" sz="1400" b="0" dirty="0" err="1">
                          <a:effectLst/>
                        </a:rPr>
                        <a:t>АУРа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ККТ применяется в момент взаимодействия покупателя (клиента) </a:t>
                      </a:r>
                      <a:r>
                        <a:rPr lang="ru-RU" sz="1400" b="0" dirty="0" smtClean="0">
                          <a:effectLst/>
                        </a:rPr>
                        <a:t>с этим </a:t>
                      </a:r>
                      <a:r>
                        <a:rPr lang="ru-RU" sz="1400" b="0" dirty="0" err="1" smtClean="0">
                          <a:effectLst/>
                        </a:rPr>
                        <a:t>АУРом</a:t>
                      </a:r>
                      <a:endParaRPr lang="ru-RU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2" marR="51432" marT="0" marB="0">
                    <a:lnL>
                      <a:noFill/>
                    </a:lnL>
                    <a:lnR w="12700" cmpd="sng">
                      <a:solidFill>
                        <a:srgbClr val="5B9BD5"/>
                      </a:solidFill>
                    </a:lnR>
                    <a:lnT w="12700" cmpd="sng">
                      <a:solidFill>
                        <a:srgbClr val="5B9BD5"/>
                      </a:solidFill>
                    </a:lnT>
                    <a:lnB w="12700" cmpd="sng">
                      <a:solidFill>
                        <a:srgbClr val="5B9BD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9549" y="5305310"/>
            <a:ext cx="115642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Уточнены требования к ККТ </a:t>
            </a:r>
            <a:r>
              <a:rPr lang="ru-RU" altLang="ru-RU" sz="1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 ст. 4 Федерального закона от 22.05.2003 № 54-ФЗ)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altLang="ru-RU" sz="10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FF0000"/>
                </a:solidFill>
                <a:latin typeface="Calibri" panose="020F0502020204030204"/>
              </a:rPr>
              <a:t>каждый экземпляр </a:t>
            </a:r>
            <a:r>
              <a:rPr lang="ru-RU" altLang="ru-RU" sz="1400" dirty="0">
                <a:solidFill>
                  <a:prstClr val="black"/>
                </a:solidFill>
                <a:latin typeface="Calibri" panose="020F0502020204030204"/>
              </a:rPr>
              <a:t>ККТ должен иметь </a:t>
            </a:r>
            <a:r>
              <a:rPr lang="ru-RU" altLang="ru-RU" sz="1400" b="1" dirty="0">
                <a:solidFill>
                  <a:srgbClr val="FF0000"/>
                </a:solidFill>
                <a:latin typeface="Calibri" panose="020F0502020204030204"/>
              </a:rPr>
              <a:t>индивидуальный</a:t>
            </a:r>
            <a:r>
              <a:rPr lang="ru-RU" altLang="ru-RU" sz="1400" dirty="0">
                <a:solidFill>
                  <a:prstClr val="black"/>
                </a:solidFill>
                <a:latin typeface="Calibri" panose="020F0502020204030204"/>
              </a:rPr>
              <a:t> корпус;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FF0000"/>
                </a:solidFill>
                <a:latin typeface="Calibri" panose="020F0502020204030204"/>
              </a:rPr>
              <a:t>каждый экземпляр </a:t>
            </a:r>
            <a:r>
              <a:rPr lang="ru-RU" altLang="ru-RU" sz="1400" dirty="0">
                <a:solidFill>
                  <a:prstClr val="black"/>
                </a:solidFill>
                <a:latin typeface="Calibri" panose="020F0502020204030204"/>
              </a:rPr>
              <a:t>ККТ должен обеспечивать возможность установки фискального накопителя внутри корпуса и при применении ККТ содержать </a:t>
            </a:r>
            <a:r>
              <a:rPr lang="ru-RU" altLang="ru-RU" sz="1400" b="1" dirty="0">
                <a:solidFill>
                  <a:srgbClr val="FF0000"/>
                </a:solidFill>
                <a:latin typeface="Calibri" panose="020F0502020204030204"/>
              </a:rPr>
              <a:t>один</a:t>
            </a:r>
            <a:r>
              <a:rPr lang="ru-RU" altLang="ru-RU" sz="1400" dirty="0">
                <a:solidFill>
                  <a:prstClr val="black"/>
                </a:solidFill>
                <a:latin typeface="Calibri" panose="020F0502020204030204"/>
              </a:rPr>
              <a:t> фискальный накопитель внутри корпуса</a:t>
            </a:r>
          </a:p>
          <a:p>
            <a:pPr lvl="0"/>
            <a:endParaRPr lang="ru-RU" alt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310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37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2400" b="1" dirty="0">
                <a:solidFill>
                  <a:srgbClr val="323232"/>
                </a:solidFill>
                <a:latin typeface="Calibri" panose="020F0502020204030204"/>
              </a:rPr>
              <a:t>Правила указания адресов при регистрации ККТ и в кассовом чеке</a:t>
            </a:r>
            <a:endParaRPr lang="ru-RU" altLang="ru-RU" b="1" dirty="0">
              <a:solidFill>
                <a:srgbClr val="323232"/>
              </a:solidFill>
              <a:latin typeface="Calibri" panose="020F0502020204030204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0134600" y="1510352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84079"/>
              </p:ext>
            </p:extLst>
          </p:nvPr>
        </p:nvGraphicFramePr>
        <p:xfrm>
          <a:off x="416459" y="2286000"/>
          <a:ext cx="11253460" cy="4313977"/>
        </p:xfrm>
        <a:graphic>
          <a:graphicData uri="http://schemas.openxmlformats.org/drawingml/2006/table">
            <a:tbl>
              <a:tblPr/>
              <a:tblGrid>
                <a:gridCol w="281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300" b="1" dirty="0">
                          <a:effectLst/>
                        </a:rPr>
                        <a:t>Реквизит /вид торговли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Стационарная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Разносная и развозная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Интернет-торговля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1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Регистрация ККТ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Адрес применения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(вводится по ФИАС)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Адрес, где будет применяться ККТ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Адрес, где ККТ находится вне развоза большую часть времени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Адрес, где будет применяться ККТ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(например, адрес </a:t>
                      </a:r>
                      <a:r>
                        <a:rPr lang="ru-RU" sz="1200" i="1" dirty="0" err="1">
                          <a:effectLst/>
                        </a:rPr>
                        <a:t>ЦОДа</a:t>
                      </a:r>
                      <a:r>
                        <a:rPr lang="ru-RU" sz="1200" i="1" dirty="0">
                          <a:effectLst/>
                        </a:rPr>
                        <a:t>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места установки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Уточнение места установки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(например, ТЦ Бизнес класс, 4 этаж, 511 павильон)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использовании в транспортном средстве: наименование и номер ТС;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других случаях </a:t>
                      </a:r>
                      <a:r>
                        <a:rPr lang="ru-RU" sz="1200" dirty="0" smtClean="0">
                          <a:effectLst/>
                        </a:rPr>
                        <a:t>– Курьер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(адреса) сайтов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(например, www.shop.ru;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www.ip.ru)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1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Адрес в кассовом чеке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Адрес </a:t>
                      </a:r>
                      <a:r>
                        <a:rPr lang="ru-RU" sz="1400" b="1" dirty="0" smtClean="0">
                          <a:effectLst/>
                        </a:rPr>
                        <a:t>расчетов (</a:t>
                      </a:r>
                      <a:r>
                        <a:rPr lang="ru-RU" sz="1400" b="1" dirty="0">
                          <a:effectLst/>
                        </a:rPr>
                        <a:t>тег 1009)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200" i="1" dirty="0">
                          <a:effectLst/>
                        </a:rPr>
                        <a:t>(аналогичен адресу применения из заявления о регистрации ККТ)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Адрес, где применяется ККТ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Адрес, где ККТ находится вне развоза большую часть времени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Адрес, где применяется ККТ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(например, адрес </a:t>
                      </a:r>
                      <a:r>
                        <a:rPr lang="ru-RU" sz="1200" i="1" dirty="0" err="1">
                          <a:effectLst/>
                        </a:rPr>
                        <a:t>ЦОДа</a:t>
                      </a:r>
                      <a:r>
                        <a:rPr lang="ru-RU" sz="1200" i="1" dirty="0">
                          <a:effectLst/>
                        </a:rPr>
                        <a:t>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Место расчетов </a:t>
                      </a:r>
                      <a:r>
                        <a:rPr lang="ru-RU" sz="1400" b="1" dirty="0" smtClean="0">
                          <a:effectLst/>
                        </a:rPr>
                        <a:t/>
                      </a:r>
                      <a:br>
                        <a:rPr lang="ru-RU" sz="1400" b="1" dirty="0" smtClean="0">
                          <a:effectLst/>
                        </a:rPr>
                      </a:br>
                      <a:r>
                        <a:rPr lang="ru-RU" sz="1400" b="1" dirty="0" smtClean="0">
                          <a:effectLst/>
                        </a:rPr>
                        <a:t>(</a:t>
                      </a:r>
                      <a:r>
                        <a:rPr lang="ru-RU" sz="1400" b="1" dirty="0">
                          <a:effectLst/>
                        </a:rPr>
                        <a:t>тег 1187)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Уточнение места установки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(например, ТЦ Бизнес класс, 4 этаж, 511 павильон)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использовании в транспортном средстве: наименование и номер ТС;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других случаях </a:t>
                      </a:r>
                      <a:r>
                        <a:rPr lang="ru-RU" sz="1200" dirty="0" smtClean="0">
                          <a:effectLst/>
                        </a:rPr>
                        <a:t>– реальный </a:t>
                      </a:r>
                      <a:r>
                        <a:rPr lang="ru-RU" sz="1200" dirty="0">
                          <a:effectLst/>
                        </a:rPr>
                        <a:t>адрес расчета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(например, www.shop.ru)</a:t>
                      </a:r>
                      <a:endParaRPr lang="ru-RU" sz="12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31" marR="61431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3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113" y="1297772"/>
            <a:ext cx="7126515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2000" b="1" dirty="0">
                <a:solidFill>
                  <a:srgbClr val="323232"/>
                </a:solidFill>
                <a:latin typeface="Calibri" panose="020F0502020204030204"/>
              </a:rPr>
              <a:t>ПРАВИЛА ФОРМИРОВАНИЯ КАССОВОГО ЧЕКА КОРРЕКЦИИ </a:t>
            </a:r>
          </a:p>
          <a:p>
            <a:pPr lvl="0">
              <a:spcBef>
                <a:spcPct val="20000"/>
              </a:spcBef>
            </a:pPr>
            <a:r>
              <a:rPr lang="ru-RU" altLang="ru-RU" b="1" i="1" dirty="0">
                <a:solidFill>
                  <a:prstClr val="black"/>
                </a:solidFill>
                <a:latin typeface="Calibri" panose="020F0502020204030204"/>
              </a:rPr>
              <a:t>(письмо ФНС России от 18.12.2024 № АБ-4-20/14344@)</a:t>
            </a:r>
            <a:endParaRPr lang="ru-RU" altLang="ru-RU" b="1" i="1" dirty="0">
              <a:solidFill>
                <a:srgbClr val="323232"/>
              </a:solidFill>
              <a:latin typeface="Calibri" panose="020F0502020204030204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10134600" y="1439193"/>
            <a:ext cx="2057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</a:t>
            </a:r>
            <a:r>
              <a:rPr lang="ru-RU" altLang="ru-RU" sz="1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Батарин</a:t>
            </a:r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75782" y="2370969"/>
            <a:ext cx="11325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Формирование кассового чека коррекции является достаточным основанием для освобождения от административной ответственности, если: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5782" y="3103076"/>
            <a:ext cx="1155668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450"/>
              </a:spcAft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Calibri" panose="020F0502020204030204" pitchFamily="34" charset="0"/>
              </a:rPr>
              <a:t>ошибка обнаружена и исправлена самостоятельно до момента обнаружения налоговым органом </a:t>
            </a:r>
            <a:br>
              <a:rPr lang="ru-RU" alt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altLang="ru-RU" i="1" dirty="0">
                <a:solidFill>
                  <a:prstClr val="black"/>
                </a:solidFill>
                <a:latin typeface="Calibri" panose="020F0502020204030204" pitchFamily="34" charset="0"/>
              </a:rPr>
              <a:t>(примечание к статье 14.5 КоАП РФ)</a:t>
            </a:r>
          </a:p>
          <a:p>
            <a:pPr>
              <a:spcAft>
                <a:spcPts val="450"/>
              </a:spcAft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prstClr val="black"/>
                </a:solidFill>
                <a:latin typeface="Calibri" panose="020F0502020204030204" pitchFamily="34" charset="0"/>
              </a:rPr>
              <a:t>объем отраженной в кассовом чеке коррекции информации достаточен для идентификации конкретного расчета </a:t>
            </a:r>
            <a:br>
              <a:rPr lang="ru-RU" altLang="ru-RU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altLang="ru-RU" i="1" dirty="0">
                <a:solidFill>
                  <a:prstClr val="black"/>
                </a:solidFill>
                <a:latin typeface="Calibri" panose="020F0502020204030204" pitchFamily="34" charset="0"/>
              </a:rPr>
              <a:t>(письмо ФНС России от 06.08.2018 № ЕД-4-20/15240</a:t>
            </a:r>
            <a:r>
              <a:rPr lang="en-US" altLang="ru-RU" i="1" dirty="0">
                <a:solidFill>
                  <a:prstClr val="black"/>
                </a:solidFill>
                <a:latin typeface="Tw Cen MT Condensed" panose="020B0606020104020203" pitchFamily="34" charset="0"/>
              </a:rPr>
              <a:t>@</a:t>
            </a:r>
            <a:r>
              <a:rPr lang="ru-RU" altLang="ru-RU" i="1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38814093"/>
              </p:ext>
            </p:extLst>
          </p:nvPr>
        </p:nvGraphicFramePr>
        <p:xfrm>
          <a:off x="423568" y="4627969"/>
          <a:ext cx="10141826" cy="2646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18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17820" y="1282701"/>
            <a:ext cx="61134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РЕГИСТРАЦИИ ККТ </a:t>
            </a: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(Федеральный </a:t>
            </a: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закон от 08.08.2024 № 274-ФЗ)</a:t>
            </a:r>
            <a:endParaRPr kumimoji="0" lang="ru-RU" altLang="ru-RU" sz="2000" b="1" i="1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0412994" y="1390999"/>
            <a:ext cx="1543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99208"/>
              </p:ext>
            </p:extLst>
          </p:nvPr>
        </p:nvGraphicFramePr>
        <p:xfrm>
          <a:off x="180401" y="2367773"/>
          <a:ext cx="11797333" cy="4285700"/>
        </p:xfrm>
        <a:graphic>
          <a:graphicData uri="http://schemas.openxmlformats.org/drawingml/2006/table">
            <a:tbl>
              <a:tblPr/>
              <a:tblGrid>
                <a:gridCol w="53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8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82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Суть законодательной нормы (с 1 марта 2025 г.)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Действующая редакция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042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Упрощение процедуры регистрации ККТ посредством освобождения пользователя от необходимости передачи в налоговый орган сведений, содержащихся в сформированном отчете о регистрации и перерегистрации ККТ, при условии, что такой отчет будет направлен пользователем в электронной форме в налоговый орган через оператора фискальных данных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Только через ЛК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770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Упрощение процедуры перерегистрации ККТ при замене ФН посредством освобождения пользователя в указанном случае от необходимости подачи заявления о регистрации (перерегистрации) ККТ в налоговые органы, при условии формирования в ККТ отчета об изменении параметров регистрации и его направлении в электронной форме в налоговый орган через ОФД. Данное изменение также позволит сократить число ошибок, допускаемых пользователями при формировании таких документов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Только через ЛК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813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Сокращение сроков предоставления Федеральной налоговой службой услуги по регистрации ККТ в 2 раза: до пяти рабочих дней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До 10 рабочих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510"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Возможность регистрации (перерегистрации) и снятия ККТ с регистрационного учета через изготовителей ККТ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 портал «Госуслуги»*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*вступает в силу с 01.09.2025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685800" rtl="0" eaLnBrk="1" latinLnBrk="0" hangingPunct="1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685800" rtl="0" eaLnBrk="0" fontAlgn="base" latinLnBrk="0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Регистрация возможна только через ЛК, ОФД и ИФНС</a:t>
                      </a: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64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ChangeArrowheads="1"/>
          </p:cNvSpPr>
          <p:nvPr/>
        </p:nvSpPr>
        <p:spPr bwMode="auto">
          <a:xfrm>
            <a:off x="161768" y="1265965"/>
            <a:ext cx="858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ОСОБЕННОСТИ ОТДЕЛЬНЫХ БЕЗНАЛИЧНЫХ РАСЧЕТОВ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08.08.2024 № 274-ФЗ)</a:t>
            </a:r>
            <a:endParaRPr kumimoji="0" lang="ru-RU" altLang="ru-RU" sz="2000" b="1" i="1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0230156" y="1396056"/>
            <a:ext cx="173847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9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Алексей Батарин, 2025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28399" y="2161773"/>
            <a:ext cx="8285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Безналичные расчеты </a:t>
            </a:r>
            <a:r>
              <a:rPr lang="ru-RU" alt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без непосредственного взаимодействия </a:t>
            </a:r>
            <a:r>
              <a:rPr lang="ru-RU" alt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продавца и покупателя </a:t>
            </a:r>
            <a:r>
              <a:rPr lang="ru-RU" altLang="ru-RU" sz="1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5.3 ст. 1.2 Федерального закона от 22.05.2003 № 54-ФЗ)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28399" y="3102887"/>
            <a:ext cx="11126630" cy="305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57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5.3.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осуществлении расчетов в безналичном порядке, </a:t>
            </a:r>
            <a:r>
              <a:rPr lang="ru-RU" altLang="ru-RU" sz="14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исключающих возможность непосредственного взаимодействия покупателя (клиента) с пользователем или уполномоченным им лицом либо автоматическим устройством для расчетов и не подпадающих под действие положений пунктов 5 и 5.1 настоящей статьи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обязаны сформировать кассовый чек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(бланк строгой отчетности)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рабочего дня, следующего за днем осуществления расчета, и передать его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покупателю (клиенту) одним из следующих способов: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50"/>
              </a:spcBef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электронной форме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абонентский номер или адрес электронной почты, предоставленные покупателем (клиентом) пользователю,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рабочего дня, следующего за днем осуществления расчета, но не позднее момента передачи товара (результата работы, оказанной услуги),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исключением случаев расчета за товар (работу, услугу) после указанного момента;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50"/>
              </a:spcBef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на бумажном носителе вместе с товаром в случае расчетов за товар без направления покупателю такого кассового чека (бланка строгой отчетности) в электронной форме;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50"/>
              </a:spcBef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на бумажном носителе при первом непосредственном взаимодействии клиента с пользователем или уполномоченным им лицом в случае расчетов за работы и услуги без направления клиенту такого кассового чека (бланка строгой отчетности) в электронной форме.</a:t>
            </a:r>
            <a:endParaRPr lang="ru-RU" alt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391" y="6056173"/>
            <a:ext cx="65563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0" y="2910006"/>
            <a:ext cx="4953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08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2">
      <a:dk1>
        <a:sysClr val="windowText" lastClr="000000"/>
      </a:dk1>
      <a:lt1>
        <a:sysClr val="window" lastClr="FFFFFF"/>
      </a:lt1>
      <a:dk2>
        <a:srgbClr val="D0D0CE"/>
      </a:dk2>
      <a:lt2>
        <a:srgbClr val="000000"/>
      </a:lt2>
      <a:accent1>
        <a:srgbClr val="D19D5F"/>
      </a:accent1>
      <a:accent2>
        <a:srgbClr val="B27344"/>
      </a:accent2>
      <a:accent3>
        <a:srgbClr val="DAC0A6"/>
      </a:accent3>
      <a:accent4>
        <a:srgbClr val="CBCBCB"/>
      </a:accent4>
      <a:accent5>
        <a:srgbClr val="C2986D"/>
      </a:accent5>
      <a:accent6>
        <a:srgbClr val="B2B2B2"/>
      </a:accent6>
      <a:hlink>
        <a:srgbClr val="D0B66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1814</Words>
  <Application>Microsoft Office PowerPoint</Application>
  <PresentationFormat>Широкоэкранный</PresentationFormat>
  <Paragraphs>173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font278</vt:lpstr>
      <vt:lpstr>Inter</vt:lpstr>
      <vt:lpstr>Times New Roman</vt:lpstr>
      <vt:lpstr>Tw Cen MT Condensed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Дебиторка vs кредиторка:  как согласовать условия отгрузок  и не допустить кассовых разрывов</dc:title>
  <dc:creator>Кубик</dc:creator>
  <cp:lastModifiedBy>Телешенко Наталья Константиновна</cp:lastModifiedBy>
  <cp:revision>46</cp:revision>
  <dcterms:created xsi:type="dcterms:W3CDTF">2022-03-17T15:35:08Z</dcterms:created>
  <dcterms:modified xsi:type="dcterms:W3CDTF">2025-06-23T21:26:06Z</dcterms:modified>
</cp:coreProperties>
</file>