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handoutMasterIdLst>
    <p:handoutMasterId r:id="rId16"/>
  </p:handoutMasterIdLst>
  <p:sldIdLst>
    <p:sldId id="261" r:id="rId3"/>
    <p:sldId id="271" r:id="rId4"/>
    <p:sldId id="272" r:id="rId5"/>
    <p:sldId id="273" r:id="rId6"/>
    <p:sldId id="274" r:id="rId7"/>
    <p:sldId id="275" r:id="rId8"/>
    <p:sldId id="276" r:id="rId9"/>
    <p:sldId id="277" r:id="rId10"/>
    <p:sldId id="278" r:id="rId11"/>
    <p:sldId id="279" r:id="rId12"/>
    <p:sldId id="280" r:id="rId13"/>
    <p:sldId id="281" r:id="rId14"/>
    <p:sldId id="282"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B585"/>
    <a:srgbClr val="000000"/>
    <a:srgbClr val="080808"/>
    <a:srgbClr val="8C764F"/>
    <a:srgbClr val="A17C57"/>
    <a:srgbClr val="63A02F"/>
    <a:srgbClr val="92BC2B"/>
    <a:srgbClr val="548B07"/>
    <a:srgbClr val="B50F08"/>
    <a:srgbClr val="9EC5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868" autoAdjust="0"/>
    <p:restoredTop sz="94660"/>
  </p:normalViewPr>
  <p:slideViewPr>
    <p:cSldViewPr snapToGrid="0">
      <p:cViewPr>
        <p:scale>
          <a:sx n="20" d="100"/>
          <a:sy n="20" d="100"/>
        </p:scale>
        <p:origin x="1792" y="2184"/>
      </p:cViewPr>
      <p:guideLst/>
    </p:cSldViewPr>
  </p:slideViewPr>
  <p:notesTextViewPr>
    <p:cViewPr>
      <p:scale>
        <a:sx n="1" d="1"/>
        <a:sy n="1" d="1"/>
      </p:scale>
      <p:origin x="0" y="0"/>
    </p:cViewPr>
  </p:notesTextViewPr>
  <p:notesViewPr>
    <p:cSldViewPr snapToGrid="0">
      <p:cViewPr varScale="1">
        <p:scale>
          <a:sx n="88" d="100"/>
          <a:sy n="88" d="100"/>
        </p:scale>
        <p:origin x="2754" y="9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BDFBA26-99D0-422F-AE15-2DC8AA8D20EF}" type="datetimeFigureOut">
              <a:rPr lang="ru-RU" smtClean="0"/>
            </a:fld>
            <a:endParaRPr lang="ru-RU"/>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92BB5E0-3B45-424F-8BAB-0AA8289D9C04}" type="slidenum">
              <a:rPr lang="ru-RU" smtClean="0"/>
            </a:fld>
            <a:endParaRPr lang="ru-R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52659" y="1122363"/>
            <a:ext cx="11284299" cy="2387600"/>
          </a:xfrm>
          <a:prstGeom prst="rect">
            <a:avLst/>
          </a:prstGeom>
        </p:spPr>
        <p:txBody>
          <a:bodyPr anchor="b"/>
          <a:lstStyle>
            <a:lvl1pPr algn="ctr">
              <a:defRPr sz="6000">
                <a:solidFill>
                  <a:schemeClr val="accent3">
                    <a:lumMod val="75000"/>
                  </a:schemeClr>
                </a:solidFill>
              </a:defRPr>
            </a:lvl1pPr>
          </a:lstStyle>
          <a:p>
            <a:r>
              <a:rPr lang="ru-RU" dirty="0"/>
              <a:t>Образец заголовка</a:t>
            </a:r>
            <a:endParaRPr lang="ru-RU" dirty="0"/>
          </a:p>
        </p:txBody>
      </p:sp>
      <p:sp>
        <p:nvSpPr>
          <p:cNvPr id="3" name="Подзаголовок 2"/>
          <p:cNvSpPr>
            <a:spLocks noGrp="1"/>
          </p:cNvSpPr>
          <p:nvPr>
            <p:ph type="subTitle" idx="1"/>
          </p:nvPr>
        </p:nvSpPr>
        <p:spPr>
          <a:xfrm>
            <a:off x="552659" y="4220307"/>
            <a:ext cx="11284299" cy="2068525"/>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showMasterSp="0" userDrawn="1">
  <p:cSld name="Заголовок раздела">
    <p:spTree>
      <p:nvGrpSpPr>
        <p:cNvPr id="1" name=""/>
        <p:cNvGrpSpPr/>
        <p:nvPr/>
      </p:nvGrpSpPr>
      <p:grpSpPr>
        <a:xfrm>
          <a:off x="0" y="0"/>
          <a:ext cx="0" cy="0"/>
          <a:chOff x="0" y="0"/>
          <a:chExt cx="0" cy="0"/>
        </a:xfrm>
      </p:grpSpPr>
      <p:sp>
        <p:nvSpPr>
          <p:cNvPr id="3" name="Текст 2"/>
          <p:cNvSpPr>
            <a:spLocks noGrp="1"/>
          </p:cNvSpPr>
          <p:nvPr>
            <p:ph type="body" idx="1"/>
          </p:nvPr>
        </p:nvSpPr>
        <p:spPr>
          <a:xfrm>
            <a:off x="699796" y="2547258"/>
            <a:ext cx="10814180" cy="3712866"/>
          </a:xfrm>
          <a:prstGeom prst="rect">
            <a:avLst/>
          </a:prstGeom>
        </p:spPr>
        <p:txBody>
          <a:bodyPr/>
          <a:lstStyle>
            <a:lvl1pPr marL="0" indent="0">
              <a:buNone/>
              <a:defRPr sz="16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dirty="0"/>
              <a:t>Образец текста</a:t>
            </a:r>
            <a:endParaRPr lang="ru-RU" dirty="0"/>
          </a:p>
        </p:txBody>
      </p:sp>
      <p:sp>
        <p:nvSpPr>
          <p:cNvPr id="7" name="Заголовок 1"/>
          <p:cNvSpPr>
            <a:spLocks noGrp="1"/>
          </p:cNvSpPr>
          <p:nvPr>
            <p:ph type="title"/>
          </p:nvPr>
        </p:nvSpPr>
        <p:spPr>
          <a:xfrm>
            <a:off x="699795" y="1175657"/>
            <a:ext cx="10814179" cy="1158125"/>
          </a:xfrm>
          <a:prstGeom prst="rect">
            <a:avLst/>
          </a:prstGeom>
        </p:spPr>
        <p:txBody>
          <a:bodyPr/>
          <a:lstStyle>
            <a:lvl1pPr algn="ctr">
              <a:defRPr sz="3200" b="1"/>
            </a:lvl1pPr>
          </a:lstStyle>
          <a:p>
            <a:r>
              <a:rPr lang="ru-RU" dirty="0"/>
              <a:t>Образец заголовка</a:t>
            </a:r>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userDrawn="1">
  <p:cSld name="Два объекта">
    <p:spTree>
      <p:nvGrpSpPr>
        <p:cNvPr id="1" name=""/>
        <p:cNvGrpSpPr/>
        <p:nvPr/>
      </p:nvGrpSpPr>
      <p:grpSpPr>
        <a:xfrm>
          <a:off x="0" y="0"/>
          <a:ext cx="0" cy="0"/>
          <a:chOff x="0" y="0"/>
          <a:chExt cx="0" cy="0"/>
        </a:xfrm>
      </p:grpSpPr>
      <p:sp>
        <p:nvSpPr>
          <p:cNvPr id="3" name="Объект 2"/>
          <p:cNvSpPr>
            <a:spLocks noGrp="1"/>
          </p:cNvSpPr>
          <p:nvPr>
            <p:ph sz="half" idx="1"/>
          </p:nvPr>
        </p:nvSpPr>
        <p:spPr>
          <a:xfrm>
            <a:off x="737117" y="3014505"/>
            <a:ext cx="5282683" cy="3162458"/>
          </a:xfrm>
          <a:prstGeom prst="rect">
            <a:avLst/>
          </a:prstGeom>
        </p:spPr>
        <p:txBody>
          <a:bodyPr/>
          <a:lstStyle/>
          <a:p>
            <a:pPr lvl="0"/>
            <a:r>
              <a:rPr lang="ru-RU" dirty="0"/>
              <a:t>Образец текста</a:t>
            </a:r>
            <a:endParaRPr lang="ru-RU" dirty="0"/>
          </a:p>
          <a:p>
            <a:pPr lvl="1"/>
            <a:r>
              <a:rPr lang="ru-RU" dirty="0"/>
              <a:t>Второй уровень</a:t>
            </a:r>
            <a:endParaRPr lang="ru-RU" dirty="0"/>
          </a:p>
          <a:p>
            <a:pPr lvl="2"/>
            <a:r>
              <a:rPr lang="ru-RU" dirty="0"/>
              <a:t>Третий уровень</a:t>
            </a:r>
            <a:endParaRPr lang="ru-RU" dirty="0"/>
          </a:p>
          <a:p>
            <a:pPr lvl="3"/>
            <a:r>
              <a:rPr lang="ru-RU" dirty="0"/>
              <a:t>Четвертый уровень</a:t>
            </a:r>
            <a:endParaRPr lang="ru-RU" dirty="0"/>
          </a:p>
          <a:p>
            <a:pPr lvl="4"/>
            <a:r>
              <a:rPr lang="ru-RU" dirty="0"/>
              <a:t>Пятый уровень</a:t>
            </a:r>
            <a:endParaRPr lang="ru-RU" dirty="0"/>
          </a:p>
        </p:txBody>
      </p:sp>
      <p:sp>
        <p:nvSpPr>
          <p:cNvPr id="4" name="Объект 3"/>
          <p:cNvSpPr>
            <a:spLocks noGrp="1"/>
          </p:cNvSpPr>
          <p:nvPr>
            <p:ph sz="half" idx="2"/>
          </p:nvPr>
        </p:nvSpPr>
        <p:spPr>
          <a:xfrm>
            <a:off x="6172200" y="3014505"/>
            <a:ext cx="5369766" cy="3162458"/>
          </a:xfrm>
          <a:prstGeom prst="rect">
            <a:avLst/>
          </a:prstGeom>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8" name="Заголовок 1"/>
          <p:cNvSpPr>
            <a:spLocks noGrp="1"/>
          </p:cNvSpPr>
          <p:nvPr>
            <p:ph type="title"/>
          </p:nvPr>
        </p:nvSpPr>
        <p:spPr>
          <a:xfrm>
            <a:off x="737117" y="1119673"/>
            <a:ext cx="10804849" cy="1214109"/>
          </a:xfrm>
          <a:prstGeom prst="rect">
            <a:avLst/>
          </a:prstGeom>
        </p:spPr>
        <p:txBody>
          <a:bodyPr/>
          <a:lstStyle>
            <a:lvl1pPr algn="ctr">
              <a:defRPr sz="3200" b="1"/>
            </a:lvl1pPr>
          </a:lstStyle>
          <a:p>
            <a:r>
              <a:rPr lang="ru-RU" dirty="0"/>
              <a:t>Образец заголовка</a:t>
            </a:r>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showMasterSp="0">
  <p:cSld name="Пустой слайд">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pic>
        <p:nvPicPr>
          <p:cNvPr id="3" name="Рисунок 2"/>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1785"/>
            <a:ext cx="12192000" cy="685443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hyperlink" Target="https://login.consultant.ru/link/?req=doc&amp;base=LAW&amp;n=475532&amp;dst=100554" TargetMode="Externa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hyperlink" Target="https://login.consultant.ru/link/?req=doc&amp;base=LAW&amp;n=475532&amp;dst=103664" TargetMode="External"/><Relationship Id="rId1" Type="http://schemas.openxmlformats.org/officeDocument/2006/relationships/hyperlink" Target="consultantplus://offline/ref=610CDC812E1976BF664EBAEB6EFF81C135BA521C82EDB0EB409D86A3F0F4453DCD23B682C23A238A535BCC6EF2yEU0K"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hyperlink" Target="https://login.consultant.ru/link/?req=doc&amp;base=LAW&amp;n=494979&amp;dst=1637"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hyperlink" Target="https://login.consultant.ru/link/?req=doc&amp;base=LAW&amp;n=475532&amp;dst=101860" TargetMode="External"/><Relationship Id="rId1" Type="http://schemas.openxmlformats.org/officeDocument/2006/relationships/hyperlink" Target="https://login.consultant.ru/link/?req=doc&amp;base=LAW&amp;n=408050&amp;dst=10001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hyperlink" Target="https://login.consultant.ru/link/?req=doc&amp;base=LAW&amp;n=475532&amp;dst=1710" TargetMode="Externa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hyperlink" Target="https://login.consultant.ru/link/?req=doc&amp;base=LAW&amp;n=489269&amp;dst=100045" TargetMode="Externa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hyperlink" Target="https://login.consultant.ru/link/?req=doc&amp;base=LAW&amp;n=482777&amp;dst=101574" TargetMode="External"/><Relationship Id="rId2" Type="http://schemas.openxmlformats.org/officeDocument/2006/relationships/hyperlink" Target="https://login.consultant.ru/link/?req=doc&amp;base=LAW&amp;n=475532&amp;dst=13620" TargetMode="External"/><Relationship Id="rId1" Type="http://schemas.openxmlformats.org/officeDocument/2006/relationships/hyperlink" Target="consultantplus://offline/ref=610CDC812E1976BF664EBAEB6EFF81C135BA521C82EDB0EB409D86A3F0F4453DCD23B682C23A238A535BCC6EF2yEU0K" TargetMode="Externa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hyperlink" Target="consultantplus://offline/ref=610CDC812E1976BF664EBAEB6EFF81C135BA521C82EDB0EB409D86A3F0F4453DCD23B682C23A238A535BCC6EF2yEU0K" TargetMode="Externa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hyperlink" Target="consultantplus://offline/ref=59A58F053BE78120AAEF87D85ED2F65D23515F36CAB92CCAB0C15E63FF5A8916679592E25250D5354FE1C6D9BECFD1F30C505A245B43D5J4XEK" TargetMode="External"/><Relationship Id="rId1" Type="http://schemas.openxmlformats.org/officeDocument/2006/relationships/hyperlink" Target="consultantplus://offline/ref=610CDC812E1976BF664EBAEB6EFF81C135BA521C82EDB0EB409D86A3F0F4453DCD23B682C23A238A535BCC6EF2yEU0K"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1" name="Прямоугольник: скругленные углы 10"/>
          <p:cNvSpPr/>
          <p:nvPr/>
        </p:nvSpPr>
        <p:spPr>
          <a:xfrm>
            <a:off x="499056" y="5258943"/>
            <a:ext cx="7785408" cy="739062"/>
          </a:xfrm>
          <a:prstGeom prst="roundRect">
            <a:avLst>
              <a:gd name="adj" fmla="val 5556"/>
            </a:avLst>
          </a:prstGeom>
          <a:solidFill>
            <a:schemeClr val="bg1">
              <a:lumMod val="50000"/>
              <a:alpha val="3411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7950"/>
            <a:r>
              <a:rPr lang="ru-RU" b="1" dirty="0">
                <a:solidFill>
                  <a:srgbClr val="CDB585"/>
                </a:solidFill>
                <a:latin typeface="Inter" panose="02000503000000020004" pitchFamily="2" charset="0"/>
                <a:ea typeface="Inter" panose="02000503000000020004" pitchFamily="2" charset="0"/>
              </a:rPr>
              <a:t>Наставник:  </a:t>
            </a:r>
            <a:r>
              <a:rPr lang="ru-RU" dirty="0" smtClean="0">
                <a:latin typeface="Inter" panose="02000503000000020004" pitchFamily="2" charset="0"/>
                <a:ea typeface="Inter" panose="02000503000000020004" pitchFamily="2" charset="0"/>
                <a:sym typeface="+mn-ea"/>
              </a:rPr>
              <a:t>Водовозов Александр Александрович</a:t>
            </a:r>
            <a:endParaRPr lang="ru-RU" dirty="0">
              <a:latin typeface="Inter" panose="02000503000000020004" pitchFamily="2" charset="0"/>
              <a:ea typeface="Inter" panose="02000503000000020004" pitchFamily="2" charset="0"/>
            </a:endParaRPr>
          </a:p>
        </p:txBody>
      </p:sp>
      <p:sp>
        <p:nvSpPr>
          <p:cNvPr id="4" name="TextBox 3"/>
          <p:cNvSpPr txBox="1"/>
          <p:nvPr/>
        </p:nvSpPr>
        <p:spPr>
          <a:xfrm>
            <a:off x="499056" y="1988030"/>
            <a:ext cx="6098146" cy="461665"/>
          </a:xfrm>
          <a:prstGeom prst="rect">
            <a:avLst/>
          </a:prstGeom>
          <a:noFill/>
        </p:spPr>
        <p:txBody>
          <a:bodyPr wrap="square">
            <a:spAutoFit/>
          </a:bodyPr>
          <a:lstStyle/>
          <a:p>
            <a:r>
              <a:rPr lang="ru-RU" sz="2400" dirty="0">
                <a:solidFill>
                  <a:srgbClr val="CDB585"/>
                </a:solidFill>
                <a:latin typeface="Inter" panose="02000503000000020004" pitchFamily="2" charset="0"/>
                <a:ea typeface="Inter" panose="02000503000000020004" pitchFamily="2" charset="0"/>
              </a:rPr>
              <a:t>Тема:</a:t>
            </a:r>
            <a:endParaRPr lang="ru-RU" sz="2400" dirty="0">
              <a:solidFill>
                <a:schemeClr val="bg1"/>
              </a:solidFill>
              <a:latin typeface="Inter" panose="02000503000000020004" pitchFamily="2" charset="0"/>
              <a:ea typeface="Inter" panose="02000503000000020004" pitchFamily="2" charset="0"/>
            </a:endParaRPr>
          </a:p>
        </p:txBody>
      </p:sp>
      <p:sp>
        <p:nvSpPr>
          <p:cNvPr id="5" name="TextBox 4"/>
          <p:cNvSpPr txBox="1"/>
          <p:nvPr/>
        </p:nvSpPr>
        <p:spPr>
          <a:xfrm>
            <a:off x="499056" y="2705725"/>
            <a:ext cx="6098146" cy="2122805"/>
          </a:xfrm>
          <a:prstGeom prst="rect">
            <a:avLst/>
          </a:prstGeom>
          <a:noFill/>
        </p:spPr>
        <p:txBody>
          <a:bodyPr wrap="square">
            <a:spAutoFit/>
          </a:bodyPr>
          <a:lstStyle/>
          <a:p>
            <a:r>
              <a:rPr lang="ru-RU" sz="4400" b="1" dirty="0" smtClean="0">
                <a:solidFill>
                  <a:schemeClr val="bg1"/>
                </a:solidFill>
                <a:latin typeface="Inter" panose="02000503000000020004" pitchFamily="2" charset="0"/>
                <a:ea typeface="Inter" panose="02000503000000020004" pitchFamily="2" charset="0"/>
                <a:sym typeface="+mn-ea"/>
              </a:rPr>
              <a:t>Специальные налоговые режимы в 2025 году</a:t>
            </a:r>
            <a:endParaRPr lang="ru-RU" sz="4400" b="1" dirty="0">
              <a:solidFill>
                <a:schemeClr val="bg1"/>
              </a:solidFill>
              <a:latin typeface="Inter" panose="02000503000000020004" pitchFamily="2" charset="0"/>
              <a:ea typeface="Inter" panose="02000503000000020004"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ее содержимое 1"/>
          <p:cNvSpPr>
            <a:spLocks noGrp="1"/>
          </p:cNvSpPr>
          <p:nvPr>
            <p:ph sz="half" idx="1"/>
          </p:nvPr>
        </p:nvSpPr>
        <p:spPr>
          <a:xfrm>
            <a:off x="737235" y="3204845"/>
            <a:ext cx="1431290" cy="2467610"/>
          </a:xfrm>
          <a:noFill/>
        </p:spPr>
        <p:txBody>
          <a:bodyPr/>
          <a:p>
            <a:pPr marL="0" lvl="0" algn="just" defTabSz="514350">
              <a:spcBef>
                <a:spcPts val="565"/>
              </a:spcBef>
              <a:spcAft>
                <a:spcPts val="0"/>
              </a:spcAft>
              <a:buClrTx/>
              <a:buSzTx/>
              <a:buNone/>
            </a:pPr>
            <a:r>
              <a:rPr lang="ru-RU" sz="1400" dirty="0">
                <a:latin typeface="Segoe UI" panose="020B0502040204020203" charset="0"/>
                <a:ea typeface="Segoe UI" panose="020B0502040204020203" charset="0"/>
                <a:cs typeface="Segoe UI" panose="020B0502040204020203" charset="0"/>
                <a:sym typeface="+mn-ea"/>
              </a:rPr>
              <a:t>Как учитывать «исходящий» НДС?</a:t>
            </a:r>
            <a:endParaRPr lang="ru-RU" sz="1400" dirty="0">
              <a:latin typeface="Segoe UI" panose="020B0502040204020203" charset="0"/>
              <a:ea typeface="Segoe UI" panose="020B0502040204020203" charset="0"/>
              <a:cs typeface="Segoe UI" panose="020B0502040204020203" charset="0"/>
            </a:endParaRPr>
          </a:p>
        </p:txBody>
      </p:sp>
      <p:sp>
        <p:nvSpPr>
          <p:cNvPr id="3" name="Замещающее содержимое 2"/>
          <p:cNvSpPr>
            <a:spLocks noGrp="1"/>
          </p:cNvSpPr>
          <p:nvPr>
            <p:ph sz="half" idx="2"/>
          </p:nvPr>
        </p:nvSpPr>
        <p:spPr>
          <a:xfrm>
            <a:off x="2590800" y="1945640"/>
            <a:ext cx="8780780" cy="4792345"/>
          </a:xfrm>
          <a:noFill/>
        </p:spPr>
        <p:txBody>
          <a:bodyPr/>
          <a:p>
            <a:pPr marL="0" indent="0" algn="just">
              <a:buClrTx/>
              <a:buSzTx/>
              <a:buNone/>
            </a:pPr>
            <a:r>
              <a:rPr lang="ru-RU" sz="1015" b="1" dirty="0" smtClean="0">
                <a:latin typeface="Segoe UI" panose="020B0502040204020203" charset="0"/>
                <a:ea typeface="Segoe UI" panose="020B0502040204020203" charset="0"/>
                <a:cs typeface="Segoe UI" panose="020B0502040204020203" charset="0"/>
                <a:sym typeface="+mn-ea"/>
              </a:rPr>
              <a:t>Разъяснения ФНС России	</a:t>
            </a:r>
            <a:endParaRPr lang="ru-RU" sz="1015" b="1" dirty="0" smtClean="0">
              <a:latin typeface="Segoe UI" panose="020B0502040204020203" charset="0"/>
              <a:ea typeface="Segoe UI" panose="020B0502040204020203" charset="0"/>
              <a:cs typeface="Segoe UI" panose="020B0502040204020203" charset="0"/>
            </a:endParaRPr>
          </a:p>
          <a:p>
            <a:pPr marL="0" algn="just" defTabSz="914400">
              <a:spcBef>
                <a:spcPts val="1000"/>
              </a:spcBef>
              <a:buClrTx/>
              <a:buSzTx/>
              <a:buNone/>
            </a:pPr>
            <a:r>
              <a:rPr lang="ru-RU" sz="1400" dirty="0" smtClean="0">
                <a:latin typeface="Segoe UI" panose="020B0502040204020203" charset="0"/>
                <a:ea typeface="Segoe UI" panose="020B0502040204020203" charset="0"/>
                <a:cs typeface="Segoe UI" panose="020B0502040204020203" charset="0"/>
                <a:sym typeface="+mn-ea"/>
              </a:rPr>
              <a:t>   </a:t>
            </a:r>
            <a:r>
              <a:rPr lang="ru-RU" sz="1400" dirty="0">
                <a:latin typeface="Segoe UI" panose="020B0502040204020203" charset="0"/>
                <a:ea typeface="Segoe UI" panose="020B0502040204020203" charset="0"/>
                <a:cs typeface="Segoe UI" panose="020B0502040204020203" charset="0"/>
                <a:sym typeface="+mn-ea"/>
              </a:rPr>
              <a:t>1. При определении объекта налогообложения налогоплательщик уменьшает полученные доходы на следующие расходы:</a:t>
            </a:r>
            <a:endParaRPr lang="ru-RU" sz="1400" dirty="0">
              <a:latin typeface="Segoe UI" panose="020B0502040204020203" charset="0"/>
              <a:ea typeface="Segoe UI" panose="020B0502040204020203" charset="0"/>
              <a:cs typeface="Segoe UI" panose="020B0502040204020203" charset="0"/>
            </a:endParaRPr>
          </a:p>
          <a:p>
            <a:pPr marL="0" algn="just" defTabSz="914400">
              <a:spcBef>
                <a:spcPts val="1000"/>
              </a:spcBef>
              <a:buClrTx/>
              <a:buSzTx/>
              <a:buNone/>
            </a:pPr>
            <a:r>
              <a:rPr lang="ru-RU" sz="1400" dirty="0">
                <a:latin typeface="Segoe UI" panose="020B0502040204020203" charset="0"/>
                <a:ea typeface="Segoe UI" panose="020B0502040204020203" charset="0"/>
                <a:cs typeface="Segoe UI" panose="020B0502040204020203" charset="0"/>
                <a:sym typeface="+mn-ea"/>
              </a:rPr>
              <a:t>22) суммы налогов и сборов, уплаченные в соответствии с законодательством о налогах и сборах, за исключением налога, уплаченного в соответствии с настоящей главой, налога на добавленную стоимость, уплаченного в бюджет в соответствии с пунктом 5 статьи 173 настоящего Кодекса, а также суммы туристического налога;</a:t>
            </a:r>
            <a:endParaRPr lang="ru-RU" sz="1400" dirty="0">
              <a:latin typeface="Segoe UI" panose="020B0502040204020203" charset="0"/>
              <a:ea typeface="Segoe UI" panose="020B0502040204020203" charset="0"/>
              <a:cs typeface="Segoe UI" panose="020B0502040204020203" charset="0"/>
              <a:hlinkClick r:id="rId1"/>
            </a:endParaRPr>
          </a:p>
          <a:p>
            <a:pPr marL="0" algn="just" defTabSz="914400">
              <a:spcBef>
                <a:spcPts val="1000"/>
              </a:spcBef>
              <a:buClrTx/>
              <a:buSzTx/>
              <a:buNone/>
            </a:pPr>
            <a:r>
              <a:rPr lang="ru-RU" sz="1400" dirty="0">
                <a:latin typeface="Segoe UI" panose="020B0502040204020203" charset="0"/>
                <a:ea typeface="Segoe UI" panose="020B0502040204020203" charset="0"/>
                <a:cs typeface="Segoe UI" panose="020B0502040204020203" charset="0"/>
                <a:sym typeface="+mn-ea"/>
              </a:rPr>
              <a:t>Налоговый риск</a:t>
            </a:r>
            <a:endParaRPr lang="ru-RU" sz="1400" dirty="0">
              <a:latin typeface="Segoe UI" panose="020B0502040204020203" charset="0"/>
              <a:ea typeface="Segoe UI" panose="020B0502040204020203" charset="0"/>
              <a:cs typeface="Segoe UI" panose="020B0502040204020203" charset="0"/>
            </a:endParaRPr>
          </a:p>
          <a:p>
            <a:pPr marL="0" algn="just" defTabSz="914400">
              <a:spcBef>
                <a:spcPts val="1000"/>
              </a:spcBef>
              <a:buClrTx/>
              <a:buSzTx/>
              <a:buNone/>
            </a:pPr>
            <a:r>
              <a:rPr lang="ru-RU" sz="1400" i="1" dirty="0">
                <a:latin typeface="Segoe UI" panose="020B0502040204020203" charset="0"/>
                <a:ea typeface="Segoe UI" panose="020B0502040204020203" charset="0"/>
                <a:cs typeface="Segoe UI" panose="020B0502040204020203" charset="0"/>
                <a:sym typeface="+mn-ea"/>
              </a:rPr>
              <a:t>Включение в состав расходов при применении ставки 5% (7%) или 20%. </a:t>
            </a:r>
            <a:endParaRPr lang="ru-RU" sz="1400" i="1" dirty="0">
              <a:latin typeface="Segoe UI" panose="020B0502040204020203" charset="0"/>
              <a:ea typeface="Segoe UI" panose="020B0502040204020203" charset="0"/>
              <a:cs typeface="Segoe UI" panose="020B0502040204020203" charset="0"/>
            </a:endParaRPr>
          </a:p>
          <a:p>
            <a:pPr marL="0" algn="just" defTabSz="914400">
              <a:spcBef>
                <a:spcPts val="1000"/>
              </a:spcBef>
              <a:buClrTx/>
              <a:buSzTx/>
              <a:buNone/>
            </a:pPr>
            <a:r>
              <a:rPr lang="ru-RU" sz="1400" i="1" dirty="0">
                <a:latin typeface="Segoe UI" panose="020B0502040204020203" charset="0"/>
                <a:ea typeface="Segoe UI" panose="020B0502040204020203" charset="0"/>
                <a:cs typeface="Segoe UI" panose="020B0502040204020203" charset="0"/>
                <a:sym typeface="+mn-ea"/>
              </a:rPr>
              <a:t>В пункте 5 статьи 173 НК РФ отсутствует такой НДС</a:t>
            </a:r>
            <a:endParaRPr lang="ru-RU" sz="1400" i="1" dirty="0">
              <a:latin typeface="Segoe UI" panose="020B0502040204020203" charset="0"/>
              <a:ea typeface="Segoe UI" panose="020B0502040204020203" charset="0"/>
              <a:cs typeface="Segoe UI" panose="020B0502040204020203" charset="0"/>
            </a:endParaRPr>
          </a:p>
          <a:p>
            <a:pPr marL="0" algn="just" defTabSz="914400">
              <a:spcBef>
                <a:spcPts val="1000"/>
              </a:spcBef>
              <a:buClrTx/>
              <a:buSzTx/>
              <a:buNone/>
            </a:pPr>
            <a:r>
              <a:rPr lang="ru-RU" sz="1065" dirty="0">
                <a:latin typeface="Segoe UI" panose="020B0502040204020203" charset="0"/>
                <a:ea typeface="Segoe UI" panose="020B0502040204020203" charset="0"/>
                <a:cs typeface="Segoe UI" panose="020B0502040204020203" charset="0"/>
                <a:sym typeface="+mn-ea"/>
              </a:rPr>
              <a:t>Пункт 5 статьи 173 НК РФ</a:t>
            </a:r>
            <a:endParaRPr lang="ru-RU" sz="1065" dirty="0">
              <a:latin typeface="Segoe UI" panose="020B0502040204020203" charset="0"/>
              <a:ea typeface="Segoe UI" panose="020B0502040204020203" charset="0"/>
              <a:cs typeface="Segoe UI" panose="020B0502040204020203" charset="0"/>
            </a:endParaRPr>
          </a:p>
          <a:p>
            <a:pPr marL="0" algn="just" defTabSz="914400">
              <a:spcBef>
                <a:spcPts val="1000"/>
              </a:spcBef>
              <a:buClrTx/>
              <a:buSzTx/>
              <a:buNone/>
            </a:pPr>
            <a:r>
              <a:rPr lang="ru-RU" sz="1065" dirty="0">
                <a:latin typeface="Segoe UI" panose="020B0502040204020203" charset="0"/>
                <a:ea typeface="Segoe UI" panose="020B0502040204020203" charset="0"/>
                <a:cs typeface="Segoe UI" panose="020B0502040204020203" charset="0"/>
                <a:sym typeface="+mn-ea"/>
              </a:rPr>
              <a:t>Сумма налога, подлежащая уплате в бюджет, исчисляется следующими лицами в случае выставления ими покупателю счета-фактуры с выделением суммы налога:</a:t>
            </a:r>
            <a:endParaRPr lang="ru-RU" sz="1065" dirty="0">
              <a:latin typeface="Segoe UI" panose="020B0502040204020203" charset="0"/>
              <a:ea typeface="Segoe UI" panose="020B0502040204020203" charset="0"/>
              <a:cs typeface="Segoe UI" panose="020B0502040204020203" charset="0"/>
            </a:endParaRPr>
          </a:p>
          <a:p>
            <a:pPr marL="0" algn="just" defTabSz="914400">
              <a:spcBef>
                <a:spcPts val="1000"/>
              </a:spcBef>
              <a:buClrTx/>
              <a:buSzTx/>
              <a:buNone/>
            </a:pPr>
            <a:r>
              <a:rPr lang="ru-RU" sz="1065" dirty="0">
                <a:latin typeface="Segoe UI" panose="020B0502040204020203" charset="0"/>
                <a:ea typeface="Segoe UI" panose="020B0502040204020203" charset="0"/>
                <a:cs typeface="Segoe UI" panose="020B0502040204020203" charset="0"/>
                <a:sym typeface="+mn-ea"/>
              </a:rPr>
              <a:t>1) лицами, не являющимися налогоплательщиками, или налогоплательщиками, освобожденными от исполнения обязанностей налогоплательщика, связанных с исчислением и уплатой налога;</a:t>
            </a:r>
            <a:endParaRPr lang="ru-RU" sz="1065" dirty="0">
              <a:latin typeface="Segoe UI" panose="020B0502040204020203" charset="0"/>
              <a:ea typeface="Segoe UI" panose="020B0502040204020203" charset="0"/>
              <a:cs typeface="Segoe UI" panose="020B0502040204020203" charset="0"/>
            </a:endParaRPr>
          </a:p>
          <a:p>
            <a:pPr marL="0" algn="just" defTabSz="914400">
              <a:spcBef>
                <a:spcPts val="1000"/>
              </a:spcBef>
              <a:buClrTx/>
              <a:buSzTx/>
              <a:buNone/>
            </a:pPr>
            <a:r>
              <a:rPr lang="ru-RU" sz="1065" dirty="0">
                <a:latin typeface="Segoe UI" panose="020B0502040204020203" charset="0"/>
                <a:ea typeface="Segoe UI" panose="020B0502040204020203" charset="0"/>
                <a:cs typeface="Segoe UI" panose="020B0502040204020203" charset="0"/>
                <a:sym typeface="+mn-ea"/>
              </a:rPr>
              <a:t>2) налогоплательщиками при реализации товаров (работ, услуг), операции по реализации которых не подлежат налогообложению.</a:t>
            </a:r>
            <a:endParaRPr lang="ru-RU" sz="1065" dirty="0">
              <a:latin typeface="Segoe UI" panose="020B0502040204020203" charset="0"/>
              <a:ea typeface="Segoe UI" panose="020B0502040204020203" charset="0"/>
              <a:cs typeface="Segoe UI" panose="020B0502040204020203" charset="0"/>
            </a:endParaRPr>
          </a:p>
          <a:p>
            <a:pPr marL="0" algn="just" defTabSz="914400">
              <a:spcBef>
                <a:spcPts val="1000"/>
              </a:spcBef>
              <a:buClrTx/>
              <a:buSzTx/>
              <a:buNone/>
            </a:pPr>
            <a:r>
              <a:rPr lang="ru-RU" sz="1065" dirty="0">
                <a:latin typeface="Segoe UI" panose="020B0502040204020203" charset="0"/>
                <a:ea typeface="Segoe UI" panose="020B0502040204020203" charset="0"/>
                <a:cs typeface="Segoe UI" panose="020B0502040204020203" charset="0"/>
                <a:sym typeface="+mn-ea"/>
              </a:rPr>
              <a:t>При определении доходов из них исключаются суммы налогов, предъявленные в соответствии с настоящим Кодексом налогоплательщиком покупателю (приобретателю) товаров (работ, услуг, имущественных прав), а также сумма туристического налога (п.1 ст.346.15 НКРФ, п.1 ст.248 НК РФ).</a:t>
            </a:r>
            <a:endParaRPr lang="ru-RU" sz="1065" dirty="0">
              <a:latin typeface="Segoe UI" panose="020B0502040204020203" charset="0"/>
              <a:ea typeface="Segoe UI" panose="020B0502040204020203" charset="0"/>
              <a:cs typeface="Segoe UI" panose="020B0502040204020203" charset="0"/>
            </a:endParaRPr>
          </a:p>
        </p:txBody>
      </p:sp>
      <p:sp>
        <p:nvSpPr>
          <p:cNvPr id="4" name="Заголовок 3"/>
          <p:cNvSpPr>
            <a:spLocks noGrp="1"/>
          </p:cNvSpPr>
          <p:nvPr>
            <p:ph type="title"/>
          </p:nvPr>
        </p:nvSpPr>
        <p:spPr>
          <a:xfrm>
            <a:off x="737235" y="1537335"/>
            <a:ext cx="10805160" cy="796290"/>
          </a:xfrm>
          <a:noFill/>
        </p:spPr>
        <p:txBody>
          <a:bodyPr/>
          <a:p>
            <a:pPr indent="-228600" algn="ctr">
              <a:spcBef>
                <a:spcPts val="1000"/>
              </a:spcBef>
              <a:buClrTx/>
              <a:buSzTx/>
              <a:buNone/>
            </a:pPr>
            <a:r>
              <a:rPr lang="ru-RU" sz="1690" dirty="0" smtClean="0">
                <a:sym typeface="+mn-ea"/>
              </a:rPr>
              <a:t>Порядок учета НДС при УСН</a:t>
            </a:r>
            <a:endParaRPr lang="ru-RU" sz="1400" b="0" dirty="0" smtClean="0">
              <a:latin typeface="Segoe UI" panose="020B0502040204020203" charset="0"/>
              <a:ea typeface="Segoe UI" panose="020B0502040204020203" charset="0"/>
              <a:cs typeface="Segoe UI" panose="020B0502040204020203" charset="0"/>
            </a:endParaRPr>
          </a:p>
        </p:txBody>
      </p:sp>
      <p:sp>
        <p:nvSpPr>
          <p:cNvPr id="6" name="Текстовое поле 5"/>
          <p:cNvSpPr txBox="1"/>
          <p:nvPr/>
        </p:nvSpPr>
        <p:spPr>
          <a:xfrm flipV="1">
            <a:off x="635" y="7021830"/>
            <a:ext cx="12984480" cy="434340"/>
          </a:xfrm>
          <a:prstGeom prst="rect">
            <a:avLst/>
          </a:prstGeom>
          <a:noFill/>
        </p:spPr>
        <p:txBody>
          <a:bodyPr wrap="square" rtlCol="0">
            <a:noAutofit/>
          </a:bodyPr>
          <a:p>
            <a:endParaRPr lang="ru-RU" altLang="en-US"/>
          </a:p>
        </p:txBody>
      </p:sp>
      <p:sp>
        <p:nvSpPr>
          <p:cNvPr id="7" name="Текстовое поле 6"/>
          <p:cNvSpPr txBox="1"/>
          <p:nvPr/>
        </p:nvSpPr>
        <p:spPr>
          <a:xfrm>
            <a:off x="1230630" y="793750"/>
            <a:ext cx="6493510" cy="393700"/>
          </a:xfrm>
          <a:prstGeom prst="rect">
            <a:avLst/>
          </a:prstGeom>
          <a:noFill/>
        </p:spPr>
        <p:txBody>
          <a:bodyPr wrap="square" rtlCol="0">
            <a:noAutofit/>
          </a:bodyPr>
          <a:p>
            <a: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t>Особенности применения специальных режимов</a:t>
            </a:r>
            <a:b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br>
            <a:endParaRPr lang="ru-RU"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ее содержимое 1"/>
          <p:cNvSpPr>
            <a:spLocks noGrp="1"/>
          </p:cNvSpPr>
          <p:nvPr>
            <p:ph sz="half" idx="1"/>
          </p:nvPr>
        </p:nvSpPr>
        <p:spPr>
          <a:xfrm>
            <a:off x="737235" y="3204845"/>
            <a:ext cx="3027045" cy="2467610"/>
          </a:xfrm>
          <a:noFill/>
        </p:spPr>
        <p:txBody>
          <a:bodyPr/>
          <a:p>
            <a:pPr marL="0" lvl="0" algn="just" defTabSz="514350">
              <a:spcBef>
                <a:spcPts val="565"/>
              </a:spcBef>
              <a:spcAft>
                <a:spcPts val="0"/>
              </a:spcAft>
              <a:buClrTx/>
              <a:buSzTx/>
              <a:buNone/>
            </a:pPr>
            <a:r>
              <a:rPr lang="ru-RU" sz="1400" dirty="0">
                <a:latin typeface="Segoe UI" panose="020B0502040204020203" charset="0"/>
                <a:ea typeface="Segoe UI" panose="020B0502040204020203" charset="0"/>
                <a:cs typeface="Segoe UI" panose="020B0502040204020203" charset="0"/>
                <a:sym typeface="+mn-ea"/>
              </a:rPr>
              <a:t>Как учитывать «входящий» НДС?</a:t>
            </a:r>
            <a:endParaRPr lang="ru-RU" sz="1400" dirty="0">
              <a:latin typeface="Segoe UI" panose="020B0502040204020203" charset="0"/>
              <a:ea typeface="Segoe UI" panose="020B0502040204020203" charset="0"/>
              <a:cs typeface="Segoe UI" panose="020B0502040204020203" charset="0"/>
              <a:hlinkClick r:id="rId1"/>
            </a:endParaRPr>
          </a:p>
          <a:p>
            <a:pPr marL="0" lvl="0" algn="just" defTabSz="514350">
              <a:spcBef>
                <a:spcPts val="565"/>
              </a:spcBef>
              <a:spcAft>
                <a:spcPts val="0"/>
              </a:spcAft>
              <a:buClrTx/>
              <a:buSzTx/>
              <a:buNone/>
            </a:pPr>
            <a:endParaRPr lang="ru-RU" sz="1400" dirty="0">
              <a:latin typeface="Segoe UI" panose="020B0502040204020203" charset="0"/>
              <a:ea typeface="Segoe UI" panose="020B0502040204020203" charset="0"/>
              <a:cs typeface="Segoe UI" panose="020B0502040204020203" charset="0"/>
            </a:endParaRPr>
          </a:p>
        </p:txBody>
      </p:sp>
      <p:sp>
        <p:nvSpPr>
          <p:cNvPr id="3" name="Замещающее содержимое 2"/>
          <p:cNvSpPr>
            <a:spLocks noGrp="1"/>
          </p:cNvSpPr>
          <p:nvPr>
            <p:ph sz="half" idx="2"/>
          </p:nvPr>
        </p:nvSpPr>
        <p:spPr>
          <a:xfrm>
            <a:off x="5426710" y="2683510"/>
            <a:ext cx="5683885" cy="4054475"/>
          </a:xfrm>
          <a:noFill/>
        </p:spPr>
        <p:txBody>
          <a:bodyPr/>
          <a:p>
            <a:pPr marL="0" indent="0" algn="just">
              <a:buClrTx/>
              <a:buSzTx/>
              <a:buNone/>
            </a:pPr>
            <a:r>
              <a:rPr lang="ru-RU" sz="1400" b="1" dirty="0">
                <a:latin typeface="Segoe UI" panose="020B0502040204020203" charset="0"/>
                <a:ea typeface="Segoe UI" panose="020B0502040204020203" charset="0"/>
                <a:cs typeface="Segoe UI" panose="020B0502040204020203" charset="0"/>
                <a:sym typeface="+mn-ea"/>
              </a:rPr>
              <a:t>Статья 346.16. Порядок определения расходов</a:t>
            </a:r>
            <a:endParaRPr lang="ru-RU" sz="1400" b="1" dirty="0">
              <a:latin typeface="Segoe UI" panose="020B0502040204020203" charset="0"/>
              <a:ea typeface="Segoe UI" panose="020B0502040204020203" charset="0"/>
              <a:cs typeface="Segoe UI" panose="020B0502040204020203" charset="0"/>
            </a:endParaRPr>
          </a:p>
          <a:p>
            <a:pPr marL="0" indent="0" algn="just">
              <a:buClrTx/>
              <a:buSzTx/>
              <a:buNone/>
            </a:pPr>
            <a:r>
              <a:rPr lang="ru-RU" sz="1400" dirty="0">
                <a:latin typeface="Segoe UI" panose="020B0502040204020203" charset="0"/>
                <a:ea typeface="Segoe UI" panose="020B0502040204020203" charset="0"/>
                <a:cs typeface="Segoe UI" panose="020B0502040204020203" charset="0"/>
                <a:sym typeface="+mn-ea"/>
              </a:rPr>
              <a:t>1. При определении объекта налогообложения налогоплательщик уменьшает полученные доходы на следующие расходы:</a:t>
            </a:r>
            <a:endParaRPr lang="ru-RU" sz="1400" dirty="0">
              <a:latin typeface="Segoe UI" panose="020B0502040204020203" charset="0"/>
              <a:ea typeface="Segoe UI" panose="020B0502040204020203" charset="0"/>
              <a:cs typeface="Segoe UI" panose="020B0502040204020203" charset="0"/>
            </a:endParaRPr>
          </a:p>
          <a:p>
            <a:pPr marL="0" indent="0" algn="just">
              <a:buClrTx/>
              <a:buSzTx/>
              <a:buNone/>
            </a:pPr>
            <a:endParaRPr lang="ru-RU" sz="1400" dirty="0">
              <a:latin typeface="Segoe UI" panose="020B0502040204020203" charset="0"/>
              <a:ea typeface="Segoe UI" panose="020B0502040204020203" charset="0"/>
              <a:cs typeface="Segoe UI" panose="020B0502040204020203" charset="0"/>
            </a:endParaRPr>
          </a:p>
          <a:p>
            <a:pPr marL="0" indent="0" algn="just">
              <a:buClrTx/>
              <a:buSzTx/>
              <a:buNone/>
            </a:pPr>
            <a:r>
              <a:rPr lang="ru-RU" sz="1400" dirty="0">
                <a:latin typeface="Segoe UI" panose="020B0502040204020203" charset="0"/>
                <a:ea typeface="Segoe UI" panose="020B0502040204020203" charset="0"/>
                <a:cs typeface="Segoe UI" panose="020B0502040204020203" charset="0"/>
                <a:sym typeface="+mn-ea"/>
              </a:rPr>
              <a:t>8) суммы налога на добавленную стоимость по оплаченным товарам (работам, услугам), приобретенным налогоплательщиком и подлежащим включению в состав расходов в соответствии с настоящей статьей и статьей 346.17 НК РФ</a:t>
            </a:r>
            <a:endParaRPr lang="ru-RU" sz="1400" dirty="0">
              <a:latin typeface="Segoe UI" panose="020B0502040204020203" charset="0"/>
              <a:ea typeface="Segoe UI" panose="020B0502040204020203" charset="0"/>
              <a:cs typeface="Segoe UI" panose="020B0502040204020203" charset="0"/>
              <a:hlinkClick r:id="rId2"/>
            </a:endParaRPr>
          </a:p>
          <a:p>
            <a:pPr marL="0" indent="0" algn="just">
              <a:buNone/>
            </a:pPr>
            <a:r>
              <a:rPr lang="ru-RU" sz="1400" b="1" dirty="0">
                <a:latin typeface="Segoe UI" panose="020B0502040204020203" charset="0"/>
                <a:ea typeface="Segoe UI" panose="020B0502040204020203" charset="0"/>
                <a:cs typeface="Segoe UI" panose="020B0502040204020203" charset="0"/>
                <a:sym typeface="+mn-ea"/>
              </a:rPr>
              <a:t>Налоговый риск</a:t>
            </a:r>
            <a:endParaRPr lang="ru-RU" sz="1400" b="1" dirty="0">
              <a:latin typeface="Segoe UI" panose="020B0502040204020203" charset="0"/>
              <a:ea typeface="Segoe UI" panose="020B0502040204020203" charset="0"/>
              <a:cs typeface="Segoe UI" panose="020B0502040204020203" charset="0"/>
            </a:endParaRPr>
          </a:p>
          <a:p>
            <a:pPr marL="0" algn="just">
              <a:buClrTx/>
              <a:buSzTx/>
              <a:buNone/>
            </a:pPr>
            <a:r>
              <a:rPr lang="ru-RU" sz="1400" i="1" dirty="0">
                <a:latin typeface="Segoe UI" panose="020B0502040204020203" charset="0"/>
                <a:ea typeface="Segoe UI" panose="020B0502040204020203" charset="0"/>
                <a:cs typeface="Segoe UI" panose="020B0502040204020203" charset="0"/>
                <a:sym typeface="+mn-ea"/>
              </a:rPr>
              <a:t>Включение в состав расходов при применении ставки 20% и получении вычета.</a:t>
            </a:r>
            <a:endParaRPr lang="ru-RU" sz="1400" i="1" dirty="0">
              <a:latin typeface="Segoe UI" panose="020B0502040204020203" charset="0"/>
              <a:ea typeface="Segoe UI" panose="020B0502040204020203" charset="0"/>
              <a:cs typeface="Segoe UI" panose="020B0502040204020203" charset="0"/>
            </a:endParaRPr>
          </a:p>
        </p:txBody>
      </p:sp>
      <p:sp>
        <p:nvSpPr>
          <p:cNvPr id="4" name="Заголовок 3"/>
          <p:cNvSpPr>
            <a:spLocks noGrp="1"/>
          </p:cNvSpPr>
          <p:nvPr>
            <p:ph type="title"/>
          </p:nvPr>
        </p:nvSpPr>
        <p:spPr>
          <a:xfrm>
            <a:off x="737235" y="1537335"/>
            <a:ext cx="10805160" cy="796290"/>
          </a:xfrm>
          <a:noFill/>
        </p:spPr>
        <p:txBody>
          <a:bodyPr/>
          <a:p>
            <a:pPr indent="-228600" algn="ctr">
              <a:spcBef>
                <a:spcPts val="1000"/>
              </a:spcBef>
              <a:buClrTx/>
              <a:buSzTx/>
              <a:buNone/>
            </a:pPr>
            <a:r>
              <a:rPr lang="ru-RU" sz="1690" dirty="0" smtClean="0">
                <a:sym typeface="+mn-ea"/>
              </a:rPr>
              <a:t>Порядок учета НДС при УСН</a:t>
            </a:r>
            <a:endParaRPr lang="ru-RU" sz="1400" b="0" dirty="0" smtClean="0">
              <a:latin typeface="Segoe UI" panose="020B0502040204020203" charset="0"/>
              <a:ea typeface="Segoe UI" panose="020B0502040204020203" charset="0"/>
              <a:cs typeface="Segoe UI" panose="020B0502040204020203" charset="0"/>
            </a:endParaRPr>
          </a:p>
        </p:txBody>
      </p:sp>
      <p:sp>
        <p:nvSpPr>
          <p:cNvPr id="6" name="Текстовое поле 5"/>
          <p:cNvSpPr txBox="1"/>
          <p:nvPr/>
        </p:nvSpPr>
        <p:spPr>
          <a:xfrm flipV="1">
            <a:off x="635" y="7021830"/>
            <a:ext cx="12984480" cy="434340"/>
          </a:xfrm>
          <a:prstGeom prst="rect">
            <a:avLst/>
          </a:prstGeom>
          <a:noFill/>
        </p:spPr>
        <p:txBody>
          <a:bodyPr wrap="square" rtlCol="0">
            <a:noAutofit/>
          </a:bodyPr>
          <a:p>
            <a:endParaRPr lang="ru-RU" altLang="en-US"/>
          </a:p>
        </p:txBody>
      </p:sp>
      <p:sp>
        <p:nvSpPr>
          <p:cNvPr id="7" name="Текстовое поле 6"/>
          <p:cNvSpPr txBox="1"/>
          <p:nvPr/>
        </p:nvSpPr>
        <p:spPr>
          <a:xfrm>
            <a:off x="1230630" y="793750"/>
            <a:ext cx="6493510" cy="393700"/>
          </a:xfrm>
          <a:prstGeom prst="rect">
            <a:avLst/>
          </a:prstGeom>
          <a:noFill/>
        </p:spPr>
        <p:txBody>
          <a:bodyPr wrap="square" rtlCol="0">
            <a:noAutofit/>
          </a:bodyPr>
          <a:p>
            <a: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t>Особенности применения специальных режимов</a:t>
            </a:r>
            <a:b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br>
            <a:endParaRPr lang="ru-RU"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ее содержимое 1"/>
          <p:cNvSpPr>
            <a:spLocks noGrp="1"/>
          </p:cNvSpPr>
          <p:nvPr>
            <p:ph sz="half" idx="1"/>
          </p:nvPr>
        </p:nvSpPr>
        <p:spPr>
          <a:xfrm>
            <a:off x="737235" y="2682875"/>
            <a:ext cx="3158490" cy="3348355"/>
          </a:xfrm>
          <a:noFill/>
        </p:spPr>
        <p:txBody>
          <a:bodyPr/>
          <a:p>
            <a:pPr marL="0" indent="0" algn="just" defTabSz="514350">
              <a:spcBef>
                <a:spcPts val="565"/>
              </a:spcBef>
              <a:spcAft>
                <a:spcPts val="0"/>
              </a:spcAft>
              <a:buClrTx/>
              <a:buSzTx/>
              <a:buNone/>
            </a:pPr>
            <a:r>
              <a:rPr lang="ru-RU" sz="1400" b="1" dirty="0" smtClean="0">
                <a:latin typeface="Segoe UI" panose="020B0502040204020203" charset="0"/>
                <a:ea typeface="Segoe UI" panose="020B0502040204020203" charset="0"/>
                <a:cs typeface="Segoe UI" panose="020B0502040204020203" charset="0"/>
                <a:sym typeface="+mn-ea"/>
              </a:rPr>
              <a:t>По авансам, полученным от покупателей до 31.12.2024, отгрузка произошла в 2025 году. Каков механизм отражения в декларации по УСН за 2024 год таких авансовых сумм и отражения в декларации по НДС при отгрузке покупателю с суммы предоплаты 2024 года?</a:t>
            </a:r>
            <a:endParaRPr lang="ru-RU" sz="1400" b="1" dirty="0" smtClean="0">
              <a:latin typeface="Segoe UI" panose="020B0502040204020203" charset="0"/>
              <a:ea typeface="Segoe UI" panose="020B0502040204020203" charset="0"/>
              <a:cs typeface="Segoe UI" panose="020B0502040204020203" charset="0"/>
            </a:endParaRPr>
          </a:p>
          <a:p>
            <a:pPr marL="0" indent="0" algn="just" defTabSz="514350">
              <a:spcBef>
                <a:spcPts val="565"/>
              </a:spcBef>
              <a:spcAft>
                <a:spcPts val="0"/>
              </a:spcAft>
              <a:buClrTx/>
              <a:buSzTx/>
              <a:buNone/>
            </a:pPr>
            <a:r>
              <a:rPr lang="ru-RU" sz="1400" b="1" dirty="0" smtClean="0">
                <a:latin typeface="Segoe UI" panose="020B0502040204020203" charset="0"/>
                <a:ea typeface="Segoe UI" panose="020B0502040204020203" charset="0"/>
                <a:cs typeface="Segoe UI" panose="020B0502040204020203" charset="0"/>
                <a:sym typeface="+mn-ea"/>
              </a:rPr>
              <a:t>Возникает несправедливость: условно получили в 2024 году 100 рублей, 20 рублей из которых уже заплатили в бюджет. Что делать с 80 рублями – можно корректировать налог при УСН и за какой год?</a:t>
            </a:r>
            <a:endParaRPr lang="ru-RU" sz="1400" b="1" dirty="0" smtClean="0">
              <a:latin typeface="Segoe UI" panose="020B0502040204020203" charset="0"/>
              <a:ea typeface="Segoe UI" panose="020B0502040204020203" charset="0"/>
              <a:cs typeface="Segoe UI" panose="020B0502040204020203" charset="0"/>
            </a:endParaRPr>
          </a:p>
        </p:txBody>
      </p:sp>
      <p:sp>
        <p:nvSpPr>
          <p:cNvPr id="3" name="Замещающее содержимое 2"/>
          <p:cNvSpPr>
            <a:spLocks noGrp="1"/>
          </p:cNvSpPr>
          <p:nvPr>
            <p:ph sz="half" idx="2"/>
          </p:nvPr>
        </p:nvSpPr>
        <p:spPr>
          <a:xfrm>
            <a:off x="5122545" y="1956435"/>
            <a:ext cx="5683885" cy="4781550"/>
          </a:xfrm>
          <a:noFill/>
        </p:spPr>
        <p:txBody>
          <a:bodyPr/>
          <a:p>
            <a:pPr marL="0" indent="0" algn="just">
              <a:buClrTx/>
              <a:buSzTx/>
              <a:buNone/>
            </a:pPr>
            <a:r>
              <a:rPr lang="ru-RU" sz="1015" b="1" dirty="0" smtClean="0">
                <a:latin typeface="Segoe UI" panose="020B0502040204020203" charset="0"/>
                <a:ea typeface="Segoe UI" panose="020B0502040204020203" charset="0"/>
                <a:cs typeface="Segoe UI" panose="020B0502040204020203" charset="0"/>
                <a:sym typeface="+mn-ea"/>
              </a:rPr>
              <a:t>Разъяснения ФНС России	</a:t>
            </a:r>
            <a:endParaRPr lang="ru-RU" sz="1015" b="1" dirty="0" smtClean="0">
              <a:latin typeface="Segoe UI" panose="020B0502040204020203" charset="0"/>
              <a:ea typeface="Segoe UI" panose="020B0502040204020203" charset="0"/>
              <a:cs typeface="Segoe UI" panose="020B0502040204020203" charset="0"/>
            </a:endParaRPr>
          </a:p>
          <a:p>
            <a:pPr marL="0" indent="0" algn="just">
              <a:buClrTx/>
              <a:buSzTx/>
              <a:buNone/>
            </a:pPr>
            <a:r>
              <a:rPr lang="ru-RU" sz="1015" b="1" dirty="0" smtClean="0">
                <a:latin typeface="Segoe UI" panose="020B0502040204020203" charset="0"/>
                <a:ea typeface="Segoe UI" panose="020B0502040204020203" charset="0"/>
                <a:cs typeface="Segoe UI" panose="020B0502040204020203" charset="0"/>
                <a:sym typeface="+mn-ea"/>
              </a:rPr>
              <a:t>-</a:t>
            </a:r>
            <a:r>
              <a:rPr lang="ru-RU" sz="1400" dirty="0" smtClean="0">
                <a:latin typeface="Segoe UI" panose="020B0502040204020203" charset="0"/>
                <a:ea typeface="Segoe UI" panose="020B0502040204020203" charset="0"/>
                <a:cs typeface="Segoe UI" panose="020B0502040204020203" charset="0"/>
                <a:sym typeface="+mn-ea"/>
              </a:rPr>
              <a:t> В 2025 году, когда вы будете платить НДС с авансированных сумм, уже включенных в состав доходов в целях УСН, возникнет разница в виде 20%, которая вами будет получена и не  будет отражена в составе доходов, так как ее нужно отразить в налоговых обязательствах по НДС. Есть норма, которая регулирует похожие отношения, - возвращение ранее полученного аванса. Аванс 100 рублей вы получили и отразили в доходах, потом произошел возврат и с части товара вы должны вернуть деньги. Согласно абзацу 3 пункта 1 статьи 346.17 НК РФ в случае возврата налогоплательщиком сумм, ранее полученных в счет предварительной оплаты поставки товаров, на сумму возврата уменьшаются доходы того налогового (отчетного) периода, в котором произведен возврат.</a:t>
            </a:r>
            <a:endParaRPr lang="ru-RU" sz="1400" dirty="0" smtClean="0">
              <a:latin typeface="Segoe UI" panose="020B0502040204020203" charset="0"/>
              <a:ea typeface="Segoe UI" panose="020B0502040204020203" charset="0"/>
              <a:cs typeface="Segoe UI" panose="020B0502040204020203" charset="0"/>
            </a:endParaRPr>
          </a:p>
          <a:p>
            <a:pPr marL="0" indent="0" algn="just">
              <a:buClrTx/>
              <a:buSzTx/>
              <a:buNone/>
            </a:pPr>
            <a:r>
              <a:rPr lang="ru-RU" sz="1400" dirty="0" smtClean="0">
                <a:latin typeface="Segoe UI" panose="020B0502040204020203" charset="0"/>
                <a:ea typeface="Segoe UI" panose="020B0502040204020203" charset="0"/>
                <a:cs typeface="Segoe UI" panose="020B0502040204020203" charset="0"/>
                <a:sym typeface="+mn-ea"/>
              </a:rPr>
              <a:t>Поскольку прямого регулирования в главе 26.2 НК РФ и официальных разъяснений по данной проблеме сейчас нет, на основании названной нормы можно </a:t>
            </a:r>
            <a:r>
              <a:rPr lang="ru-RU" sz="1400" b="1" dirty="0" smtClean="0">
                <a:latin typeface="Segoe UI" panose="020B0502040204020203" charset="0"/>
                <a:ea typeface="Segoe UI" panose="020B0502040204020203" charset="0"/>
                <a:cs typeface="Segoe UI" panose="020B0502040204020203" charset="0"/>
                <a:sym typeface="+mn-ea"/>
              </a:rPr>
              <a:t>только рекомендовать </a:t>
            </a:r>
            <a:r>
              <a:rPr lang="ru-RU" sz="1400" dirty="0" smtClean="0">
                <a:latin typeface="Segoe UI" panose="020B0502040204020203" charset="0"/>
                <a:ea typeface="Segoe UI" panose="020B0502040204020203" charset="0"/>
                <a:cs typeface="Segoe UI" panose="020B0502040204020203" charset="0"/>
                <a:sym typeface="+mn-ea"/>
              </a:rPr>
              <a:t>отразить указанные расходы </a:t>
            </a:r>
            <a:r>
              <a:rPr lang="ru-RU" sz="1400" b="1" dirty="0" smtClean="0">
                <a:latin typeface="Segoe UI" panose="020B0502040204020203" charset="0"/>
                <a:ea typeface="Segoe UI" panose="020B0502040204020203" charset="0"/>
                <a:cs typeface="Segoe UI" panose="020B0502040204020203" charset="0"/>
                <a:sym typeface="+mn-ea"/>
              </a:rPr>
              <a:t>в текущей декларации по УСН</a:t>
            </a:r>
            <a:r>
              <a:rPr lang="ru-RU" sz="1400" dirty="0" smtClean="0">
                <a:latin typeface="Segoe UI" panose="020B0502040204020203" charset="0"/>
                <a:ea typeface="Segoe UI" panose="020B0502040204020203" charset="0"/>
                <a:cs typeface="Segoe UI" panose="020B0502040204020203" charset="0"/>
                <a:sym typeface="+mn-ea"/>
              </a:rPr>
              <a:t>. Понимание того, что такой расход должен существовать, есть, хотя напрямую это не содержится в положениях главы 26.2 НК РФ.</a:t>
            </a:r>
            <a:endParaRPr lang="ru-RU" sz="1400" dirty="0" smtClean="0">
              <a:latin typeface="Segoe UI" panose="020B0502040204020203" charset="0"/>
              <a:ea typeface="Segoe UI" panose="020B0502040204020203" charset="0"/>
              <a:cs typeface="Segoe UI" panose="020B0502040204020203" charset="0"/>
            </a:endParaRPr>
          </a:p>
        </p:txBody>
      </p:sp>
      <p:sp>
        <p:nvSpPr>
          <p:cNvPr id="4" name="Заголовок 3"/>
          <p:cNvSpPr>
            <a:spLocks noGrp="1"/>
          </p:cNvSpPr>
          <p:nvPr>
            <p:ph type="title"/>
          </p:nvPr>
        </p:nvSpPr>
        <p:spPr>
          <a:xfrm>
            <a:off x="737235" y="1537335"/>
            <a:ext cx="10805160" cy="796290"/>
          </a:xfrm>
          <a:noFill/>
        </p:spPr>
        <p:txBody>
          <a:bodyPr/>
          <a:p>
            <a:pPr indent="-228600" algn="ctr">
              <a:spcBef>
                <a:spcPts val="1000"/>
              </a:spcBef>
              <a:buClrTx/>
              <a:buSzTx/>
              <a:buNone/>
            </a:pPr>
            <a:r>
              <a:rPr lang="ru-RU" altLang="ru-RU" sz="1690" dirty="0" smtClean="0">
                <a:sym typeface="+mn-ea"/>
              </a:rPr>
              <a:t>Авансы, полученные в 2024 году в случае перехода в 2025 году на режим с НДС</a:t>
            </a:r>
            <a:endParaRPr lang="ru-RU" sz="1400" b="0" dirty="0" smtClean="0">
              <a:latin typeface="Segoe UI" panose="020B0502040204020203" charset="0"/>
              <a:ea typeface="Segoe UI" panose="020B0502040204020203" charset="0"/>
              <a:cs typeface="Segoe UI" panose="020B0502040204020203" charset="0"/>
            </a:endParaRPr>
          </a:p>
        </p:txBody>
      </p:sp>
      <p:sp>
        <p:nvSpPr>
          <p:cNvPr id="6" name="Текстовое поле 5"/>
          <p:cNvSpPr txBox="1"/>
          <p:nvPr/>
        </p:nvSpPr>
        <p:spPr>
          <a:xfrm flipV="1">
            <a:off x="635" y="7021830"/>
            <a:ext cx="12984480" cy="434340"/>
          </a:xfrm>
          <a:prstGeom prst="rect">
            <a:avLst/>
          </a:prstGeom>
          <a:noFill/>
        </p:spPr>
        <p:txBody>
          <a:bodyPr wrap="square" rtlCol="0">
            <a:noAutofit/>
          </a:bodyPr>
          <a:p>
            <a:endParaRPr lang="ru-RU" altLang="en-US"/>
          </a:p>
        </p:txBody>
      </p:sp>
      <p:sp>
        <p:nvSpPr>
          <p:cNvPr id="7" name="Текстовое поле 6"/>
          <p:cNvSpPr txBox="1"/>
          <p:nvPr/>
        </p:nvSpPr>
        <p:spPr>
          <a:xfrm>
            <a:off x="1230630" y="793750"/>
            <a:ext cx="6493510" cy="393700"/>
          </a:xfrm>
          <a:prstGeom prst="rect">
            <a:avLst/>
          </a:prstGeom>
          <a:noFill/>
        </p:spPr>
        <p:txBody>
          <a:bodyPr wrap="square" rtlCol="0">
            <a:noAutofit/>
          </a:bodyPr>
          <a:p>
            <a: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t>Особенности применения специальных режимов</a:t>
            </a:r>
            <a:b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br>
            <a:endParaRPr lang="ru-RU"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ее содержимое 1"/>
          <p:cNvSpPr>
            <a:spLocks noGrp="1"/>
          </p:cNvSpPr>
          <p:nvPr>
            <p:ph sz="half" idx="1"/>
          </p:nvPr>
        </p:nvSpPr>
        <p:spPr>
          <a:xfrm>
            <a:off x="737235" y="2682875"/>
            <a:ext cx="3158490" cy="3348355"/>
          </a:xfrm>
          <a:noFill/>
        </p:spPr>
        <p:txBody>
          <a:bodyPr/>
          <a:p>
            <a:pPr marL="0" indent="0" algn="just" defTabSz="514350">
              <a:spcBef>
                <a:spcPts val="565"/>
              </a:spcBef>
              <a:spcAft>
                <a:spcPts val="0"/>
              </a:spcAft>
              <a:buClrTx/>
              <a:buSzTx/>
              <a:buNone/>
            </a:pPr>
            <a:r>
              <a:rPr lang="ru-RU" sz="1400" b="1" dirty="0" smtClean="0">
                <a:latin typeface="Segoe UI" panose="020B0502040204020203" charset="0"/>
                <a:ea typeface="Segoe UI" panose="020B0502040204020203" charset="0"/>
                <a:cs typeface="Segoe UI" panose="020B0502040204020203" charset="0"/>
                <a:sym typeface="+mn-ea"/>
              </a:rPr>
              <a:t>По авансам, полученным от покупателей до 31.12.2024, отгрузка произошла в 2025 году. Каков механизм отражения в декларации по УСН за 2024 год таких авансовых сумм и отражения в декларации по НДС при отгрузке покупателю с суммы предоплаты 2024 года?</a:t>
            </a:r>
            <a:endParaRPr lang="ru-RU" sz="1400" b="1" dirty="0" smtClean="0">
              <a:latin typeface="Segoe UI" panose="020B0502040204020203" charset="0"/>
              <a:ea typeface="Segoe UI" panose="020B0502040204020203" charset="0"/>
              <a:cs typeface="Segoe UI" panose="020B0502040204020203" charset="0"/>
            </a:endParaRPr>
          </a:p>
          <a:p>
            <a:pPr marL="0" indent="0" algn="just" defTabSz="514350">
              <a:spcBef>
                <a:spcPts val="565"/>
              </a:spcBef>
              <a:spcAft>
                <a:spcPts val="0"/>
              </a:spcAft>
              <a:buClrTx/>
              <a:buSzTx/>
              <a:buNone/>
            </a:pPr>
            <a:r>
              <a:rPr lang="ru-RU" sz="1400" b="1" dirty="0" smtClean="0">
                <a:latin typeface="Segoe UI" panose="020B0502040204020203" charset="0"/>
                <a:ea typeface="Segoe UI" panose="020B0502040204020203" charset="0"/>
                <a:cs typeface="Segoe UI" panose="020B0502040204020203" charset="0"/>
                <a:sym typeface="+mn-ea"/>
              </a:rPr>
              <a:t>Возникает несправедливость: условно получили в 2024 году 100 рублей, 20 рублей из которых уже заплатили в бюджет. Что делать с 80 рублями – можно корректировать налог при УСН и за какой год?</a:t>
            </a:r>
            <a:endParaRPr lang="ru-RU" sz="1400" b="1" dirty="0" smtClean="0">
              <a:latin typeface="Segoe UI" panose="020B0502040204020203" charset="0"/>
              <a:ea typeface="Segoe UI" panose="020B0502040204020203" charset="0"/>
              <a:cs typeface="Segoe UI" panose="020B0502040204020203" charset="0"/>
            </a:endParaRPr>
          </a:p>
        </p:txBody>
      </p:sp>
      <p:sp>
        <p:nvSpPr>
          <p:cNvPr id="3" name="Замещающее содержимое 2"/>
          <p:cNvSpPr>
            <a:spLocks noGrp="1"/>
          </p:cNvSpPr>
          <p:nvPr>
            <p:ph sz="half" idx="2"/>
          </p:nvPr>
        </p:nvSpPr>
        <p:spPr>
          <a:xfrm>
            <a:off x="5122545" y="1956435"/>
            <a:ext cx="5683885" cy="4781550"/>
          </a:xfrm>
          <a:noFill/>
        </p:spPr>
        <p:txBody>
          <a:bodyPr/>
          <a:p>
            <a:pPr marL="0" indent="0" algn="just">
              <a:buClrTx/>
              <a:buSzTx/>
              <a:buNone/>
            </a:pPr>
            <a:r>
              <a:rPr lang="ru-RU" sz="1015" b="1" dirty="0" smtClean="0">
                <a:latin typeface="Segoe UI" panose="020B0502040204020203" charset="0"/>
                <a:ea typeface="Segoe UI" panose="020B0502040204020203" charset="0"/>
                <a:cs typeface="Segoe UI" panose="020B0502040204020203" charset="0"/>
                <a:sym typeface="+mn-ea"/>
              </a:rPr>
              <a:t>Разъяснения ФНС России	</a:t>
            </a:r>
            <a:endParaRPr lang="ru-RU" sz="1015" b="1" dirty="0" smtClean="0">
              <a:latin typeface="Segoe UI" panose="020B0502040204020203" charset="0"/>
              <a:ea typeface="Segoe UI" panose="020B0502040204020203" charset="0"/>
              <a:cs typeface="Segoe UI" panose="020B0502040204020203" charset="0"/>
            </a:endParaRPr>
          </a:p>
          <a:p>
            <a:pPr marL="0" algn="l">
              <a:buClrTx/>
              <a:buSzTx/>
              <a:buNone/>
            </a:pPr>
            <a:endParaRPr lang="ru-RU" sz="1400" dirty="0" smtClean="0">
              <a:latin typeface="Segoe UI" panose="020B0502040204020203" charset="0"/>
              <a:ea typeface="Segoe UI" panose="020B0502040204020203" charset="0"/>
              <a:cs typeface="Segoe UI" panose="020B0502040204020203" charset="0"/>
              <a:sym typeface="+mn-ea"/>
            </a:endParaRPr>
          </a:p>
          <a:p>
            <a:pPr marL="0" algn="l">
              <a:buClrTx/>
              <a:buSzTx/>
              <a:buNone/>
            </a:pPr>
            <a:endParaRPr lang="ru-RU" sz="1400" dirty="0" smtClean="0">
              <a:latin typeface="Segoe UI" panose="020B0502040204020203" charset="0"/>
              <a:ea typeface="Segoe UI" panose="020B0502040204020203" charset="0"/>
              <a:cs typeface="Segoe UI" panose="020B0502040204020203" charset="0"/>
              <a:sym typeface="+mn-ea"/>
            </a:endParaRPr>
          </a:p>
          <a:p>
            <a:pPr marL="0" algn="l">
              <a:buClrTx/>
              <a:buSzTx/>
              <a:buNone/>
            </a:pPr>
            <a:endParaRPr lang="ru-RU" sz="1400" dirty="0" smtClean="0">
              <a:latin typeface="Segoe UI" panose="020B0502040204020203" charset="0"/>
              <a:ea typeface="Segoe UI" panose="020B0502040204020203" charset="0"/>
              <a:cs typeface="Segoe UI" panose="020B0502040204020203" charset="0"/>
              <a:sym typeface="+mn-ea"/>
            </a:endParaRPr>
          </a:p>
          <a:p>
            <a:pPr marL="0" algn="l">
              <a:buClrTx/>
              <a:buSzTx/>
              <a:buNone/>
            </a:pPr>
            <a:endParaRPr lang="ru-RU" sz="1400" dirty="0" smtClean="0">
              <a:latin typeface="Segoe UI" panose="020B0502040204020203" charset="0"/>
              <a:ea typeface="Segoe UI" panose="020B0502040204020203" charset="0"/>
              <a:cs typeface="Segoe UI" panose="020B0502040204020203" charset="0"/>
              <a:sym typeface="+mn-ea"/>
            </a:endParaRPr>
          </a:p>
          <a:p>
            <a:pPr marL="0" algn="l">
              <a:buClrTx/>
              <a:buSzTx/>
              <a:buNone/>
            </a:pPr>
            <a:r>
              <a:rPr lang="ru-RU" sz="1400" dirty="0" smtClean="0">
                <a:latin typeface="Segoe UI" panose="020B0502040204020203" charset="0"/>
                <a:ea typeface="Segoe UI" panose="020B0502040204020203" charset="0"/>
                <a:cs typeface="Segoe UI" panose="020B0502040204020203" charset="0"/>
                <a:sym typeface="+mn-ea"/>
              </a:rPr>
              <a:t>До официальных разъяснений </a:t>
            </a:r>
            <a:r>
              <a:rPr lang="ru-RU" sz="1400" b="1" dirty="0" smtClean="0">
                <a:latin typeface="Segoe UI" panose="020B0502040204020203" charset="0"/>
                <a:ea typeface="Segoe UI" panose="020B0502040204020203" charset="0"/>
                <a:cs typeface="Segoe UI" panose="020B0502040204020203" charset="0"/>
                <a:sym typeface="+mn-ea"/>
              </a:rPr>
              <a:t>безопаснее</a:t>
            </a:r>
            <a:r>
              <a:rPr lang="ru-RU" sz="1400" dirty="0" smtClean="0">
                <a:latin typeface="Segoe UI" panose="020B0502040204020203" charset="0"/>
                <a:ea typeface="Segoe UI" panose="020B0502040204020203" charset="0"/>
                <a:cs typeface="Segoe UI" panose="020B0502040204020203" charset="0"/>
                <a:sym typeface="+mn-ea"/>
              </a:rPr>
              <a:t> отражать расход </a:t>
            </a:r>
            <a:r>
              <a:rPr lang="ru-RU" sz="1400" b="1" dirty="0" smtClean="0">
                <a:latin typeface="Segoe UI" panose="020B0502040204020203" charset="0"/>
                <a:ea typeface="Segoe UI" panose="020B0502040204020203" charset="0"/>
                <a:cs typeface="Segoe UI" panose="020B0502040204020203" charset="0"/>
                <a:sym typeface="+mn-ea"/>
              </a:rPr>
              <a:t>в текущем периоде</a:t>
            </a:r>
            <a:r>
              <a:rPr lang="ru-RU" sz="1400" dirty="0" smtClean="0">
                <a:latin typeface="Segoe UI" panose="020B0502040204020203" charset="0"/>
                <a:ea typeface="Segoe UI" panose="020B0502040204020203" charset="0"/>
                <a:cs typeface="Segoe UI" panose="020B0502040204020203" charset="0"/>
                <a:sym typeface="+mn-ea"/>
              </a:rPr>
              <a:t>. Это освободит от проблем, связанных с корректировкой 2024 года по уточненной декларации, которая может привести к уменьшению ваших доходов до уровня меньше 60 млн. рублей. Как следствие, это будет означать освобождение от НДС, неправильное выставление счета-фактуры, отсутствие обязанности уплаты налога в бюджет и т.п.</a:t>
            </a:r>
            <a:endParaRPr lang="ru-RU" sz="1400" dirty="0" smtClean="0">
              <a:latin typeface="Segoe UI" panose="020B0502040204020203" charset="0"/>
              <a:ea typeface="Segoe UI" panose="020B0502040204020203" charset="0"/>
              <a:cs typeface="Segoe UI" panose="020B0502040204020203" charset="0"/>
            </a:endParaRPr>
          </a:p>
        </p:txBody>
      </p:sp>
      <p:sp>
        <p:nvSpPr>
          <p:cNvPr id="4" name="Заголовок 3"/>
          <p:cNvSpPr>
            <a:spLocks noGrp="1"/>
          </p:cNvSpPr>
          <p:nvPr>
            <p:ph type="title"/>
          </p:nvPr>
        </p:nvSpPr>
        <p:spPr>
          <a:xfrm>
            <a:off x="737235" y="1537335"/>
            <a:ext cx="10805160" cy="796290"/>
          </a:xfrm>
          <a:noFill/>
        </p:spPr>
        <p:txBody>
          <a:bodyPr/>
          <a:p>
            <a:pPr indent="-228600" algn="ctr">
              <a:spcBef>
                <a:spcPts val="1000"/>
              </a:spcBef>
              <a:buClrTx/>
              <a:buSzTx/>
              <a:buNone/>
            </a:pPr>
            <a:r>
              <a:rPr lang="ru-RU" altLang="ru-RU" sz="1690" dirty="0" smtClean="0">
                <a:sym typeface="+mn-ea"/>
              </a:rPr>
              <a:t>Авансы, полученные в 2024 году в случае перехода в 2025 году на режим с НДС</a:t>
            </a:r>
            <a:endParaRPr lang="ru-RU" sz="1400" b="0" dirty="0" smtClean="0">
              <a:latin typeface="Segoe UI" panose="020B0502040204020203" charset="0"/>
              <a:ea typeface="Segoe UI" panose="020B0502040204020203" charset="0"/>
              <a:cs typeface="Segoe UI" panose="020B0502040204020203" charset="0"/>
            </a:endParaRPr>
          </a:p>
        </p:txBody>
      </p:sp>
      <p:sp>
        <p:nvSpPr>
          <p:cNvPr id="6" name="Текстовое поле 5"/>
          <p:cNvSpPr txBox="1"/>
          <p:nvPr/>
        </p:nvSpPr>
        <p:spPr>
          <a:xfrm flipV="1">
            <a:off x="635" y="7021830"/>
            <a:ext cx="12984480" cy="434340"/>
          </a:xfrm>
          <a:prstGeom prst="rect">
            <a:avLst/>
          </a:prstGeom>
          <a:noFill/>
        </p:spPr>
        <p:txBody>
          <a:bodyPr wrap="square" rtlCol="0">
            <a:noAutofit/>
          </a:bodyPr>
          <a:p>
            <a:endParaRPr lang="ru-RU" altLang="en-US"/>
          </a:p>
        </p:txBody>
      </p:sp>
      <p:sp>
        <p:nvSpPr>
          <p:cNvPr id="7" name="Текстовое поле 6"/>
          <p:cNvSpPr txBox="1"/>
          <p:nvPr/>
        </p:nvSpPr>
        <p:spPr>
          <a:xfrm>
            <a:off x="1230630" y="793750"/>
            <a:ext cx="6493510" cy="393700"/>
          </a:xfrm>
          <a:prstGeom prst="rect">
            <a:avLst/>
          </a:prstGeom>
          <a:noFill/>
        </p:spPr>
        <p:txBody>
          <a:bodyPr wrap="square" rtlCol="0">
            <a:noAutofit/>
          </a:bodyPr>
          <a:p>
            <a: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t>Особенности применения специальных режимов</a:t>
            </a:r>
            <a:b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br>
            <a:endParaRPr lang="ru-RU"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ее содержимое 1"/>
          <p:cNvSpPr>
            <a:spLocks noGrp="1"/>
          </p:cNvSpPr>
          <p:nvPr>
            <p:ph sz="half" idx="1"/>
          </p:nvPr>
        </p:nvSpPr>
        <p:spPr>
          <a:xfrm>
            <a:off x="994410" y="3013710"/>
            <a:ext cx="6257290" cy="3162935"/>
          </a:xfrm>
          <a:noFill/>
        </p:spPr>
        <p:txBody>
          <a:bodyPr/>
          <a:p>
            <a:pPr marL="0" lvl="0" indent="0" algn="just" defTabSz="514350">
              <a:spcBef>
                <a:spcPts val="565"/>
              </a:spcBef>
              <a:spcAft>
                <a:spcPts val="0"/>
              </a:spcAft>
              <a:buClrTx/>
              <a:buSzTx/>
              <a:buNone/>
            </a:pPr>
            <a:r>
              <a:rPr lang="ru-RU" sz="1400" dirty="0" smtClean="0">
                <a:latin typeface="Segoe UI" panose="020B0502040204020203" charset="0"/>
                <a:ea typeface="Segoe UI" panose="020B0502040204020203" charset="0"/>
                <a:cs typeface="Segoe UI" panose="020B0502040204020203" charset="0"/>
                <a:sym typeface="+mn-ea"/>
              </a:rPr>
              <a:t>Согласно п. 4 ст. 164 НК РФ если в течение налогового периода по УСН сумма доходов превысила 450 млн. руб., организации или ИП начиная с 1-го месяца, в котором имело место данное превышение, утрачивают право на применение ставок 5% и 7% по НДС.</a:t>
            </a:r>
            <a:endParaRPr lang="ru-RU" sz="1400" dirty="0" smtClean="0">
              <a:latin typeface="Segoe UI" panose="020B0502040204020203" charset="0"/>
              <a:ea typeface="Segoe UI" panose="020B0502040204020203" charset="0"/>
              <a:cs typeface="Segoe UI" panose="020B0502040204020203" charset="0"/>
            </a:endParaRPr>
          </a:p>
          <a:p>
            <a:pPr marL="0" indent="0" algn="just" defTabSz="514350">
              <a:spcBef>
                <a:spcPts val="565"/>
              </a:spcBef>
              <a:spcAft>
                <a:spcPts val="0"/>
              </a:spcAft>
              <a:buClrTx/>
              <a:buSzTx/>
              <a:buNone/>
            </a:pPr>
            <a:r>
              <a:rPr lang="ru-RU" sz="1400" dirty="0" smtClean="0">
                <a:latin typeface="Segoe UI" panose="020B0502040204020203" charset="0"/>
                <a:ea typeface="Segoe UI" panose="020B0502040204020203" charset="0"/>
                <a:cs typeface="Segoe UI" panose="020B0502040204020203" charset="0"/>
                <a:sym typeface="+mn-ea"/>
              </a:rPr>
              <a:t>Пункт 4 ст. 346.13 НК РФ, если по итогам отчетного (налогового) периода доходы налогоплательщика, определяемые в соответствии со статьей 346.15 и подпунктами 1 и 3 пункта 1 статьи 346.25 настоящего Кодекса, превысили 450 млн. рублей и (или) в течение отчетного (налогового) периода допущено несоответствие требованиям, установленным подпунктами 1 - 11, 13 - 22 пункта 3 статьи 346.12 и пунктом 3 статьи 346.14 настоящего Кодекса, такой налогоплательщик считается утратившим право на применение упрощенной системы налогообложения начиная с 1-го числа месяца, в котором допущены указанные превышение доходов налогоплательщика и (или) несоответствие указанным требованиям.</a:t>
            </a:r>
            <a:endParaRPr lang="ru-RU" sz="1400" dirty="0" smtClean="0">
              <a:latin typeface="Segoe UI" panose="020B0502040204020203" charset="0"/>
              <a:ea typeface="Segoe UI" panose="020B0502040204020203" charset="0"/>
              <a:cs typeface="Segoe UI" panose="020B0502040204020203" charset="0"/>
              <a:hlinkClick r:id="rId1"/>
            </a:endParaRPr>
          </a:p>
          <a:p>
            <a:pPr marL="0" lvl="0" algn="just" defTabSz="514350">
              <a:spcBef>
                <a:spcPts val="565"/>
              </a:spcBef>
              <a:spcAft>
                <a:spcPts val="0"/>
              </a:spcAft>
              <a:buClrTx/>
              <a:buSzTx/>
            </a:pPr>
            <a:endParaRPr lang="ru-RU" sz="1400" dirty="0" smtClean="0">
              <a:latin typeface="Segoe UI" panose="020B0502040204020203" charset="0"/>
              <a:ea typeface="Segoe UI" panose="020B0502040204020203" charset="0"/>
              <a:cs typeface="Segoe UI" panose="020B0502040204020203" charset="0"/>
            </a:endParaRPr>
          </a:p>
          <a:p>
            <a:pPr marL="0" algn="just" defTabSz="514350">
              <a:spcBef>
                <a:spcPts val="565"/>
              </a:spcBef>
              <a:spcAft>
                <a:spcPts val="0"/>
              </a:spcAft>
              <a:buClrTx/>
              <a:buSzTx/>
            </a:pPr>
            <a:endParaRPr lang="ru-RU" sz="1400" dirty="0" smtClean="0">
              <a:latin typeface="Segoe UI" panose="020B0502040204020203" charset="0"/>
              <a:ea typeface="Segoe UI" panose="020B0502040204020203" charset="0"/>
              <a:cs typeface="Segoe UI" panose="020B0502040204020203" charset="0"/>
            </a:endParaRPr>
          </a:p>
        </p:txBody>
      </p:sp>
      <p:sp>
        <p:nvSpPr>
          <p:cNvPr id="3" name="Замещающее содержимое 2"/>
          <p:cNvSpPr>
            <a:spLocks noGrp="1"/>
          </p:cNvSpPr>
          <p:nvPr>
            <p:ph sz="half" idx="2"/>
          </p:nvPr>
        </p:nvSpPr>
        <p:spPr>
          <a:xfrm>
            <a:off x="7531100" y="3514725"/>
            <a:ext cx="3319145" cy="2661920"/>
          </a:xfrm>
          <a:noFill/>
        </p:spPr>
        <p:txBody>
          <a:bodyPr/>
          <a:p>
            <a:pPr marL="0" indent="0" algn="just">
              <a:buClrTx/>
              <a:buSzTx/>
              <a:buNone/>
            </a:pPr>
            <a:r>
              <a:rPr lang="ru-RU" sz="1400" b="1" dirty="0" smtClean="0">
                <a:latin typeface="Segoe UI" panose="020B0502040204020203" charset="0"/>
                <a:ea typeface="Segoe UI" panose="020B0502040204020203" charset="0"/>
                <a:cs typeface="Segoe UI" panose="020B0502040204020203" charset="0"/>
                <a:sym typeface="+mn-ea"/>
              </a:rPr>
              <a:t>Утрата права на ставку 5% (7%) произойдет начиная с 1-го месяца, в котором имело место данное превышение.</a:t>
            </a:r>
            <a:endParaRPr lang="ru-RU" sz="1400" b="1" dirty="0" smtClean="0">
              <a:latin typeface="Segoe UI" panose="020B0502040204020203" charset="0"/>
              <a:ea typeface="Segoe UI" panose="020B0502040204020203" charset="0"/>
              <a:cs typeface="Segoe UI" panose="020B0502040204020203" charset="0"/>
            </a:endParaRPr>
          </a:p>
          <a:p>
            <a:pPr marL="0" indent="0" algn="just">
              <a:buClrTx/>
              <a:buSzTx/>
              <a:buNone/>
            </a:pPr>
            <a:r>
              <a:rPr lang="ru-RU" sz="1400" dirty="0" smtClean="0">
                <a:latin typeface="Segoe UI" panose="020B0502040204020203" charset="0"/>
                <a:ea typeface="Segoe UI" panose="020B0502040204020203" charset="0"/>
                <a:cs typeface="Segoe UI" panose="020B0502040204020203" charset="0"/>
                <a:sym typeface="+mn-ea"/>
              </a:rPr>
              <a:t>Например, если утрата права произошла в июне 2025 года, в течение апреля-мая 2025 года будет применяться ставка 5% (7%), а с июня 2025 – 20%</a:t>
            </a:r>
            <a:endParaRPr lang="ru-RU" sz="1400" dirty="0" smtClean="0">
              <a:latin typeface="Segoe UI" panose="020B0502040204020203" charset="0"/>
              <a:ea typeface="Segoe UI" panose="020B0502040204020203" charset="0"/>
              <a:cs typeface="Segoe UI" panose="020B0502040204020203" charset="0"/>
            </a:endParaRPr>
          </a:p>
          <a:p>
            <a:pPr marL="0" algn="just">
              <a:buClrTx/>
              <a:buSzTx/>
              <a:buNone/>
            </a:pPr>
            <a:endParaRPr lang="ru-RU" sz="1690" b="1" dirty="0" smtClean="0">
              <a:latin typeface="Segoe UI" panose="020B0502040204020203" charset="0"/>
              <a:ea typeface="Segoe UI" panose="020B0502040204020203" charset="0"/>
              <a:cs typeface="Segoe UI" panose="020B0502040204020203" charset="0"/>
            </a:endParaRPr>
          </a:p>
        </p:txBody>
      </p:sp>
      <p:sp>
        <p:nvSpPr>
          <p:cNvPr id="4" name="Заголовок 3"/>
          <p:cNvSpPr>
            <a:spLocks noGrp="1"/>
          </p:cNvSpPr>
          <p:nvPr>
            <p:ph type="title"/>
          </p:nvPr>
        </p:nvSpPr>
        <p:spPr>
          <a:xfrm>
            <a:off x="737235" y="1537335"/>
            <a:ext cx="10805160" cy="796290"/>
          </a:xfrm>
          <a:noFill/>
        </p:spPr>
        <p:txBody>
          <a:bodyPr/>
          <a:p>
            <a:r>
              <a:rPr lang="ru-RU" sz="1690" dirty="0" smtClean="0">
                <a:latin typeface="Segoe UI" panose="020B0502040204020203" charset="0"/>
                <a:ea typeface="Segoe UI" panose="020B0502040204020203" charset="0"/>
                <a:cs typeface="Segoe UI" panose="020B0502040204020203" charset="0"/>
                <a:sym typeface="+mn-ea"/>
              </a:rPr>
              <a:t>Применение НДС плательщиками НДС</a:t>
            </a:r>
            <a:br>
              <a:rPr lang="ru-RU" sz="1690" b="1" dirty="0" smtClean="0">
                <a:latin typeface="Segoe UI" panose="020B0502040204020203" charset="0"/>
                <a:ea typeface="Segoe UI" panose="020B0502040204020203" charset="0"/>
                <a:cs typeface="Segoe UI" panose="020B0502040204020203" charset="0"/>
              </a:rPr>
            </a:br>
            <a:r>
              <a:rPr lang="ru-RU" sz="1690" dirty="0" smtClean="0">
                <a:latin typeface="Segoe UI" panose="020B0502040204020203" charset="0"/>
                <a:ea typeface="Segoe UI" panose="020B0502040204020203" charset="0"/>
                <a:cs typeface="Segoe UI" panose="020B0502040204020203" charset="0"/>
                <a:sym typeface="+mn-ea"/>
              </a:rPr>
              <a:t> </a:t>
            </a:r>
            <a:endParaRPr lang="ru-RU" altLang="en-US"/>
          </a:p>
        </p:txBody>
      </p:sp>
      <p:sp>
        <p:nvSpPr>
          <p:cNvPr id="6" name="Текстовое поле 5"/>
          <p:cNvSpPr txBox="1"/>
          <p:nvPr/>
        </p:nvSpPr>
        <p:spPr>
          <a:xfrm flipV="1">
            <a:off x="635" y="7021830"/>
            <a:ext cx="12984480" cy="434340"/>
          </a:xfrm>
          <a:prstGeom prst="rect">
            <a:avLst/>
          </a:prstGeom>
          <a:noFill/>
        </p:spPr>
        <p:txBody>
          <a:bodyPr wrap="square" rtlCol="0">
            <a:noAutofit/>
          </a:bodyPr>
          <a:p>
            <a:endParaRPr lang="ru-RU" altLang="en-US"/>
          </a:p>
        </p:txBody>
      </p:sp>
      <p:sp>
        <p:nvSpPr>
          <p:cNvPr id="7" name="Текстовое поле 6"/>
          <p:cNvSpPr txBox="1"/>
          <p:nvPr/>
        </p:nvSpPr>
        <p:spPr>
          <a:xfrm>
            <a:off x="1230630" y="793750"/>
            <a:ext cx="6493510" cy="393700"/>
          </a:xfrm>
          <a:prstGeom prst="rect">
            <a:avLst/>
          </a:prstGeom>
          <a:noFill/>
        </p:spPr>
        <p:txBody>
          <a:bodyPr wrap="square" rtlCol="0">
            <a:noAutofit/>
          </a:bodyPr>
          <a:p>
            <a: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t>Особенности применения специальных режимов</a:t>
            </a:r>
            <a:b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br>
            <a:endParaRPr lang="ru-RU"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ее содержимое 1"/>
          <p:cNvSpPr>
            <a:spLocks noGrp="1"/>
          </p:cNvSpPr>
          <p:nvPr>
            <p:ph sz="half" idx="1"/>
          </p:nvPr>
        </p:nvSpPr>
        <p:spPr>
          <a:xfrm>
            <a:off x="1615440" y="3429000"/>
            <a:ext cx="3505835" cy="1668145"/>
          </a:xfrm>
          <a:noFill/>
        </p:spPr>
        <p:txBody>
          <a:bodyPr/>
          <a:p>
            <a:pPr marL="0" algn="just" defTabSz="514350">
              <a:spcBef>
                <a:spcPts val="565"/>
              </a:spcBef>
              <a:spcAft>
                <a:spcPts val="0"/>
              </a:spcAft>
              <a:buClrTx/>
              <a:buSzTx/>
              <a:buNone/>
            </a:pPr>
            <a:r>
              <a:rPr lang="ru-RU" sz="1400" dirty="0" smtClean="0">
                <a:latin typeface="Segoe UI" panose="020B0502040204020203" charset="0"/>
                <a:ea typeface="Segoe UI" panose="020B0502040204020203" charset="0"/>
                <a:cs typeface="Segoe UI" panose="020B0502040204020203" charset="0"/>
                <a:sym typeface="+mn-ea"/>
              </a:rPr>
              <a:t>ИП в 2024 году имел выручку, превышающую 60 млн. руб.</a:t>
            </a:r>
            <a:endParaRPr lang="ru-RU" sz="1400" dirty="0" smtClean="0">
              <a:latin typeface="Segoe UI" panose="020B0502040204020203" charset="0"/>
              <a:ea typeface="Segoe UI" panose="020B0502040204020203" charset="0"/>
              <a:cs typeface="Segoe UI" panose="020B0502040204020203" charset="0"/>
            </a:endParaRPr>
          </a:p>
          <a:p>
            <a:pPr marL="0" algn="just" defTabSz="514350">
              <a:spcBef>
                <a:spcPts val="565"/>
              </a:spcBef>
              <a:spcAft>
                <a:spcPts val="0"/>
              </a:spcAft>
              <a:buClrTx/>
              <a:buSzTx/>
              <a:buNone/>
            </a:pPr>
            <a:r>
              <a:rPr lang="ru-RU" sz="1400" dirty="0" smtClean="0">
                <a:latin typeface="Segoe UI" panose="020B0502040204020203" charset="0"/>
                <a:ea typeface="Segoe UI" panose="020B0502040204020203" charset="0"/>
                <a:cs typeface="Segoe UI" panose="020B0502040204020203" charset="0"/>
                <a:sym typeface="+mn-ea"/>
              </a:rPr>
              <a:t>В 2025 году ИП приобрел  патент на 9 месяцев, далее применяет УСН 6% и превышает 60 млн.руб. В первые 9 месяцев, когда он работает на патенте, он тоже платит НДС?</a:t>
            </a:r>
            <a:endParaRPr lang="ru-RU" sz="1400" dirty="0" smtClean="0">
              <a:latin typeface="Segoe UI" panose="020B0502040204020203" charset="0"/>
              <a:ea typeface="Segoe UI" panose="020B0502040204020203" charset="0"/>
              <a:cs typeface="Segoe UI" panose="020B0502040204020203" charset="0"/>
            </a:endParaRPr>
          </a:p>
          <a:p>
            <a:pPr marL="0" algn="just" defTabSz="514350">
              <a:spcBef>
                <a:spcPts val="565"/>
              </a:spcBef>
              <a:spcAft>
                <a:spcPts val="0"/>
              </a:spcAft>
              <a:buClrTx/>
              <a:buSzTx/>
            </a:pPr>
            <a:endParaRPr lang="ru-RU" sz="1400" dirty="0" smtClean="0">
              <a:latin typeface="Segoe UI" panose="020B0502040204020203" charset="0"/>
              <a:ea typeface="Segoe UI" panose="020B0502040204020203" charset="0"/>
              <a:cs typeface="Segoe UI" panose="020B0502040204020203" charset="0"/>
            </a:endParaRPr>
          </a:p>
        </p:txBody>
      </p:sp>
      <p:sp>
        <p:nvSpPr>
          <p:cNvPr id="3" name="Замещающее содержимое 2"/>
          <p:cNvSpPr>
            <a:spLocks noGrp="1"/>
          </p:cNvSpPr>
          <p:nvPr>
            <p:ph sz="half" idx="2"/>
          </p:nvPr>
        </p:nvSpPr>
        <p:spPr>
          <a:xfrm>
            <a:off x="5678805" y="2144395"/>
            <a:ext cx="5769610" cy="4463415"/>
          </a:xfrm>
          <a:noFill/>
        </p:spPr>
        <p:txBody>
          <a:bodyPr/>
          <a:p>
            <a:pPr marL="0" algn="just">
              <a:buClrTx/>
              <a:buSzTx/>
              <a:buNone/>
            </a:pPr>
            <a:r>
              <a:rPr lang="ru-RU" sz="1400" dirty="0" smtClean="0">
                <a:latin typeface="Segoe UI" panose="020B0502040204020203" charset="0"/>
                <a:ea typeface="Segoe UI" panose="020B0502040204020203" charset="0"/>
                <a:cs typeface="Segoe UI" panose="020B0502040204020203" charset="0"/>
                <a:sym typeface="+mn-ea"/>
              </a:rPr>
              <a:t>Федеральный закон от 29.10.2024 N 362-ФЗ.</a:t>
            </a:r>
            <a:endParaRPr lang="ru-RU" sz="1400" dirty="0" smtClean="0">
              <a:latin typeface="Segoe UI" panose="020B0502040204020203" charset="0"/>
              <a:ea typeface="Segoe UI" panose="020B0502040204020203" charset="0"/>
              <a:cs typeface="Segoe UI" panose="020B0502040204020203" charset="0"/>
            </a:endParaRPr>
          </a:p>
          <a:p>
            <a:pPr marL="0" algn="just">
              <a:buClrTx/>
              <a:buSzTx/>
              <a:buNone/>
            </a:pPr>
            <a:r>
              <a:rPr lang="ru-RU" sz="1400" dirty="0" smtClean="0">
                <a:latin typeface="Segoe UI" panose="020B0502040204020203" charset="0"/>
                <a:ea typeface="Segoe UI" panose="020B0502040204020203" charset="0"/>
                <a:cs typeface="Segoe UI" panose="020B0502040204020203" charset="0"/>
                <a:sym typeface="+mn-ea"/>
              </a:rPr>
              <a:t>Пункт 6 статьи 346.45 НК РФ</a:t>
            </a:r>
            <a:endParaRPr lang="ru-RU" sz="1400" dirty="0" smtClean="0">
              <a:latin typeface="Segoe UI" panose="020B0502040204020203" charset="0"/>
              <a:ea typeface="Segoe UI" panose="020B0502040204020203" charset="0"/>
              <a:cs typeface="Segoe UI" panose="020B0502040204020203" charset="0"/>
            </a:endParaRPr>
          </a:p>
          <a:p>
            <a:pPr marL="0" algn="just">
              <a:buClrTx/>
              <a:buSzTx/>
              <a:buNone/>
            </a:pPr>
            <a:r>
              <a:rPr lang="ru-RU" sz="1400" dirty="0" smtClean="0">
                <a:latin typeface="Segoe UI" panose="020B0502040204020203" charset="0"/>
                <a:ea typeface="Segoe UI" panose="020B0502040204020203" charset="0"/>
                <a:cs typeface="Segoe UI" panose="020B0502040204020203" charset="0"/>
                <a:sym typeface="+mn-ea"/>
              </a:rPr>
              <a:t>6. Налогоплательщик считается утратившим право на применение патентной системы налогообложения с начала налогового периода, на который ему был выдан патент, в случае:</a:t>
            </a:r>
            <a:endParaRPr lang="ru-RU" sz="1400" dirty="0" smtClean="0">
              <a:latin typeface="Segoe UI" panose="020B0502040204020203" charset="0"/>
              <a:ea typeface="Segoe UI" panose="020B0502040204020203" charset="0"/>
              <a:cs typeface="Segoe UI" panose="020B0502040204020203" charset="0"/>
              <a:hlinkClick r:id="rId1"/>
            </a:endParaRPr>
          </a:p>
          <a:p>
            <a:pPr marL="0" algn="just">
              <a:buClrTx/>
              <a:buSzTx/>
              <a:buNone/>
            </a:pPr>
            <a:r>
              <a:rPr lang="ru-RU" sz="1400" dirty="0" smtClean="0">
                <a:latin typeface="Segoe UI" panose="020B0502040204020203" charset="0"/>
                <a:ea typeface="Segoe UI" panose="020B0502040204020203" charset="0"/>
                <a:cs typeface="Segoe UI" panose="020B0502040204020203" charset="0"/>
                <a:sym typeface="+mn-ea"/>
              </a:rPr>
              <a:t>1) если за предшествующий календарный год или с начала календарного года доходы налогоплательщика от реализации, определяемые в соответствии со статьей 249 настоящего Кодекса, по всем видам предпринимательской деятельности, в отношении которых применяется патентная система налогообложения, превысили 60 млн. рублей;</a:t>
            </a:r>
            <a:endParaRPr lang="ru-RU" sz="1400" dirty="0" smtClean="0">
              <a:latin typeface="Segoe UI" panose="020B0502040204020203" charset="0"/>
              <a:ea typeface="Segoe UI" panose="020B0502040204020203" charset="0"/>
              <a:cs typeface="Segoe UI" panose="020B0502040204020203" charset="0"/>
              <a:hlinkClick r:id="rId2"/>
            </a:endParaRPr>
          </a:p>
          <a:p>
            <a:pPr marL="0" algn="just">
              <a:buClrTx/>
              <a:buSzTx/>
              <a:buNone/>
            </a:pPr>
            <a:r>
              <a:rPr lang="ru-RU" sz="1400" dirty="0" smtClean="0">
                <a:latin typeface="Segoe UI" panose="020B0502040204020203" charset="0"/>
                <a:ea typeface="Segoe UI" panose="020B0502040204020203" charset="0"/>
                <a:cs typeface="Segoe UI" panose="020B0502040204020203" charset="0"/>
                <a:sym typeface="+mn-ea"/>
              </a:rPr>
              <a:t>Согласно пункту 11 статьи 346.43 НК РФ ИП, применяющие ПСН, не признаются налогоплательщиками НДС.</a:t>
            </a:r>
            <a:endParaRPr lang="ru-RU" sz="1400" dirty="0" smtClean="0">
              <a:latin typeface="Segoe UI" panose="020B0502040204020203" charset="0"/>
              <a:ea typeface="Segoe UI" panose="020B0502040204020203" charset="0"/>
              <a:cs typeface="Segoe UI" panose="020B0502040204020203" charset="0"/>
            </a:endParaRPr>
          </a:p>
          <a:p>
            <a:pPr marL="0" algn="just">
              <a:buClrTx/>
              <a:buSzTx/>
              <a:buNone/>
            </a:pPr>
            <a:r>
              <a:rPr lang="ru-RU" sz="1400" dirty="0" smtClean="0">
                <a:latin typeface="Segoe UI" panose="020B0502040204020203" charset="0"/>
                <a:ea typeface="Segoe UI" panose="020B0502040204020203" charset="0"/>
                <a:cs typeface="Segoe UI" panose="020B0502040204020203" charset="0"/>
                <a:sym typeface="+mn-ea"/>
              </a:rPr>
              <a:t>В этой связи плательщик не  может применять ПСН, потому что в прошлом году он превысил 60 млн. руб.</a:t>
            </a:r>
            <a:endParaRPr lang="ru-RU" sz="1400" dirty="0" smtClean="0">
              <a:latin typeface="Segoe UI" panose="020B0502040204020203" charset="0"/>
              <a:ea typeface="Segoe UI" panose="020B0502040204020203" charset="0"/>
              <a:cs typeface="Segoe UI" panose="020B0502040204020203" charset="0"/>
            </a:endParaRPr>
          </a:p>
          <a:p>
            <a:pPr marL="0" algn="just">
              <a:buClrTx/>
              <a:buSzTx/>
              <a:buNone/>
            </a:pPr>
            <a:endParaRPr lang="ru-RU" sz="1400" dirty="0" smtClean="0">
              <a:latin typeface="Segoe UI" panose="020B0502040204020203" charset="0"/>
              <a:ea typeface="Segoe UI" panose="020B0502040204020203" charset="0"/>
              <a:cs typeface="Segoe UI" panose="020B0502040204020203" charset="0"/>
            </a:endParaRPr>
          </a:p>
        </p:txBody>
      </p:sp>
      <p:sp>
        <p:nvSpPr>
          <p:cNvPr id="4" name="Заголовок 3"/>
          <p:cNvSpPr>
            <a:spLocks noGrp="1"/>
          </p:cNvSpPr>
          <p:nvPr>
            <p:ph type="title"/>
          </p:nvPr>
        </p:nvSpPr>
        <p:spPr>
          <a:xfrm>
            <a:off x="737235" y="1537335"/>
            <a:ext cx="10805160" cy="796290"/>
          </a:xfrm>
          <a:noFill/>
        </p:spPr>
        <p:txBody>
          <a:bodyPr/>
          <a:p>
            <a:r>
              <a:rPr lang="ru-RU" sz="1690" dirty="0" smtClean="0">
                <a:latin typeface="Segoe UI" panose="020B0502040204020203" charset="0"/>
                <a:ea typeface="Segoe UI" panose="020B0502040204020203" charset="0"/>
                <a:cs typeface="Segoe UI" panose="020B0502040204020203" charset="0"/>
                <a:sym typeface="+mn-ea"/>
              </a:rPr>
              <a:t>Применение НДС плательщиками НДС</a:t>
            </a:r>
            <a:br>
              <a:rPr lang="ru-RU" sz="1690" b="1" dirty="0" smtClean="0">
                <a:latin typeface="Segoe UI" panose="020B0502040204020203" charset="0"/>
                <a:ea typeface="Segoe UI" panose="020B0502040204020203" charset="0"/>
                <a:cs typeface="Segoe UI" panose="020B0502040204020203" charset="0"/>
              </a:rPr>
            </a:br>
            <a:r>
              <a:rPr lang="ru-RU" sz="1690" dirty="0" smtClean="0">
                <a:latin typeface="Segoe UI" panose="020B0502040204020203" charset="0"/>
                <a:ea typeface="Segoe UI" panose="020B0502040204020203" charset="0"/>
                <a:cs typeface="Segoe UI" panose="020B0502040204020203" charset="0"/>
                <a:sym typeface="+mn-ea"/>
              </a:rPr>
              <a:t> </a:t>
            </a:r>
            <a:endParaRPr lang="ru-RU" altLang="en-US"/>
          </a:p>
        </p:txBody>
      </p:sp>
      <p:sp>
        <p:nvSpPr>
          <p:cNvPr id="6" name="Текстовое поле 5"/>
          <p:cNvSpPr txBox="1"/>
          <p:nvPr/>
        </p:nvSpPr>
        <p:spPr>
          <a:xfrm flipV="1">
            <a:off x="635" y="7021830"/>
            <a:ext cx="12984480" cy="434340"/>
          </a:xfrm>
          <a:prstGeom prst="rect">
            <a:avLst/>
          </a:prstGeom>
          <a:noFill/>
        </p:spPr>
        <p:txBody>
          <a:bodyPr wrap="square" rtlCol="0">
            <a:noAutofit/>
          </a:bodyPr>
          <a:p>
            <a:endParaRPr lang="ru-RU" altLang="en-US"/>
          </a:p>
        </p:txBody>
      </p:sp>
      <p:sp>
        <p:nvSpPr>
          <p:cNvPr id="7" name="Текстовое поле 6"/>
          <p:cNvSpPr txBox="1"/>
          <p:nvPr/>
        </p:nvSpPr>
        <p:spPr>
          <a:xfrm>
            <a:off x="1230630" y="793750"/>
            <a:ext cx="6493510" cy="393700"/>
          </a:xfrm>
          <a:prstGeom prst="rect">
            <a:avLst/>
          </a:prstGeom>
          <a:noFill/>
        </p:spPr>
        <p:txBody>
          <a:bodyPr wrap="square" rtlCol="0">
            <a:noAutofit/>
          </a:bodyPr>
          <a:p>
            <a: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t>Особенности применения специальных режимов</a:t>
            </a:r>
            <a:b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br>
            <a:endParaRPr lang="ru-RU"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ее содержимое 1"/>
          <p:cNvSpPr>
            <a:spLocks noGrp="1"/>
          </p:cNvSpPr>
          <p:nvPr>
            <p:ph sz="half" idx="1"/>
          </p:nvPr>
        </p:nvSpPr>
        <p:spPr>
          <a:xfrm>
            <a:off x="1615440" y="3204845"/>
            <a:ext cx="4657090" cy="2467610"/>
          </a:xfrm>
          <a:noFill/>
        </p:spPr>
        <p:txBody>
          <a:bodyPr/>
          <a:p>
            <a:pPr marL="0" algn="just" defTabSz="914400">
              <a:spcBef>
                <a:spcPts val="1000"/>
              </a:spcBef>
              <a:buClrTx/>
              <a:buSzTx/>
              <a:buNone/>
            </a:pPr>
            <a:r>
              <a:rPr lang="ru-RU" sz="1400" dirty="0" smtClean="0">
                <a:latin typeface="Segoe UI" panose="020B0502040204020203" charset="0"/>
                <a:ea typeface="Segoe UI" panose="020B0502040204020203" charset="0"/>
                <a:cs typeface="Segoe UI" panose="020B0502040204020203" charset="0"/>
                <a:sym typeface="+mn-ea"/>
              </a:rPr>
              <a:t>Если у ИП в течение 2024 года 9 месяцев был патент и в последнем квартале - УСН доходы. Поступления на р/сч составили 65 млн руб.</a:t>
            </a:r>
            <a:endParaRPr lang="ru-RU" sz="1400" dirty="0" smtClean="0">
              <a:latin typeface="Segoe UI" panose="020B0502040204020203" charset="0"/>
              <a:ea typeface="Segoe UI" panose="020B0502040204020203" charset="0"/>
              <a:cs typeface="Segoe UI" panose="020B0502040204020203" charset="0"/>
            </a:endParaRPr>
          </a:p>
          <a:p>
            <a:pPr marL="0" algn="just" defTabSz="914400">
              <a:spcBef>
                <a:spcPts val="1000"/>
              </a:spcBef>
              <a:buClrTx/>
              <a:buSzTx/>
              <a:buNone/>
            </a:pPr>
            <a:r>
              <a:rPr lang="ru-RU" sz="1400" dirty="0" smtClean="0">
                <a:latin typeface="Segoe UI" panose="020B0502040204020203" charset="0"/>
                <a:ea typeface="Segoe UI" panose="020B0502040204020203" charset="0"/>
                <a:cs typeface="Segoe UI" panose="020B0502040204020203" charset="0"/>
                <a:sym typeface="+mn-ea"/>
              </a:rPr>
              <a:t>При этом, если сложить налоговую базу по патенту за 9 мес. и прибавить поступления на р/сч за 4 квартал, то получится 25 млн руб.</a:t>
            </a:r>
            <a:endParaRPr lang="ru-RU" sz="1400" dirty="0" smtClean="0">
              <a:latin typeface="Segoe UI" panose="020B0502040204020203" charset="0"/>
              <a:ea typeface="Segoe UI" panose="020B0502040204020203" charset="0"/>
              <a:cs typeface="Segoe UI" panose="020B0502040204020203" charset="0"/>
            </a:endParaRPr>
          </a:p>
          <a:p>
            <a:pPr marL="0" algn="just" defTabSz="914400">
              <a:spcBef>
                <a:spcPts val="1000"/>
              </a:spcBef>
              <a:buClrTx/>
              <a:buSzTx/>
              <a:buNone/>
            </a:pPr>
            <a:r>
              <a:rPr lang="ru-RU" sz="1400" dirty="0" smtClean="0">
                <a:latin typeface="Segoe UI" panose="020B0502040204020203" charset="0"/>
                <a:ea typeface="Segoe UI" panose="020B0502040204020203" charset="0"/>
                <a:cs typeface="Segoe UI" panose="020B0502040204020203" charset="0"/>
                <a:sym typeface="+mn-ea"/>
              </a:rPr>
              <a:t>Какая величина должна учитывать для расчета превышения 60 млн.руб.?</a:t>
            </a:r>
            <a:endParaRPr lang="ru-RU" sz="1400" dirty="0" smtClean="0">
              <a:latin typeface="Segoe UI" panose="020B0502040204020203" charset="0"/>
              <a:ea typeface="Segoe UI" panose="020B0502040204020203" charset="0"/>
              <a:cs typeface="Segoe UI" panose="020B0502040204020203" charset="0"/>
            </a:endParaRPr>
          </a:p>
          <a:p>
            <a:pPr marL="0" algn="just" defTabSz="914400">
              <a:spcBef>
                <a:spcPts val="1000"/>
              </a:spcBef>
              <a:buClrTx/>
              <a:buSzTx/>
              <a:buNone/>
            </a:pPr>
            <a:endParaRPr lang="ru-RU" sz="1400" dirty="0" smtClean="0">
              <a:latin typeface="Segoe UI" panose="020B0502040204020203" charset="0"/>
              <a:ea typeface="Segoe UI" panose="020B0502040204020203" charset="0"/>
              <a:cs typeface="Segoe UI" panose="020B0502040204020203" charset="0"/>
            </a:endParaRPr>
          </a:p>
        </p:txBody>
      </p:sp>
      <p:sp>
        <p:nvSpPr>
          <p:cNvPr id="3" name="Замещающее содержимое 2"/>
          <p:cNvSpPr>
            <a:spLocks noGrp="1"/>
          </p:cNvSpPr>
          <p:nvPr>
            <p:ph sz="half" idx="2"/>
          </p:nvPr>
        </p:nvSpPr>
        <p:spPr>
          <a:xfrm>
            <a:off x="6808470" y="3204845"/>
            <a:ext cx="4128770" cy="2860675"/>
          </a:xfrm>
          <a:noFill/>
        </p:spPr>
        <p:txBody>
          <a:bodyPr/>
          <a:p>
            <a:pPr marL="0" algn="just">
              <a:buClrTx/>
              <a:buSzTx/>
              <a:buNone/>
            </a:pPr>
            <a:r>
              <a:rPr lang="ru-RU" sz="1400" dirty="0" smtClean="0">
                <a:latin typeface="Segoe UI" panose="020B0502040204020203" charset="0"/>
                <a:ea typeface="Segoe UI" panose="020B0502040204020203" charset="0"/>
                <a:cs typeface="Segoe UI" panose="020B0502040204020203" charset="0"/>
                <a:sym typeface="+mn-ea"/>
              </a:rPr>
              <a:t>При определении совокупной величины доходов по УСН и ПСН, по ПСН учитывается не налоговая база (денежное выражение размера потенциально возможного к получению дохода по виду деятельности), а доходы от реализации, то есть выручка от реализации товаров (работ, услуг) как собственного производства, так и ранее приобретенных, выручка от реализации имущественных прав.</a:t>
            </a:r>
            <a:endParaRPr lang="ru-RU" sz="1400" dirty="0" smtClean="0">
              <a:latin typeface="Segoe UI" panose="020B0502040204020203" charset="0"/>
              <a:ea typeface="Segoe UI" panose="020B0502040204020203" charset="0"/>
              <a:cs typeface="Segoe UI" panose="020B0502040204020203" charset="0"/>
            </a:endParaRPr>
          </a:p>
        </p:txBody>
      </p:sp>
      <p:sp>
        <p:nvSpPr>
          <p:cNvPr id="4" name="Заголовок 3"/>
          <p:cNvSpPr>
            <a:spLocks noGrp="1"/>
          </p:cNvSpPr>
          <p:nvPr>
            <p:ph type="title"/>
          </p:nvPr>
        </p:nvSpPr>
        <p:spPr>
          <a:xfrm>
            <a:off x="737235" y="1537335"/>
            <a:ext cx="10805160" cy="796290"/>
          </a:xfrm>
          <a:noFill/>
        </p:spPr>
        <p:txBody>
          <a:bodyPr/>
          <a:p>
            <a:pPr indent="-228600" algn="ctr">
              <a:spcBef>
                <a:spcPts val="1000"/>
              </a:spcBef>
              <a:buClrTx/>
              <a:buSzTx/>
              <a:buNone/>
            </a:pPr>
            <a:r>
              <a:rPr lang="ru-RU" sz="1690" dirty="0" smtClean="0">
                <a:latin typeface="Segoe UI" panose="020B0502040204020203" charset="0"/>
                <a:ea typeface="Segoe UI" panose="020B0502040204020203" charset="0"/>
                <a:cs typeface="Segoe UI" panose="020B0502040204020203" charset="0"/>
                <a:sym typeface="+mn-ea"/>
              </a:rPr>
              <a:t>Применение НДС плательщиками НДС</a:t>
            </a:r>
            <a:br>
              <a:rPr lang="ru-RU" sz="1690" b="1" dirty="0" smtClean="0">
                <a:latin typeface="Segoe UI" panose="020B0502040204020203" charset="0"/>
                <a:ea typeface="Segoe UI" panose="020B0502040204020203" charset="0"/>
                <a:cs typeface="Segoe UI" panose="020B0502040204020203" charset="0"/>
              </a:rPr>
            </a:br>
            <a:r>
              <a:rPr lang="ru-RU" sz="1400" b="0" dirty="0" smtClean="0">
                <a:latin typeface="Segoe UI" panose="020B0502040204020203" charset="0"/>
                <a:ea typeface="Segoe UI" panose="020B0502040204020203" charset="0"/>
                <a:cs typeface="Segoe UI" panose="020B0502040204020203" charset="0"/>
                <a:sym typeface="+mn-ea"/>
              </a:rPr>
              <a:t> </a:t>
            </a:r>
            <a:endParaRPr lang="ru-RU" sz="1400" b="0" dirty="0" smtClean="0">
              <a:latin typeface="Segoe UI" panose="020B0502040204020203" charset="0"/>
              <a:ea typeface="Segoe UI" panose="020B0502040204020203" charset="0"/>
              <a:cs typeface="Segoe UI" panose="020B0502040204020203" charset="0"/>
            </a:endParaRPr>
          </a:p>
        </p:txBody>
      </p:sp>
      <p:sp>
        <p:nvSpPr>
          <p:cNvPr id="6" name="Текстовое поле 5"/>
          <p:cNvSpPr txBox="1"/>
          <p:nvPr/>
        </p:nvSpPr>
        <p:spPr>
          <a:xfrm flipV="1">
            <a:off x="635" y="7021830"/>
            <a:ext cx="12984480" cy="434340"/>
          </a:xfrm>
          <a:prstGeom prst="rect">
            <a:avLst/>
          </a:prstGeom>
          <a:noFill/>
        </p:spPr>
        <p:txBody>
          <a:bodyPr wrap="square" rtlCol="0">
            <a:noAutofit/>
          </a:bodyPr>
          <a:p>
            <a:endParaRPr lang="ru-RU" altLang="en-US"/>
          </a:p>
        </p:txBody>
      </p:sp>
      <p:sp>
        <p:nvSpPr>
          <p:cNvPr id="7" name="Текстовое поле 6"/>
          <p:cNvSpPr txBox="1"/>
          <p:nvPr/>
        </p:nvSpPr>
        <p:spPr>
          <a:xfrm>
            <a:off x="1230630" y="793750"/>
            <a:ext cx="6493510" cy="393700"/>
          </a:xfrm>
          <a:prstGeom prst="rect">
            <a:avLst/>
          </a:prstGeom>
          <a:noFill/>
        </p:spPr>
        <p:txBody>
          <a:bodyPr wrap="square" rtlCol="0">
            <a:noAutofit/>
          </a:bodyPr>
          <a:p>
            <a: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t>Особенности применения специальных режимов</a:t>
            </a:r>
            <a:b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br>
            <a:endParaRPr lang="ru-RU"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ее содержимое 1"/>
          <p:cNvSpPr>
            <a:spLocks noGrp="1"/>
          </p:cNvSpPr>
          <p:nvPr>
            <p:ph sz="half" idx="1"/>
          </p:nvPr>
        </p:nvSpPr>
        <p:spPr>
          <a:xfrm>
            <a:off x="1615440" y="3204845"/>
            <a:ext cx="4657090" cy="2467610"/>
          </a:xfrm>
          <a:noFill/>
        </p:spPr>
        <p:txBody>
          <a:bodyPr/>
          <a:p>
            <a:pPr marL="0" indent="0" algn="just">
              <a:buClrTx/>
              <a:buSzTx/>
              <a:buNone/>
            </a:pPr>
            <a:r>
              <a:rPr lang="ru-RU" sz="1400" dirty="0">
                <a:latin typeface="Segoe UI" panose="020B0502040204020203" charset="0"/>
                <a:ea typeface="Segoe UI" panose="020B0502040204020203" charset="0"/>
                <a:cs typeface="Segoe UI" panose="020B0502040204020203" charset="0"/>
                <a:sym typeface="+mn-ea"/>
              </a:rPr>
              <a:t>Если плательщик УСН перешел на уплату НДС (превышены пороги), а затем весь следующий год имеет доходы менее 60 млн руб может ли он снова перестать платить НДС?</a:t>
            </a:r>
            <a:endParaRPr lang="ru-RU" sz="1400" dirty="0">
              <a:latin typeface="Segoe UI" panose="020B0502040204020203" charset="0"/>
              <a:ea typeface="Segoe UI" panose="020B0502040204020203" charset="0"/>
              <a:cs typeface="Segoe UI" panose="020B0502040204020203" charset="0"/>
            </a:endParaRPr>
          </a:p>
          <a:p>
            <a:pPr marL="0" indent="0" algn="just">
              <a:buClrTx/>
              <a:buSzTx/>
              <a:buNone/>
            </a:pPr>
            <a:r>
              <a:rPr lang="ru-RU" sz="1400" dirty="0">
                <a:latin typeface="Segoe UI" panose="020B0502040204020203" charset="0"/>
                <a:ea typeface="Segoe UI" panose="020B0502040204020203" charset="0"/>
                <a:cs typeface="Segoe UI" panose="020B0502040204020203" charset="0"/>
                <a:sym typeface="+mn-ea"/>
              </a:rPr>
              <a:t>Нужно ли в этом случае представлять уведомление об освобождении т уплаты НДС?</a:t>
            </a:r>
            <a:endParaRPr lang="ru-RU" sz="1400" dirty="0">
              <a:latin typeface="Segoe UI" panose="020B0502040204020203" charset="0"/>
              <a:ea typeface="Segoe UI" panose="020B0502040204020203" charset="0"/>
              <a:cs typeface="Segoe UI" panose="020B0502040204020203" charset="0"/>
            </a:endParaRPr>
          </a:p>
          <a:p>
            <a:pPr marL="0" indent="0" algn="just" defTabSz="914400">
              <a:spcBef>
                <a:spcPts val="1000"/>
              </a:spcBef>
              <a:buClrTx/>
              <a:buSzTx/>
              <a:buNone/>
            </a:pPr>
            <a:endParaRPr lang="ru-RU" sz="1400" dirty="0">
              <a:latin typeface="Segoe UI" panose="020B0502040204020203" charset="0"/>
              <a:ea typeface="Segoe UI" panose="020B0502040204020203" charset="0"/>
              <a:cs typeface="Segoe UI" panose="020B0502040204020203" charset="0"/>
            </a:endParaRPr>
          </a:p>
        </p:txBody>
      </p:sp>
      <p:sp>
        <p:nvSpPr>
          <p:cNvPr id="3" name="Замещающее содержимое 2"/>
          <p:cNvSpPr>
            <a:spLocks noGrp="1"/>
          </p:cNvSpPr>
          <p:nvPr>
            <p:ph sz="half" idx="2"/>
          </p:nvPr>
        </p:nvSpPr>
        <p:spPr>
          <a:xfrm>
            <a:off x="6808470" y="3204845"/>
            <a:ext cx="4128770" cy="3533140"/>
          </a:xfrm>
          <a:noFill/>
        </p:spPr>
        <p:txBody>
          <a:bodyPr/>
          <a:p>
            <a:pPr marL="0" indent="0" algn="just">
              <a:buClrTx/>
              <a:buSzTx/>
              <a:buNone/>
            </a:pPr>
            <a:r>
              <a:rPr lang="ru-RU" sz="1400" dirty="0">
                <a:latin typeface="Segoe UI" panose="020B0502040204020203" charset="0"/>
                <a:ea typeface="Segoe UI" panose="020B0502040204020203" charset="0"/>
                <a:cs typeface="Segoe UI" panose="020B0502040204020203" charset="0"/>
                <a:sym typeface="+mn-ea"/>
              </a:rPr>
              <a:t>Организации и индивидуальные предприниматели, применяющие упрощенную систему налогообложения, освобождаются от исполнения обязанностей налогоплательщика, связанных с исчислением и уплатой налога, при соблюдении одного из следующих условий:</a:t>
            </a:r>
            <a:endParaRPr lang="ru-RU" sz="1400" dirty="0">
              <a:latin typeface="Segoe UI" panose="020B0502040204020203" charset="0"/>
              <a:ea typeface="Segoe UI" panose="020B0502040204020203" charset="0"/>
              <a:cs typeface="Segoe UI" panose="020B0502040204020203" charset="0"/>
            </a:endParaRPr>
          </a:p>
          <a:p>
            <a:pPr marL="0" indent="0" algn="just">
              <a:buClrTx/>
              <a:buSzTx/>
              <a:buNone/>
            </a:pPr>
            <a:r>
              <a:rPr lang="ru-RU" sz="1400" dirty="0">
                <a:latin typeface="Segoe UI" panose="020B0502040204020203" charset="0"/>
                <a:ea typeface="Segoe UI" panose="020B0502040204020203" charset="0"/>
                <a:cs typeface="Segoe UI" panose="020B0502040204020203" charset="0"/>
                <a:sym typeface="+mn-ea"/>
              </a:rPr>
              <a:t>за предшествующий налоговый период по налогу, уплачиваемому в связи с применением упрощенной системы налогообложения, у указанных организации или индивидуального предпринимателя сумма доходов не превысила в совокупности 60 миллионов рублей.</a:t>
            </a:r>
            <a:endParaRPr lang="ru-RU" sz="1400" dirty="0">
              <a:latin typeface="Segoe UI" panose="020B0502040204020203" charset="0"/>
              <a:ea typeface="Segoe UI" panose="020B0502040204020203" charset="0"/>
              <a:cs typeface="Segoe UI" panose="020B0502040204020203" charset="0"/>
              <a:hlinkClick r:id="rId1"/>
            </a:endParaRPr>
          </a:p>
          <a:p>
            <a:pPr marL="0" indent="0" algn="just">
              <a:buClrTx/>
              <a:buSzTx/>
              <a:buNone/>
            </a:pPr>
            <a:r>
              <a:rPr lang="ru-RU" sz="1400" dirty="0">
                <a:latin typeface="Segoe UI" panose="020B0502040204020203" charset="0"/>
                <a:ea typeface="Segoe UI" panose="020B0502040204020203" charset="0"/>
                <a:cs typeface="Segoe UI" panose="020B0502040204020203" charset="0"/>
                <a:sym typeface="+mn-ea"/>
              </a:rPr>
              <a:t>Уведомление в этом случае не представляется.</a:t>
            </a:r>
            <a:endParaRPr lang="ru-RU" sz="1400" dirty="0">
              <a:latin typeface="Segoe UI" panose="020B0502040204020203" charset="0"/>
              <a:ea typeface="Segoe UI" panose="020B0502040204020203" charset="0"/>
              <a:cs typeface="Segoe UI" panose="020B0502040204020203" charset="0"/>
            </a:endParaRPr>
          </a:p>
        </p:txBody>
      </p:sp>
      <p:sp>
        <p:nvSpPr>
          <p:cNvPr id="4" name="Заголовок 3"/>
          <p:cNvSpPr>
            <a:spLocks noGrp="1"/>
          </p:cNvSpPr>
          <p:nvPr>
            <p:ph type="title"/>
          </p:nvPr>
        </p:nvSpPr>
        <p:spPr>
          <a:xfrm>
            <a:off x="737235" y="1537335"/>
            <a:ext cx="10805160" cy="796290"/>
          </a:xfrm>
          <a:noFill/>
        </p:spPr>
        <p:txBody>
          <a:bodyPr/>
          <a:p>
            <a:pPr indent="-228600" algn="ctr">
              <a:spcBef>
                <a:spcPts val="1000"/>
              </a:spcBef>
              <a:buClrTx/>
              <a:buSzTx/>
              <a:buNone/>
            </a:pPr>
            <a:r>
              <a:rPr lang="ru-RU" sz="1690" dirty="0" smtClean="0">
                <a:latin typeface="Segoe UI" panose="020B0502040204020203" charset="0"/>
                <a:ea typeface="Segoe UI" panose="020B0502040204020203" charset="0"/>
                <a:cs typeface="Segoe UI" panose="020B0502040204020203" charset="0"/>
                <a:sym typeface="+mn-ea"/>
              </a:rPr>
              <a:t>Применение НДС плательщиками НДС</a:t>
            </a:r>
            <a:br>
              <a:rPr lang="ru-RU" sz="1690" b="1" dirty="0" smtClean="0">
                <a:latin typeface="Segoe UI" panose="020B0502040204020203" charset="0"/>
                <a:ea typeface="Segoe UI" panose="020B0502040204020203" charset="0"/>
                <a:cs typeface="Segoe UI" panose="020B0502040204020203" charset="0"/>
              </a:rPr>
            </a:br>
            <a:r>
              <a:rPr lang="ru-RU" sz="1400" b="0" dirty="0" smtClean="0">
                <a:latin typeface="Segoe UI" panose="020B0502040204020203" charset="0"/>
                <a:ea typeface="Segoe UI" panose="020B0502040204020203" charset="0"/>
                <a:cs typeface="Segoe UI" panose="020B0502040204020203" charset="0"/>
                <a:sym typeface="+mn-ea"/>
              </a:rPr>
              <a:t> </a:t>
            </a:r>
            <a:endParaRPr lang="ru-RU" sz="1400" b="0" dirty="0" smtClean="0">
              <a:latin typeface="Segoe UI" panose="020B0502040204020203" charset="0"/>
              <a:ea typeface="Segoe UI" panose="020B0502040204020203" charset="0"/>
              <a:cs typeface="Segoe UI" panose="020B0502040204020203" charset="0"/>
            </a:endParaRPr>
          </a:p>
        </p:txBody>
      </p:sp>
      <p:sp>
        <p:nvSpPr>
          <p:cNvPr id="6" name="Текстовое поле 5"/>
          <p:cNvSpPr txBox="1"/>
          <p:nvPr/>
        </p:nvSpPr>
        <p:spPr>
          <a:xfrm flipV="1">
            <a:off x="635" y="7021830"/>
            <a:ext cx="12984480" cy="434340"/>
          </a:xfrm>
          <a:prstGeom prst="rect">
            <a:avLst/>
          </a:prstGeom>
          <a:noFill/>
        </p:spPr>
        <p:txBody>
          <a:bodyPr wrap="square" rtlCol="0">
            <a:noAutofit/>
          </a:bodyPr>
          <a:p>
            <a:endParaRPr lang="ru-RU" altLang="en-US"/>
          </a:p>
        </p:txBody>
      </p:sp>
      <p:sp>
        <p:nvSpPr>
          <p:cNvPr id="7" name="Текстовое поле 6"/>
          <p:cNvSpPr txBox="1"/>
          <p:nvPr/>
        </p:nvSpPr>
        <p:spPr>
          <a:xfrm>
            <a:off x="1230630" y="793750"/>
            <a:ext cx="6493510" cy="393700"/>
          </a:xfrm>
          <a:prstGeom prst="rect">
            <a:avLst/>
          </a:prstGeom>
          <a:noFill/>
        </p:spPr>
        <p:txBody>
          <a:bodyPr wrap="square" rtlCol="0">
            <a:noAutofit/>
          </a:bodyPr>
          <a:p>
            <a: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t>Особенности применения специальных режимов</a:t>
            </a:r>
            <a:b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br>
            <a:endParaRPr lang="ru-RU"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ее содержимое 1"/>
          <p:cNvSpPr>
            <a:spLocks noGrp="1"/>
          </p:cNvSpPr>
          <p:nvPr>
            <p:ph sz="half" idx="1"/>
          </p:nvPr>
        </p:nvSpPr>
        <p:spPr>
          <a:xfrm>
            <a:off x="1615440" y="3204845"/>
            <a:ext cx="3907790" cy="2467610"/>
          </a:xfrm>
          <a:noFill/>
        </p:spPr>
        <p:txBody>
          <a:bodyPr/>
          <a:p>
            <a:pPr marL="0" indent="0" algn="just" defTabSz="914400">
              <a:spcBef>
                <a:spcPts val="1000"/>
              </a:spcBef>
              <a:buClrTx/>
              <a:buSzTx/>
              <a:buNone/>
            </a:pPr>
            <a:r>
              <a:rPr lang="ru-RU" sz="1400" dirty="0">
                <a:latin typeface="Segoe UI" panose="020B0502040204020203" charset="0"/>
                <a:ea typeface="Segoe UI" panose="020B0502040204020203" charset="0"/>
                <a:cs typeface="Segoe UI" panose="020B0502040204020203" charset="0"/>
                <a:sym typeface="+mn-ea"/>
              </a:rPr>
              <a:t>Выставляют ли упрощенцы счета-фактуры?</a:t>
            </a:r>
            <a:endParaRPr lang="ru-RU" sz="1400" dirty="0">
              <a:latin typeface="Segoe UI" panose="020B0502040204020203" charset="0"/>
              <a:ea typeface="Segoe UI" panose="020B0502040204020203" charset="0"/>
              <a:cs typeface="Segoe UI" panose="020B0502040204020203" charset="0"/>
            </a:endParaRPr>
          </a:p>
          <a:p>
            <a:pPr marL="0" indent="0" algn="just" defTabSz="914400">
              <a:spcBef>
                <a:spcPts val="1000"/>
              </a:spcBef>
              <a:buClrTx/>
              <a:buSzTx/>
              <a:buNone/>
            </a:pPr>
            <a:endParaRPr lang="ru-RU" sz="1400" dirty="0">
              <a:latin typeface="Segoe UI" panose="020B0502040204020203" charset="0"/>
              <a:ea typeface="Segoe UI" panose="020B0502040204020203" charset="0"/>
              <a:cs typeface="Segoe UI" panose="020B0502040204020203" charset="0"/>
            </a:endParaRPr>
          </a:p>
        </p:txBody>
      </p:sp>
      <p:sp>
        <p:nvSpPr>
          <p:cNvPr id="3" name="Замещающее содержимое 2"/>
          <p:cNvSpPr>
            <a:spLocks noGrp="1"/>
          </p:cNvSpPr>
          <p:nvPr>
            <p:ph sz="half" idx="2"/>
          </p:nvPr>
        </p:nvSpPr>
        <p:spPr>
          <a:xfrm>
            <a:off x="6166485" y="2488565"/>
            <a:ext cx="4770755" cy="4249420"/>
          </a:xfrm>
          <a:noFill/>
        </p:spPr>
        <p:txBody>
          <a:bodyPr/>
          <a:p>
            <a:pPr marL="0" indent="0" algn="just" defTabSz="514350">
              <a:lnSpc>
                <a:spcPct val="90000"/>
              </a:lnSpc>
              <a:spcBef>
                <a:spcPts val="565"/>
              </a:spcBef>
              <a:buNone/>
            </a:pPr>
            <a:r>
              <a:rPr lang="ru-RU" sz="1400" dirty="0">
                <a:latin typeface="Segoe UI" panose="020B0502040204020203" charset="0"/>
                <a:ea typeface="Segoe UI" panose="020B0502040204020203" charset="0"/>
                <a:cs typeface="Segoe UI" panose="020B0502040204020203" charset="0"/>
                <a:sym typeface="+mn-ea"/>
              </a:rPr>
              <a:t>Пункт 5 статьи 168 НК РФ При реализации товаров (работ, услуг) налогоплательщиками, освобожденными в соответствии со статьей 145 настоящего Кодекса от исполнения обязанностей налогоплательщика, счета-фактуры составляются без выделения соответствующих сумм налога. При этом на указанных документах делается соответствующая надпись или ставится штамп "Без налога (НДС)".</a:t>
            </a:r>
            <a:endParaRPr lang="ru-RU" sz="1400" dirty="0">
              <a:latin typeface="Segoe UI" panose="020B0502040204020203" charset="0"/>
              <a:ea typeface="Segoe UI" panose="020B0502040204020203" charset="0"/>
              <a:cs typeface="Segoe UI" panose="020B0502040204020203" charset="0"/>
            </a:endParaRPr>
          </a:p>
          <a:p>
            <a:pPr marL="0" indent="0" defTabSz="514350">
              <a:lnSpc>
                <a:spcPct val="90000"/>
              </a:lnSpc>
              <a:spcBef>
                <a:spcPts val="565"/>
              </a:spcBef>
              <a:buNone/>
            </a:pPr>
            <a:r>
              <a:rPr lang="ru-RU" sz="1400" dirty="0">
                <a:latin typeface="Segoe UI" panose="020B0502040204020203" charset="0"/>
                <a:ea typeface="Segoe UI" panose="020B0502040204020203" charset="0"/>
                <a:cs typeface="Segoe UI" panose="020B0502040204020203" charset="0"/>
                <a:sym typeface="+mn-ea"/>
              </a:rPr>
              <a:t>При этом согласно Федерального закона от 29.10.2024 №362-ФЗ внесены изменения в п.5 ст.168 НК РФ.</a:t>
            </a:r>
            <a:endParaRPr lang="ru-RU" sz="1400" dirty="0">
              <a:latin typeface="Segoe UI" panose="020B0502040204020203" charset="0"/>
              <a:ea typeface="Segoe UI" panose="020B0502040204020203" charset="0"/>
              <a:cs typeface="Segoe UI" panose="020B0502040204020203" charset="0"/>
              <a:hlinkClick r:id="rId1"/>
            </a:endParaRPr>
          </a:p>
          <a:p>
            <a:pPr marL="0" indent="0" algn="just" defTabSz="514350">
              <a:lnSpc>
                <a:spcPct val="90000"/>
              </a:lnSpc>
              <a:spcBef>
                <a:spcPts val="565"/>
              </a:spcBef>
              <a:buNone/>
            </a:pPr>
            <a:r>
              <a:rPr lang="ru-RU" sz="1400" dirty="0">
                <a:latin typeface="Segoe UI" panose="020B0502040204020203" charset="0"/>
                <a:ea typeface="Segoe UI" panose="020B0502040204020203" charset="0"/>
                <a:cs typeface="Segoe UI" panose="020B0502040204020203" charset="0"/>
                <a:sym typeface="+mn-ea"/>
              </a:rPr>
              <a:t>При реализации товаров (работ, услуг) налогоплательщиками, применяющими систему налогообложения для сельскохозяйственных товаропроизводителей (единый сельскохозяйственный налог) или упрощенную систему налогообложения и при этом освобожденными от исполнения обязанностей налогоплательщика, связанных с исчислением и уплатой налога, счета-фактуры не составляются.</a:t>
            </a:r>
            <a:endParaRPr lang="ru-RU" sz="1400" dirty="0">
              <a:latin typeface="Segoe UI" panose="020B0502040204020203" charset="0"/>
              <a:ea typeface="Segoe UI" panose="020B0502040204020203" charset="0"/>
              <a:cs typeface="Segoe UI" panose="020B0502040204020203" charset="0"/>
            </a:endParaRPr>
          </a:p>
        </p:txBody>
      </p:sp>
      <p:sp>
        <p:nvSpPr>
          <p:cNvPr id="4" name="Заголовок 3"/>
          <p:cNvSpPr>
            <a:spLocks noGrp="1"/>
          </p:cNvSpPr>
          <p:nvPr>
            <p:ph type="title"/>
          </p:nvPr>
        </p:nvSpPr>
        <p:spPr>
          <a:xfrm>
            <a:off x="737235" y="1537335"/>
            <a:ext cx="10805160" cy="796290"/>
          </a:xfrm>
          <a:noFill/>
        </p:spPr>
        <p:txBody>
          <a:bodyPr/>
          <a:p>
            <a:pPr indent="-228600" algn="ctr">
              <a:spcBef>
                <a:spcPts val="1000"/>
              </a:spcBef>
              <a:buClrTx/>
              <a:buSzTx/>
              <a:buNone/>
            </a:pPr>
            <a:r>
              <a:rPr lang="ru-RU" sz="1690" dirty="0" smtClean="0">
                <a:latin typeface="Segoe UI" panose="020B0502040204020203" charset="0"/>
                <a:ea typeface="Segoe UI" panose="020B0502040204020203" charset="0"/>
                <a:cs typeface="Segoe UI" panose="020B0502040204020203" charset="0"/>
                <a:sym typeface="+mn-ea"/>
              </a:rPr>
              <a:t>Применение НДС плательщиками НДС</a:t>
            </a:r>
            <a:br>
              <a:rPr lang="ru-RU" sz="1690" b="1" dirty="0" smtClean="0">
                <a:latin typeface="Segoe UI" panose="020B0502040204020203" charset="0"/>
                <a:ea typeface="Segoe UI" panose="020B0502040204020203" charset="0"/>
                <a:cs typeface="Segoe UI" panose="020B0502040204020203" charset="0"/>
              </a:rPr>
            </a:br>
            <a:r>
              <a:rPr lang="ru-RU" sz="1400" b="0" dirty="0" smtClean="0">
                <a:latin typeface="Segoe UI" panose="020B0502040204020203" charset="0"/>
                <a:ea typeface="Segoe UI" panose="020B0502040204020203" charset="0"/>
                <a:cs typeface="Segoe UI" panose="020B0502040204020203" charset="0"/>
                <a:sym typeface="+mn-ea"/>
              </a:rPr>
              <a:t> </a:t>
            </a:r>
            <a:endParaRPr lang="ru-RU" sz="1400" b="0" dirty="0" smtClean="0">
              <a:latin typeface="Segoe UI" panose="020B0502040204020203" charset="0"/>
              <a:ea typeface="Segoe UI" panose="020B0502040204020203" charset="0"/>
              <a:cs typeface="Segoe UI" panose="020B0502040204020203" charset="0"/>
            </a:endParaRPr>
          </a:p>
        </p:txBody>
      </p:sp>
      <p:sp>
        <p:nvSpPr>
          <p:cNvPr id="6" name="Текстовое поле 5"/>
          <p:cNvSpPr txBox="1"/>
          <p:nvPr/>
        </p:nvSpPr>
        <p:spPr>
          <a:xfrm flipV="1">
            <a:off x="635" y="7021830"/>
            <a:ext cx="12984480" cy="434340"/>
          </a:xfrm>
          <a:prstGeom prst="rect">
            <a:avLst/>
          </a:prstGeom>
          <a:noFill/>
        </p:spPr>
        <p:txBody>
          <a:bodyPr wrap="square" rtlCol="0">
            <a:noAutofit/>
          </a:bodyPr>
          <a:p>
            <a:endParaRPr lang="ru-RU" altLang="en-US"/>
          </a:p>
        </p:txBody>
      </p:sp>
      <p:sp>
        <p:nvSpPr>
          <p:cNvPr id="7" name="Текстовое поле 6"/>
          <p:cNvSpPr txBox="1"/>
          <p:nvPr/>
        </p:nvSpPr>
        <p:spPr>
          <a:xfrm>
            <a:off x="1230630" y="793750"/>
            <a:ext cx="6493510" cy="393700"/>
          </a:xfrm>
          <a:prstGeom prst="rect">
            <a:avLst/>
          </a:prstGeom>
          <a:noFill/>
        </p:spPr>
        <p:txBody>
          <a:bodyPr wrap="square" rtlCol="0">
            <a:noAutofit/>
          </a:bodyPr>
          <a:p>
            <a: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t>Особенности применения специальных режимов</a:t>
            </a:r>
            <a:b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br>
            <a:endParaRPr lang="ru-RU"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ее содержимое 1"/>
          <p:cNvSpPr>
            <a:spLocks noGrp="1"/>
          </p:cNvSpPr>
          <p:nvPr>
            <p:ph sz="half" idx="1"/>
          </p:nvPr>
        </p:nvSpPr>
        <p:spPr>
          <a:xfrm>
            <a:off x="1615440" y="3204845"/>
            <a:ext cx="2713355" cy="2467610"/>
          </a:xfrm>
          <a:noFill/>
        </p:spPr>
        <p:txBody>
          <a:bodyPr/>
          <a:p>
            <a:pPr marL="0" algn="just" defTabSz="914400">
              <a:spcBef>
                <a:spcPts val="1000"/>
              </a:spcBef>
              <a:buClrTx/>
              <a:buSzTx/>
              <a:buNone/>
            </a:pPr>
            <a:r>
              <a:rPr lang="ru-RU" sz="1400" dirty="0">
                <a:latin typeface="Segoe UI" panose="020B0502040204020203" charset="0"/>
                <a:ea typeface="Segoe UI" panose="020B0502040204020203" charset="0"/>
                <a:cs typeface="Segoe UI" panose="020B0502040204020203" charset="0"/>
                <a:sym typeface="+mn-ea"/>
              </a:rPr>
              <a:t>Как учитывать страховые взносы за себя</a:t>
            </a:r>
            <a:endParaRPr lang="ru-RU" sz="1400" dirty="0">
              <a:latin typeface="Segoe UI" panose="020B0502040204020203" charset="0"/>
              <a:ea typeface="Segoe UI" panose="020B0502040204020203" charset="0"/>
              <a:cs typeface="Segoe UI" panose="020B0502040204020203" charset="0"/>
              <a:hlinkClick r:id="rId1"/>
            </a:endParaRPr>
          </a:p>
          <a:p>
            <a:pPr marL="0" algn="just" defTabSz="914400">
              <a:spcBef>
                <a:spcPts val="1000"/>
              </a:spcBef>
              <a:buClrTx/>
              <a:buSzTx/>
              <a:buNone/>
            </a:pPr>
            <a:endParaRPr lang="ru-RU" sz="1400" dirty="0">
              <a:latin typeface="Segoe UI" panose="020B0502040204020203" charset="0"/>
              <a:ea typeface="Segoe UI" panose="020B0502040204020203" charset="0"/>
              <a:cs typeface="Segoe UI" panose="020B0502040204020203" charset="0"/>
            </a:endParaRPr>
          </a:p>
        </p:txBody>
      </p:sp>
      <p:sp>
        <p:nvSpPr>
          <p:cNvPr id="3" name="Замещающее содержимое 2"/>
          <p:cNvSpPr>
            <a:spLocks noGrp="1"/>
          </p:cNvSpPr>
          <p:nvPr>
            <p:ph sz="half" idx="2"/>
          </p:nvPr>
        </p:nvSpPr>
        <p:spPr>
          <a:xfrm>
            <a:off x="5284470" y="2488565"/>
            <a:ext cx="6087110" cy="4249420"/>
          </a:xfrm>
          <a:noFill/>
        </p:spPr>
        <p:txBody>
          <a:bodyPr/>
          <a:p>
            <a:pPr marL="0" indent="0" algn="just">
              <a:buClrTx/>
              <a:buSzTx/>
              <a:buNone/>
            </a:pPr>
            <a:r>
              <a:rPr lang="ru-RU" sz="1400" dirty="0">
                <a:latin typeface="Segoe UI" panose="020B0502040204020203" charset="0"/>
                <a:ea typeface="Segoe UI" panose="020B0502040204020203" charset="0"/>
                <a:cs typeface="Segoe UI" panose="020B0502040204020203" charset="0"/>
                <a:sym typeface="+mn-ea"/>
              </a:rPr>
              <a:t>Учитывается в составе расходов сумму страховых взносов на обязательное пенсионное страхование и на обязательное медицинское страхование, подлежащую уплате в данном налоговом периоде в соответствии со статьей 430 НК РФ.</a:t>
            </a:r>
            <a:endParaRPr lang="ru-RU" sz="1400" dirty="0">
              <a:latin typeface="Segoe UI" panose="020B0502040204020203" charset="0"/>
              <a:ea typeface="Segoe UI" panose="020B0502040204020203" charset="0"/>
              <a:cs typeface="Segoe UI" panose="020B0502040204020203" charset="0"/>
              <a:hlinkClick r:id="rId2"/>
            </a:endParaRPr>
          </a:p>
          <a:p>
            <a:pPr marL="0" indent="0" algn="just">
              <a:buClrTx/>
              <a:buSzTx/>
              <a:buNone/>
            </a:pPr>
            <a:r>
              <a:rPr lang="ru-RU" sz="1400" dirty="0">
                <a:latin typeface="Segoe UI" panose="020B0502040204020203" charset="0"/>
                <a:ea typeface="Segoe UI" panose="020B0502040204020203" charset="0"/>
                <a:cs typeface="Segoe UI" panose="020B0502040204020203" charset="0"/>
                <a:sym typeface="+mn-ea"/>
              </a:rPr>
              <a:t>Страховые взносы, указанные в абзаце втором настоящего подпункта, считаются подлежащими уплате в данном налоговом периоде в том числе в случае, если срок уплаты таких страховых взносов приходится в соответствии с пунктом 7 статьи 6.1 НК РФ на первый рабочий день следующего года.</a:t>
            </a:r>
            <a:endParaRPr lang="ru-RU" sz="1400" dirty="0">
              <a:latin typeface="Segoe UI" panose="020B0502040204020203" charset="0"/>
              <a:ea typeface="Segoe UI" panose="020B0502040204020203" charset="0"/>
              <a:cs typeface="Segoe UI" panose="020B0502040204020203" charset="0"/>
              <a:hlinkClick r:id="rId3"/>
            </a:endParaRPr>
          </a:p>
          <a:p>
            <a:pPr marL="0" indent="0" algn="just">
              <a:buClrTx/>
              <a:buSzTx/>
              <a:buNone/>
            </a:pPr>
            <a:r>
              <a:rPr lang="ru-RU" sz="1400" dirty="0">
                <a:latin typeface="Segoe UI" panose="020B0502040204020203" charset="0"/>
                <a:ea typeface="Segoe UI" panose="020B0502040204020203" charset="0"/>
                <a:cs typeface="Segoe UI" panose="020B0502040204020203" charset="0"/>
                <a:sym typeface="+mn-ea"/>
              </a:rPr>
              <a:t>Суммы страховых взносов, определяемые в соответствии со статьей 430 НК РФ, уплаченные после 31 декабря 2024 года за расчетные периоды, предшествующие 2025 году, учитываются в расходах при определении за налоговые (отчетные) периоды 2025 - 2027 годов налоговой базы по налогу, подлежащему уплате в связи с применением упрощенной системы налогообложения.</a:t>
            </a:r>
            <a:endParaRPr lang="ru-RU" sz="1400" dirty="0">
              <a:latin typeface="Segoe UI" panose="020B0502040204020203" charset="0"/>
              <a:ea typeface="Segoe UI" panose="020B0502040204020203" charset="0"/>
              <a:cs typeface="Segoe UI" panose="020B0502040204020203" charset="0"/>
            </a:endParaRPr>
          </a:p>
        </p:txBody>
      </p:sp>
      <p:sp>
        <p:nvSpPr>
          <p:cNvPr id="4" name="Заголовок 3"/>
          <p:cNvSpPr>
            <a:spLocks noGrp="1"/>
          </p:cNvSpPr>
          <p:nvPr>
            <p:ph type="title"/>
          </p:nvPr>
        </p:nvSpPr>
        <p:spPr>
          <a:xfrm>
            <a:off x="737235" y="1537335"/>
            <a:ext cx="10805160" cy="796290"/>
          </a:xfrm>
          <a:noFill/>
        </p:spPr>
        <p:txBody>
          <a:bodyPr/>
          <a:p>
            <a:pPr indent="-228600" algn="ctr">
              <a:spcBef>
                <a:spcPts val="1000"/>
              </a:spcBef>
              <a:buClrTx/>
              <a:buSzTx/>
              <a:buNone/>
            </a:pPr>
            <a:r>
              <a:rPr lang="ru-RU" sz="1690" dirty="0" smtClean="0">
                <a:sym typeface="+mn-ea"/>
              </a:rPr>
              <a:t>Порядок учета страховых взносов «за себя» в расходах</a:t>
            </a:r>
            <a:br>
              <a:rPr lang="ru-RU" sz="1690" b="1" dirty="0" smtClean="0"/>
            </a:br>
            <a:br>
              <a:rPr lang="ru-RU" sz="1690" b="1" dirty="0" smtClean="0"/>
            </a:br>
            <a:r>
              <a:rPr lang="ru-RU" sz="1690" b="0" dirty="0" smtClean="0">
                <a:sym typeface="+mn-ea"/>
              </a:rPr>
              <a:t>Федеральный закон </a:t>
            </a:r>
            <a:r>
              <a:rPr lang="ru-RU" sz="1690" b="0" dirty="0">
                <a:sym typeface="+mn-ea"/>
              </a:rPr>
              <a:t>от 08.08.2024 №</a:t>
            </a:r>
            <a:r>
              <a:rPr lang="ru-RU" sz="1690" b="0" dirty="0" smtClean="0">
                <a:sym typeface="+mn-ea"/>
              </a:rPr>
              <a:t>259-ФЗ</a:t>
            </a:r>
            <a:r>
              <a:rPr lang="ru-RU" sz="1400" b="0" dirty="0" smtClean="0">
                <a:latin typeface="Segoe UI" panose="020B0502040204020203" charset="0"/>
                <a:ea typeface="Segoe UI" panose="020B0502040204020203" charset="0"/>
                <a:cs typeface="Segoe UI" panose="020B0502040204020203" charset="0"/>
                <a:sym typeface="+mn-ea"/>
              </a:rPr>
              <a:t> </a:t>
            </a:r>
            <a:endParaRPr lang="ru-RU" sz="1400" b="0" dirty="0" smtClean="0">
              <a:latin typeface="Segoe UI" panose="020B0502040204020203" charset="0"/>
              <a:ea typeface="Segoe UI" panose="020B0502040204020203" charset="0"/>
              <a:cs typeface="Segoe UI" panose="020B0502040204020203" charset="0"/>
            </a:endParaRPr>
          </a:p>
        </p:txBody>
      </p:sp>
      <p:sp>
        <p:nvSpPr>
          <p:cNvPr id="6" name="Текстовое поле 5"/>
          <p:cNvSpPr txBox="1"/>
          <p:nvPr/>
        </p:nvSpPr>
        <p:spPr>
          <a:xfrm flipV="1">
            <a:off x="635" y="7021830"/>
            <a:ext cx="12984480" cy="434340"/>
          </a:xfrm>
          <a:prstGeom prst="rect">
            <a:avLst/>
          </a:prstGeom>
          <a:noFill/>
        </p:spPr>
        <p:txBody>
          <a:bodyPr wrap="square" rtlCol="0">
            <a:noAutofit/>
          </a:bodyPr>
          <a:p>
            <a:endParaRPr lang="ru-RU" altLang="en-US"/>
          </a:p>
        </p:txBody>
      </p:sp>
      <p:sp>
        <p:nvSpPr>
          <p:cNvPr id="7" name="Текстовое поле 6"/>
          <p:cNvSpPr txBox="1"/>
          <p:nvPr/>
        </p:nvSpPr>
        <p:spPr>
          <a:xfrm>
            <a:off x="1230630" y="793750"/>
            <a:ext cx="6493510" cy="393700"/>
          </a:xfrm>
          <a:prstGeom prst="rect">
            <a:avLst/>
          </a:prstGeom>
          <a:noFill/>
        </p:spPr>
        <p:txBody>
          <a:bodyPr wrap="square" rtlCol="0">
            <a:noAutofit/>
          </a:bodyPr>
          <a:p>
            <a: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t>Особенности применения специальных режимов</a:t>
            </a:r>
            <a:b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br>
            <a:endParaRPr lang="ru-RU"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ее содержимое 1"/>
          <p:cNvSpPr>
            <a:spLocks noGrp="1"/>
          </p:cNvSpPr>
          <p:nvPr>
            <p:ph sz="half" idx="1"/>
          </p:nvPr>
        </p:nvSpPr>
        <p:spPr>
          <a:xfrm>
            <a:off x="1615440" y="3204845"/>
            <a:ext cx="2670175" cy="2467610"/>
          </a:xfrm>
          <a:noFill/>
        </p:spPr>
        <p:txBody>
          <a:bodyPr/>
          <a:p>
            <a:pPr marL="0" algn="just" defTabSz="914400">
              <a:spcBef>
                <a:spcPts val="1000"/>
              </a:spcBef>
              <a:buClrTx/>
              <a:buSzTx/>
              <a:buNone/>
            </a:pPr>
            <a:r>
              <a:rPr lang="ru-RU" sz="1400" dirty="0">
                <a:latin typeface="Segoe UI" panose="020B0502040204020203" charset="0"/>
                <a:ea typeface="Segoe UI" panose="020B0502040204020203" charset="0"/>
                <a:cs typeface="Segoe UI" panose="020B0502040204020203" charset="0"/>
                <a:sym typeface="+mn-ea"/>
              </a:rPr>
              <a:t>Как учитывать страховые взносы за себя</a:t>
            </a:r>
            <a:endParaRPr lang="ru-RU" sz="1400" dirty="0">
              <a:latin typeface="Segoe UI" panose="020B0502040204020203" charset="0"/>
              <a:ea typeface="Segoe UI" panose="020B0502040204020203" charset="0"/>
              <a:cs typeface="Segoe UI" panose="020B0502040204020203" charset="0"/>
              <a:hlinkClick r:id="rId1"/>
            </a:endParaRPr>
          </a:p>
          <a:p>
            <a:pPr marL="0" algn="just" defTabSz="914400">
              <a:spcBef>
                <a:spcPts val="1000"/>
              </a:spcBef>
              <a:buClrTx/>
              <a:buSzTx/>
              <a:buNone/>
            </a:pPr>
            <a:endParaRPr lang="ru-RU" sz="1400" dirty="0">
              <a:latin typeface="Segoe UI" panose="020B0502040204020203" charset="0"/>
              <a:ea typeface="Segoe UI" panose="020B0502040204020203" charset="0"/>
              <a:cs typeface="Segoe UI" panose="020B0502040204020203" charset="0"/>
            </a:endParaRPr>
          </a:p>
        </p:txBody>
      </p:sp>
      <p:sp>
        <p:nvSpPr>
          <p:cNvPr id="3" name="Замещающее содержимое 2"/>
          <p:cNvSpPr>
            <a:spLocks noGrp="1"/>
          </p:cNvSpPr>
          <p:nvPr>
            <p:ph sz="half" idx="2"/>
          </p:nvPr>
        </p:nvSpPr>
        <p:spPr>
          <a:xfrm>
            <a:off x="5284470" y="2488565"/>
            <a:ext cx="6087110" cy="4249420"/>
          </a:xfrm>
          <a:noFill/>
        </p:spPr>
        <p:txBody>
          <a:bodyPr/>
          <a:p>
            <a:pPr marL="0" indent="0" algn="just">
              <a:buClrTx/>
              <a:buSzTx/>
              <a:buNone/>
            </a:pPr>
            <a:r>
              <a:rPr lang="ru-RU" sz="1400" dirty="0">
                <a:latin typeface="Segoe UI" panose="020B0502040204020203" charset="0"/>
                <a:ea typeface="Segoe UI" panose="020B0502040204020203" charset="0"/>
                <a:cs typeface="Segoe UI" panose="020B0502040204020203" charset="0"/>
              </a:rPr>
              <a:t>Разъяснения по применению данной нормы даны в Письме ФНС Рос</a:t>
            </a:r>
            <a:r>
              <a:rPr lang="ru-RU" sz="1400" dirty="0">
                <a:latin typeface="Segoe UI" panose="020B0502040204020203" charset="0"/>
                <a:ea typeface="Segoe UI" panose="020B0502040204020203" charset="0"/>
                <a:cs typeface="Segoe UI" panose="020B0502040204020203" charset="0"/>
                <a:sym typeface="+mn-ea"/>
              </a:rPr>
              <a:t>сии от 12.11.2024 № СД-4-3/12916@</a:t>
            </a:r>
            <a:endParaRPr lang="ru-RU" sz="1400" dirty="0">
              <a:latin typeface="Segoe UI" panose="020B0502040204020203" charset="0"/>
              <a:ea typeface="Segoe UI" panose="020B0502040204020203" charset="0"/>
              <a:cs typeface="Segoe UI" panose="020B0502040204020203" charset="0"/>
            </a:endParaRPr>
          </a:p>
          <a:p>
            <a:pPr marL="0" indent="0" algn="just">
              <a:buClrTx/>
              <a:buSzTx/>
              <a:buNone/>
            </a:pPr>
            <a:r>
              <a:rPr lang="ru-RU" sz="1400" dirty="0">
                <a:latin typeface="Segoe UI" panose="020B0502040204020203" charset="0"/>
                <a:ea typeface="Segoe UI" panose="020B0502040204020203" charset="0"/>
                <a:cs typeface="Segoe UI" panose="020B0502040204020203" charset="0"/>
                <a:sym typeface="+mn-ea"/>
              </a:rPr>
              <a:t>Для целей учета в составе расходов при определении налоговой базы по УСН за отчетный (налоговый) период 2025 года страховых взносов, исчисленных в размере 1% с доходов, превышающих 300 тыс. рублей, за расчетный период 2025 года, уплата которых в соответствии с пунктом 2 статьи 432 НК РФ должна быть осуществлена не позднее 01.07.2026, такие страховые взносы могут быть признаны налогоплательщиком подлежащими уплате как в 2025 году, так и в 2026 году.</a:t>
            </a:r>
            <a:endParaRPr lang="ru-RU" sz="1400" dirty="0">
              <a:latin typeface="Segoe UI" panose="020B0502040204020203" charset="0"/>
              <a:ea typeface="Segoe UI" panose="020B0502040204020203" charset="0"/>
              <a:cs typeface="Segoe UI" panose="020B0502040204020203" charset="0"/>
            </a:endParaRPr>
          </a:p>
          <a:p>
            <a:pPr marL="0" indent="0" algn="just">
              <a:buClrTx/>
              <a:buSzTx/>
              <a:buNone/>
            </a:pPr>
            <a:r>
              <a:rPr lang="ru-RU" sz="1400" dirty="0">
                <a:latin typeface="Segoe UI" panose="020B0502040204020203" charset="0"/>
                <a:ea typeface="Segoe UI" panose="020B0502040204020203" charset="0"/>
                <a:cs typeface="Segoe UI" panose="020B0502040204020203" charset="0"/>
                <a:sym typeface="+mn-ea"/>
              </a:rPr>
              <a:t>При этом указанная сумма страховых взносов, на которые налогоплательщиком уменьшены доходы при определении налоговой базы по УСН за отчетный (налоговый) период 2025 года, повторно не учитывается при определении налоговой базы по УСН за налоговый период (отчетные периоды) 2026 года.</a:t>
            </a:r>
            <a:endParaRPr lang="ru-RU" sz="1400" dirty="0">
              <a:latin typeface="Segoe UI" panose="020B0502040204020203" charset="0"/>
              <a:ea typeface="Segoe UI" panose="020B0502040204020203" charset="0"/>
              <a:cs typeface="Segoe UI" panose="020B0502040204020203" charset="0"/>
            </a:endParaRPr>
          </a:p>
          <a:p>
            <a:pPr marL="0" indent="0" algn="just">
              <a:buClrTx/>
              <a:buSzTx/>
              <a:buNone/>
            </a:pPr>
            <a:r>
              <a:rPr lang="ru-RU" sz="1400" dirty="0">
                <a:latin typeface="Segoe UI" panose="020B0502040204020203" charset="0"/>
                <a:ea typeface="Segoe UI" panose="020B0502040204020203" charset="0"/>
                <a:cs typeface="Segoe UI" panose="020B0502040204020203" charset="0"/>
                <a:sym typeface="+mn-ea"/>
              </a:rPr>
              <a:t>В аналогичном порядке следует учитывать указанные страховые взносы за последующие расчетные периоды.</a:t>
            </a:r>
            <a:endParaRPr lang="ru-RU" sz="1400" dirty="0">
              <a:latin typeface="Segoe UI" panose="020B0502040204020203" charset="0"/>
              <a:ea typeface="Segoe UI" panose="020B0502040204020203" charset="0"/>
              <a:cs typeface="Segoe UI" panose="020B0502040204020203" charset="0"/>
            </a:endParaRPr>
          </a:p>
        </p:txBody>
      </p:sp>
      <p:sp>
        <p:nvSpPr>
          <p:cNvPr id="4" name="Заголовок 3"/>
          <p:cNvSpPr>
            <a:spLocks noGrp="1"/>
          </p:cNvSpPr>
          <p:nvPr>
            <p:ph type="title"/>
          </p:nvPr>
        </p:nvSpPr>
        <p:spPr>
          <a:xfrm>
            <a:off x="737235" y="1537335"/>
            <a:ext cx="10805160" cy="796290"/>
          </a:xfrm>
          <a:noFill/>
        </p:spPr>
        <p:txBody>
          <a:bodyPr/>
          <a:p>
            <a:pPr indent="-228600" algn="ctr">
              <a:spcBef>
                <a:spcPts val="1000"/>
              </a:spcBef>
              <a:buClrTx/>
              <a:buSzTx/>
              <a:buNone/>
            </a:pPr>
            <a:r>
              <a:rPr lang="ru-RU" sz="1690" dirty="0" smtClean="0">
                <a:sym typeface="+mn-ea"/>
              </a:rPr>
              <a:t>Порядок учета страховых взносов «за себя» в расходах</a:t>
            </a:r>
            <a:br>
              <a:rPr lang="ru-RU" sz="1690" b="1" dirty="0" smtClean="0"/>
            </a:br>
            <a:br>
              <a:rPr lang="ru-RU" sz="1690" b="1" dirty="0" smtClean="0"/>
            </a:br>
            <a:r>
              <a:rPr lang="ru-RU" sz="1690" b="0" dirty="0" smtClean="0">
                <a:sym typeface="+mn-ea"/>
              </a:rPr>
              <a:t>Федеральный закон </a:t>
            </a:r>
            <a:r>
              <a:rPr lang="ru-RU" sz="1690" b="0" dirty="0">
                <a:sym typeface="+mn-ea"/>
              </a:rPr>
              <a:t>от 08.08.2024 №</a:t>
            </a:r>
            <a:r>
              <a:rPr lang="ru-RU" sz="1690" b="0" dirty="0" smtClean="0">
                <a:sym typeface="+mn-ea"/>
              </a:rPr>
              <a:t>259-ФЗ</a:t>
            </a:r>
            <a:r>
              <a:rPr lang="ru-RU" sz="1400" b="0" dirty="0" smtClean="0">
                <a:latin typeface="Segoe UI" panose="020B0502040204020203" charset="0"/>
                <a:ea typeface="Segoe UI" panose="020B0502040204020203" charset="0"/>
                <a:cs typeface="Segoe UI" panose="020B0502040204020203" charset="0"/>
                <a:sym typeface="+mn-ea"/>
              </a:rPr>
              <a:t> </a:t>
            </a:r>
            <a:endParaRPr lang="ru-RU" sz="1400" b="0" dirty="0" smtClean="0">
              <a:latin typeface="Segoe UI" panose="020B0502040204020203" charset="0"/>
              <a:ea typeface="Segoe UI" panose="020B0502040204020203" charset="0"/>
              <a:cs typeface="Segoe UI" panose="020B0502040204020203" charset="0"/>
            </a:endParaRPr>
          </a:p>
        </p:txBody>
      </p:sp>
      <p:sp>
        <p:nvSpPr>
          <p:cNvPr id="6" name="Текстовое поле 5"/>
          <p:cNvSpPr txBox="1"/>
          <p:nvPr/>
        </p:nvSpPr>
        <p:spPr>
          <a:xfrm flipV="1">
            <a:off x="635" y="7021830"/>
            <a:ext cx="12984480" cy="434340"/>
          </a:xfrm>
          <a:prstGeom prst="rect">
            <a:avLst/>
          </a:prstGeom>
          <a:noFill/>
        </p:spPr>
        <p:txBody>
          <a:bodyPr wrap="square" rtlCol="0">
            <a:noAutofit/>
          </a:bodyPr>
          <a:p>
            <a:endParaRPr lang="ru-RU" altLang="en-US"/>
          </a:p>
        </p:txBody>
      </p:sp>
      <p:sp>
        <p:nvSpPr>
          <p:cNvPr id="7" name="Текстовое поле 6"/>
          <p:cNvSpPr txBox="1"/>
          <p:nvPr/>
        </p:nvSpPr>
        <p:spPr>
          <a:xfrm>
            <a:off x="1230630" y="793750"/>
            <a:ext cx="6493510" cy="393700"/>
          </a:xfrm>
          <a:prstGeom prst="rect">
            <a:avLst/>
          </a:prstGeom>
          <a:noFill/>
        </p:spPr>
        <p:txBody>
          <a:bodyPr wrap="square" rtlCol="0">
            <a:noAutofit/>
          </a:bodyPr>
          <a:p>
            <a: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t>Особенности применения специальных режимов</a:t>
            </a:r>
            <a:b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br>
            <a:endParaRPr lang="ru-RU"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ее содержимое 1"/>
          <p:cNvSpPr>
            <a:spLocks noGrp="1"/>
          </p:cNvSpPr>
          <p:nvPr>
            <p:ph sz="half" idx="1"/>
          </p:nvPr>
        </p:nvSpPr>
        <p:spPr>
          <a:xfrm>
            <a:off x="1615440" y="3204845"/>
            <a:ext cx="3191510" cy="2467610"/>
          </a:xfrm>
          <a:noFill/>
        </p:spPr>
        <p:txBody>
          <a:bodyPr/>
          <a:p>
            <a:pPr marL="0" algn="just" defTabSz="514350">
              <a:spcBef>
                <a:spcPts val="565"/>
              </a:spcBef>
              <a:spcAft>
                <a:spcPts val="0"/>
              </a:spcAft>
              <a:buClrTx/>
              <a:buSzTx/>
              <a:buNone/>
            </a:pPr>
            <a:r>
              <a:rPr lang="ru-RU" sz="1400" dirty="0" smtClean="0">
                <a:latin typeface="Segoe UI" panose="020B0502040204020203" charset="0"/>
                <a:ea typeface="Segoe UI" panose="020B0502040204020203" charset="0"/>
                <a:cs typeface="Segoe UI" panose="020B0502040204020203" charset="0"/>
                <a:sym typeface="+mn-ea"/>
              </a:rPr>
              <a:t>Как уменьшать налог на взносы, выплачиваемые по сроку 01.07.2024</a:t>
            </a:r>
            <a:endParaRPr lang="ru-RU" sz="1400" dirty="0" smtClean="0">
              <a:latin typeface="Segoe UI" panose="020B0502040204020203" charset="0"/>
              <a:ea typeface="Segoe UI" panose="020B0502040204020203" charset="0"/>
              <a:cs typeface="Segoe UI" panose="020B0502040204020203" charset="0"/>
              <a:hlinkClick r:id="rId1"/>
            </a:endParaRPr>
          </a:p>
          <a:p>
            <a:pPr marL="0" algn="just" defTabSz="514350">
              <a:spcBef>
                <a:spcPts val="565"/>
              </a:spcBef>
              <a:spcAft>
                <a:spcPts val="0"/>
              </a:spcAft>
              <a:buClrTx/>
              <a:buSzTx/>
              <a:buNone/>
            </a:pPr>
            <a:endParaRPr lang="ru-RU" sz="1400" dirty="0" smtClean="0">
              <a:latin typeface="Segoe UI" panose="020B0502040204020203" charset="0"/>
              <a:ea typeface="Segoe UI" panose="020B0502040204020203" charset="0"/>
              <a:cs typeface="Segoe UI" panose="020B0502040204020203" charset="0"/>
            </a:endParaRPr>
          </a:p>
        </p:txBody>
      </p:sp>
      <p:sp>
        <p:nvSpPr>
          <p:cNvPr id="3" name="Замещающее содержимое 2"/>
          <p:cNvSpPr>
            <a:spLocks noGrp="1"/>
          </p:cNvSpPr>
          <p:nvPr>
            <p:ph sz="half" idx="2"/>
          </p:nvPr>
        </p:nvSpPr>
        <p:spPr>
          <a:xfrm>
            <a:off x="5284470" y="2488565"/>
            <a:ext cx="6087110" cy="4249420"/>
          </a:xfrm>
          <a:noFill/>
        </p:spPr>
        <p:txBody>
          <a:bodyPr/>
          <a:p>
            <a:pPr marL="0" indent="0" algn="just">
              <a:buClrTx/>
              <a:buSzTx/>
              <a:buNone/>
            </a:pPr>
            <a:r>
              <a:rPr lang="ru-RU" sz="1015" b="1" dirty="0" smtClean="0">
                <a:latin typeface="Segoe UI" panose="020B0502040204020203" charset="0"/>
                <a:ea typeface="Segoe UI" panose="020B0502040204020203" charset="0"/>
                <a:cs typeface="Segoe UI" panose="020B0502040204020203" charset="0"/>
                <a:sym typeface="+mn-ea"/>
              </a:rPr>
              <a:t>Разъяснения ФНС России	</a:t>
            </a:r>
            <a:endParaRPr lang="ru-RU" sz="1015" b="1" dirty="0" smtClean="0">
              <a:latin typeface="Segoe UI" panose="020B0502040204020203" charset="0"/>
              <a:ea typeface="Segoe UI" panose="020B0502040204020203" charset="0"/>
              <a:cs typeface="Segoe UI" panose="020B0502040204020203" charset="0"/>
            </a:endParaRPr>
          </a:p>
          <a:p>
            <a:pPr marL="0" indent="0" algn="just">
              <a:buClrTx/>
              <a:buSzTx/>
              <a:buNone/>
            </a:pPr>
            <a:r>
              <a:rPr lang="ru-RU" sz="1400" dirty="0" smtClean="0">
                <a:latin typeface="Segoe UI" panose="020B0502040204020203" charset="0"/>
                <a:ea typeface="Segoe UI" panose="020B0502040204020203" charset="0"/>
                <a:cs typeface="Segoe UI" panose="020B0502040204020203" charset="0"/>
                <a:sym typeface="+mn-ea"/>
              </a:rPr>
              <a:t>   Для целей уменьшения налога (авансовых платежей по налогу) по УСН и/или налога по ПСН за налоговый период (отчетные периоды) 2023 года на страховые взносы, исчисленные в размере 1% с доходов, превышающих 300 тыс. рублей, за расчетный период 2023 года, уплата которых в соответствии с пунктом 2 статьи 432 Кодекса должна быть осуществлена не позднее 01.07.2024, такие страховые взносы могут быть признаны налогоплательщиком подлежащими уплате как в 2023 году, так и в 2024 году.</a:t>
            </a:r>
            <a:endParaRPr lang="ru-RU" sz="1400" dirty="0" smtClean="0">
              <a:latin typeface="Segoe UI" panose="020B0502040204020203" charset="0"/>
              <a:ea typeface="Segoe UI" panose="020B0502040204020203" charset="0"/>
              <a:cs typeface="Segoe UI" panose="020B0502040204020203" charset="0"/>
              <a:hlinkClick r:id="rId2"/>
            </a:endParaRPr>
          </a:p>
          <a:p>
            <a:pPr marL="0" indent="0" algn="just">
              <a:buClrTx/>
              <a:buSzTx/>
              <a:buNone/>
            </a:pPr>
            <a:r>
              <a:rPr lang="ru-RU" sz="1400" dirty="0" smtClean="0">
                <a:latin typeface="Segoe UI" panose="020B0502040204020203" charset="0"/>
                <a:ea typeface="Segoe UI" panose="020B0502040204020203" charset="0"/>
                <a:cs typeface="Segoe UI" panose="020B0502040204020203" charset="0"/>
                <a:sym typeface="+mn-ea"/>
              </a:rPr>
              <a:t>Индивидуальные предприниматели при исчислении налога (авансовых платежей по налогу) за налоговый период (отчетные периоды) 2023 года имеют право на уменьшение налога (авансовых платежей по налогу) по УСН и/или налога по ПСН на страховые взносы, исчисленные в размере 1% с доходов, превышающих 300 тыс. рублей, за расчетный период 2023 года, уплата которых в соответствии с пунктом 2 статьи 432 Кодекса должна быть осуществлена не позднее 01.07.2024.</a:t>
            </a:r>
            <a:endParaRPr lang="ru-RU" sz="1400" dirty="0" smtClean="0">
              <a:latin typeface="Segoe UI" panose="020B0502040204020203" charset="0"/>
              <a:ea typeface="Segoe UI" panose="020B0502040204020203" charset="0"/>
              <a:cs typeface="Segoe UI" panose="020B0502040204020203" charset="0"/>
            </a:endParaRPr>
          </a:p>
        </p:txBody>
      </p:sp>
      <p:sp>
        <p:nvSpPr>
          <p:cNvPr id="4" name="Заголовок 3"/>
          <p:cNvSpPr>
            <a:spLocks noGrp="1"/>
          </p:cNvSpPr>
          <p:nvPr>
            <p:ph type="title"/>
          </p:nvPr>
        </p:nvSpPr>
        <p:spPr>
          <a:xfrm>
            <a:off x="737235" y="1537335"/>
            <a:ext cx="10805160" cy="796290"/>
          </a:xfrm>
          <a:noFill/>
        </p:spPr>
        <p:txBody>
          <a:bodyPr/>
          <a:p>
            <a:pPr indent="-228600" algn="ctr">
              <a:spcBef>
                <a:spcPts val="1000"/>
              </a:spcBef>
              <a:buClrTx/>
              <a:buSzTx/>
              <a:buNone/>
            </a:pPr>
            <a:r>
              <a:rPr lang="ru-RU" sz="1690" dirty="0" smtClean="0">
                <a:sym typeface="+mn-ea"/>
              </a:rPr>
              <a:t>Порядок уменьшения ПСН</a:t>
            </a:r>
            <a:r>
              <a:rPr lang="en-US" sz="1690" dirty="0" smtClean="0">
                <a:sym typeface="+mn-ea"/>
              </a:rPr>
              <a:t>/</a:t>
            </a:r>
            <a:r>
              <a:rPr lang="ru-RU" sz="1690" dirty="0" smtClean="0">
                <a:sym typeface="+mn-ea"/>
              </a:rPr>
              <a:t>УСН на страховые взносы</a:t>
            </a:r>
            <a:br>
              <a:rPr lang="ru-RU" sz="1690" b="1" dirty="0" smtClean="0"/>
            </a:br>
            <a:br>
              <a:rPr lang="ru-RU" sz="1690" b="1" dirty="0" smtClean="0"/>
            </a:br>
            <a:r>
              <a:rPr lang="ru-RU" altLang="ru-RU" sz="1690" i="1" dirty="0" smtClean="0">
                <a:sym typeface="+mn-ea"/>
              </a:rPr>
              <a:t>Письмо </a:t>
            </a:r>
            <a:r>
              <a:rPr lang="ru-RU" altLang="ru-RU" sz="1690" i="1" dirty="0">
                <a:sym typeface="+mn-ea"/>
              </a:rPr>
              <a:t>ФНС России от 25.08.2023 N СД-4-3/10872@</a:t>
            </a:r>
            <a:endParaRPr lang="ru-RU" sz="1400" b="0" dirty="0" smtClean="0">
              <a:latin typeface="Segoe UI" panose="020B0502040204020203" charset="0"/>
              <a:ea typeface="Segoe UI" panose="020B0502040204020203" charset="0"/>
              <a:cs typeface="Segoe UI" panose="020B0502040204020203" charset="0"/>
            </a:endParaRPr>
          </a:p>
        </p:txBody>
      </p:sp>
      <p:sp>
        <p:nvSpPr>
          <p:cNvPr id="6" name="Текстовое поле 5"/>
          <p:cNvSpPr txBox="1"/>
          <p:nvPr/>
        </p:nvSpPr>
        <p:spPr>
          <a:xfrm flipV="1">
            <a:off x="635" y="7021830"/>
            <a:ext cx="12984480" cy="434340"/>
          </a:xfrm>
          <a:prstGeom prst="rect">
            <a:avLst/>
          </a:prstGeom>
          <a:noFill/>
        </p:spPr>
        <p:txBody>
          <a:bodyPr wrap="square" rtlCol="0">
            <a:noAutofit/>
          </a:bodyPr>
          <a:p>
            <a:endParaRPr lang="ru-RU" altLang="en-US"/>
          </a:p>
        </p:txBody>
      </p:sp>
      <p:sp>
        <p:nvSpPr>
          <p:cNvPr id="7" name="Текстовое поле 6"/>
          <p:cNvSpPr txBox="1"/>
          <p:nvPr/>
        </p:nvSpPr>
        <p:spPr>
          <a:xfrm>
            <a:off x="1230630" y="793750"/>
            <a:ext cx="6493510" cy="393700"/>
          </a:xfrm>
          <a:prstGeom prst="rect">
            <a:avLst/>
          </a:prstGeom>
          <a:noFill/>
        </p:spPr>
        <p:txBody>
          <a:bodyPr wrap="square" rtlCol="0">
            <a:noAutofit/>
          </a:bodyPr>
          <a:p>
            <a: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t>Особенности применения специальных режимов</a:t>
            </a:r>
            <a:br>
              <a:rPr lang="ru-RU" altLang="ru-RU" sz="2250" i="1" dirty="0" smtClean="0">
                <a:solidFill>
                  <a:srgbClr val="66B231"/>
                </a:solidFill>
                <a:latin typeface="Segoe UI Semilight" panose="020B0402040204020203" pitchFamily="34" charset="0"/>
                <a:ea typeface="+mj-ea"/>
                <a:cs typeface="Segoe UI Semilight" panose="020B0402040204020203" pitchFamily="34" charset="0"/>
                <a:sym typeface="+mn-ea"/>
              </a:rPr>
            </a:br>
            <a:endParaRPr lang="ru-RU" altLang="en-US"/>
          </a:p>
        </p:txBody>
      </p:sp>
    </p:spTree>
  </p:cSld>
  <p:clrMapOvr>
    <a:masterClrMapping/>
  </p:clrMapOvr>
</p:sld>
</file>

<file path=ppt/theme/theme1.xml><?xml version="1.0" encoding="utf-8"?>
<a:theme xmlns:a="http://schemas.openxmlformats.org/drawingml/2006/main" name="Тема Office">
  <a:themeElements>
    <a:clrScheme name="Другая 22">
      <a:dk1>
        <a:sysClr val="windowText" lastClr="000000"/>
      </a:dk1>
      <a:lt1>
        <a:sysClr val="window" lastClr="FFFFFF"/>
      </a:lt1>
      <a:dk2>
        <a:srgbClr val="D0D0CE"/>
      </a:dk2>
      <a:lt2>
        <a:srgbClr val="000000"/>
      </a:lt2>
      <a:accent1>
        <a:srgbClr val="D19D5F"/>
      </a:accent1>
      <a:accent2>
        <a:srgbClr val="B27344"/>
      </a:accent2>
      <a:accent3>
        <a:srgbClr val="DAC0A6"/>
      </a:accent3>
      <a:accent4>
        <a:srgbClr val="CBCBCB"/>
      </a:accent4>
      <a:accent5>
        <a:srgbClr val="C2986D"/>
      </a:accent5>
      <a:accent6>
        <a:srgbClr val="B2B2B2"/>
      </a:accent6>
      <a:hlink>
        <a:srgbClr val="D0B66E"/>
      </a:hlink>
      <a:folHlink>
        <a:srgbClr val="7F7F7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12781</Words>
  <Application>WPS Presentation</Application>
  <PresentationFormat>Широкоэкранный</PresentationFormat>
  <Paragraphs>160</Paragraphs>
  <Slides>13</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13</vt:i4>
      </vt:variant>
    </vt:vector>
  </HeadingPairs>
  <TitlesOfParts>
    <vt:vector size="24" baseType="lpstr">
      <vt:lpstr>Arial</vt:lpstr>
      <vt:lpstr>SimSun</vt:lpstr>
      <vt:lpstr>Wingdings</vt:lpstr>
      <vt:lpstr>Inter</vt:lpstr>
      <vt:lpstr>PT Sans</vt:lpstr>
      <vt:lpstr>Segoe UI</vt:lpstr>
      <vt:lpstr>Microsoft YaHei</vt:lpstr>
      <vt:lpstr>Arial Unicode MS</vt:lpstr>
      <vt:lpstr>Calibri</vt:lpstr>
      <vt:lpstr>Segoe UI Semilight</vt:lpstr>
      <vt:lpstr>Тема Office</vt:lpstr>
      <vt:lpstr>PowerPoint 演示文稿</vt:lpstr>
      <vt:lpstr>Применение НДС плательщиками НДС  </vt:lpstr>
      <vt:lpstr>Применение НДС плательщиками НДС  </vt:lpstr>
      <vt:lpstr>Применение НДС плательщиками НДС  </vt:lpstr>
      <vt:lpstr>Применение НДС плательщиками НДС  </vt:lpstr>
      <vt:lpstr>Применение НДС плательщиками НДС  </vt:lpstr>
      <vt:lpstr>Применение НДС плательщиками НДС  </vt:lpstr>
      <vt:lpstr>Порядок учета страховых взносов «за себя» в расходах Федеральный закон от 08.08.2024 №259-ФЗ </vt:lpstr>
      <vt:lpstr>Порядок учета страховых взносов «за себя» в расходах Федеральный закон от 08.08.2024 №259-ФЗ </vt:lpstr>
      <vt:lpstr>Порядок уменьшения ПСН/УСН на страховые взносы  Письмо ФНС России от 25.08.2023 N СД-4-3/10872@</vt:lpstr>
      <vt:lpstr>Порядок учета НДС при УСН</vt:lpstr>
      <vt:lpstr>Порядок учета НДС при УСН</vt:lpstr>
      <vt:lpstr>Авансы, полученные в 2024 году в случае перехода в 2025 году на режим с НДС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Дебиторка vs кредиторка:  как согласовать условия отгрузок  и не допустить кассовых разрывов</dc:title>
  <dc:creator>Кубик</dc:creator>
  <cp:lastModifiedBy>Наталья</cp:lastModifiedBy>
  <cp:revision>48</cp:revision>
  <dcterms:created xsi:type="dcterms:W3CDTF">2022-03-17T15:35:00Z</dcterms:created>
  <dcterms:modified xsi:type="dcterms:W3CDTF">2025-05-14T06:28:34Z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6542FC127D78404ABF2A253C9AD75F40_13</vt:lpwstr>
  </property>
  <property fmtid="{D5CDD505-2E9C-101B-9397-08002B2CF9AE}" pid="3" name="KSOProductBuildVer">
    <vt:lpwstr>1049-12.2.0.20796</vt:lpwstr>
  </property>
</Properties>
</file>