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61" r:id="rId2"/>
    <p:sldId id="268" r:id="rId3"/>
    <p:sldId id="272" r:id="rId4"/>
    <p:sldId id="273" r:id="rId5"/>
    <p:sldId id="271" r:id="rId6"/>
    <p:sldId id="299" r:id="rId7"/>
    <p:sldId id="280" r:id="rId8"/>
    <p:sldId id="281" r:id="rId9"/>
    <p:sldId id="282" r:id="rId10"/>
    <p:sldId id="285" r:id="rId11"/>
    <p:sldId id="286" r:id="rId12"/>
    <p:sldId id="287" r:id="rId13"/>
    <p:sldId id="296" r:id="rId14"/>
    <p:sldId id="274" r:id="rId15"/>
    <p:sldId id="275" r:id="rId16"/>
    <p:sldId id="302" r:id="rId17"/>
    <p:sldId id="300" r:id="rId18"/>
    <p:sldId id="277" r:id="rId19"/>
    <p:sldId id="276" r:id="rId20"/>
    <p:sldId id="283" r:id="rId21"/>
    <p:sldId id="284" r:id="rId22"/>
    <p:sldId id="288" r:id="rId23"/>
    <p:sldId id="289" r:id="rId24"/>
    <p:sldId id="279" r:id="rId25"/>
    <p:sldId id="291" r:id="rId26"/>
    <p:sldId id="290" r:id="rId27"/>
    <p:sldId id="301" r:id="rId28"/>
    <p:sldId id="303" r:id="rId29"/>
    <p:sldId id="304" r:id="rId30"/>
    <p:sldId id="297" r:id="rId31"/>
    <p:sldId id="298" r:id="rId32"/>
    <p:sldId id="293" r:id="rId33"/>
    <p:sldId id="292" r:id="rId34"/>
    <p:sldId id="305" r:id="rId35"/>
    <p:sldId id="306" r:id="rId36"/>
    <p:sldId id="307" r:id="rId3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B585"/>
    <a:srgbClr val="000000"/>
    <a:srgbClr val="080808"/>
    <a:srgbClr val="8C764F"/>
    <a:srgbClr val="A17C57"/>
    <a:srgbClr val="63A02F"/>
    <a:srgbClr val="92BC2B"/>
    <a:srgbClr val="548B07"/>
    <a:srgbClr val="B50F08"/>
    <a:srgbClr val="9EC5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Темный стиль 1 —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31" autoAdjust="0"/>
    <p:restoredTop sz="94658" autoAdjust="0"/>
  </p:normalViewPr>
  <p:slideViewPr>
    <p:cSldViewPr snapToGrid="0">
      <p:cViewPr varScale="1">
        <p:scale>
          <a:sx n="110" d="100"/>
          <a:sy n="110" d="100"/>
        </p:scale>
        <p:origin x="39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75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E9CF75-947B-44DE-89BE-C326FD2BA29D}" type="doc">
      <dgm:prSet loTypeId="urn:microsoft.com/office/officeart/2005/8/layout/vList5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6711B40B-B321-4789-B2C1-5982E6BD046C}">
      <dgm:prSet/>
      <dgm:spPr/>
      <dgm:t>
        <a:bodyPr/>
        <a:lstStyle/>
        <a:p>
          <a:pPr rtl="0"/>
          <a:r>
            <a:rPr lang="ru-RU" smtClean="0"/>
            <a:t>- лица, работающие по трудовым договорам, в том числе руководители организаций, являющиеся единственными участниками (учредителями), членами организаций, собственниками их имущества;</a:t>
          </a:r>
          <a:endParaRPr lang="ru-RU" dirty="0"/>
        </a:p>
      </dgm:t>
    </dgm:pt>
    <dgm:pt modelId="{BC187C47-38AC-4B70-9ED1-D91F448CCB0D}" type="parTrans" cxnId="{52831A70-7DB3-40F3-BD71-38F812CD13C0}">
      <dgm:prSet/>
      <dgm:spPr/>
      <dgm:t>
        <a:bodyPr/>
        <a:lstStyle/>
        <a:p>
          <a:endParaRPr lang="ru-RU"/>
        </a:p>
      </dgm:t>
    </dgm:pt>
    <dgm:pt modelId="{AFC6337B-5FFF-477E-8857-5540CACB2899}" type="sibTrans" cxnId="{52831A70-7DB3-40F3-BD71-38F812CD13C0}">
      <dgm:prSet/>
      <dgm:spPr/>
      <dgm:t>
        <a:bodyPr/>
        <a:lstStyle/>
        <a:p>
          <a:endParaRPr lang="ru-RU"/>
        </a:p>
      </dgm:t>
    </dgm:pt>
    <dgm:pt modelId="{5E7025C6-AB18-42C8-942B-4C8108F27D30}">
      <dgm:prSet/>
      <dgm:spPr/>
      <dgm:t>
        <a:bodyPr/>
        <a:lstStyle/>
        <a:p>
          <a:pPr rtl="0"/>
          <a:r>
            <a:rPr lang="ru-RU" smtClean="0"/>
            <a:t>- лица, работающие по договорам ГПХ; </a:t>
          </a:r>
          <a:endParaRPr lang="ru-RU" dirty="0"/>
        </a:p>
      </dgm:t>
    </dgm:pt>
    <dgm:pt modelId="{54CD3A9B-3091-4E47-B765-AF77C25B937F}" type="parTrans" cxnId="{076A6156-9DE3-41A3-A51B-57332AE4BD9B}">
      <dgm:prSet/>
      <dgm:spPr/>
      <dgm:t>
        <a:bodyPr/>
        <a:lstStyle/>
        <a:p>
          <a:endParaRPr lang="ru-RU"/>
        </a:p>
      </dgm:t>
    </dgm:pt>
    <dgm:pt modelId="{52DAEE45-EEC9-44B8-A847-303671AED0B5}" type="sibTrans" cxnId="{076A6156-9DE3-41A3-A51B-57332AE4BD9B}">
      <dgm:prSet/>
      <dgm:spPr/>
      <dgm:t>
        <a:bodyPr/>
        <a:lstStyle/>
        <a:p>
          <a:endParaRPr lang="ru-RU"/>
        </a:p>
      </dgm:t>
    </dgm:pt>
    <dgm:pt modelId="{0DC4133D-ADB7-408D-95E0-9B3E749A7C63}">
      <dgm:prSet/>
      <dgm:spPr/>
      <dgm:t>
        <a:bodyPr/>
        <a:lstStyle/>
        <a:p>
          <a:pPr rtl="0"/>
          <a:r>
            <a:rPr lang="ru-RU" smtClean="0"/>
            <a:t>- государственные гражданские служащие, муниципальные служащие;</a:t>
          </a:r>
          <a:endParaRPr lang="ru-RU" dirty="0"/>
        </a:p>
      </dgm:t>
    </dgm:pt>
    <dgm:pt modelId="{7F25D24B-2B98-42C5-A7C3-182212B24C09}" type="parTrans" cxnId="{FB422AD9-F74F-45D1-914C-F2FBE99E5E25}">
      <dgm:prSet/>
      <dgm:spPr/>
      <dgm:t>
        <a:bodyPr/>
        <a:lstStyle/>
        <a:p>
          <a:endParaRPr lang="ru-RU"/>
        </a:p>
      </dgm:t>
    </dgm:pt>
    <dgm:pt modelId="{BDC9A1C4-1028-46D5-8218-535A6004123D}" type="sibTrans" cxnId="{FB422AD9-F74F-45D1-914C-F2FBE99E5E25}">
      <dgm:prSet/>
      <dgm:spPr/>
      <dgm:t>
        <a:bodyPr/>
        <a:lstStyle/>
        <a:p>
          <a:endParaRPr lang="ru-RU"/>
        </a:p>
      </dgm:t>
    </dgm:pt>
    <dgm:pt modelId="{71A710FB-22C5-4348-A94E-0B701F232D46}">
      <dgm:prSet/>
      <dgm:spPr/>
      <dgm:t>
        <a:bodyPr/>
        <a:lstStyle/>
        <a:p>
          <a:pPr rtl="0"/>
          <a:r>
            <a:rPr lang="ru-RU" smtClean="0"/>
            <a:t>- лица, замещающие государственные должности Российской Федерации, государственные должности субъекта Российской Федерации, а также муниципальные должности, замещаемые на постоянной основе;</a:t>
          </a:r>
          <a:endParaRPr lang="ru-RU" dirty="0"/>
        </a:p>
      </dgm:t>
    </dgm:pt>
    <dgm:pt modelId="{7DE70CE1-24BD-49A2-8DAC-15908E8F090D}" type="parTrans" cxnId="{64539017-94F7-46CD-93FA-E973DCABF7DB}">
      <dgm:prSet/>
      <dgm:spPr/>
      <dgm:t>
        <a:bodyPr/>
        <a:lstStyle/>
        <a:p>
          <a:endParaRPr lang="ru-RU"/>
        </a:p>
      </dgm:t>
    </dgm:pt>
    <dgm:pt modelId="{DE05EC82-C5A6-421C-A251-C676F3F0695E}" type="sibTrans" cxnId="{64539017-94F7-46CD-93FA-E973DCABF7DB}">
      <dgm:prSet/>
      <dgm:spPr/>
      <dgm:t>
        <a:bodyPr/>
        <a:lstStyle/>
        <a:p>
          <a:endParaRPr lang="ru-RU"/>
        </a:p>
      </dgm:t>
    </dgm:pt>
    <dgm:pt modelId="{8DDB282B-B1D9-403F-8FF5-AD0CA78699D2}">
      <dgm:prSet/>
      <dgm:spPr/>
      <dgm:t>
        <a:bodyPr/>
        <a:lstStyle/>
        <a:p>
          <a:pPr rtl="0"/>
          <a:r>
            <a:rPr lang="ru-RU" smtClean="0"/>
            <a:t>- члены производственного кооператива, принимающие личное трудовое участие в его деятельности;</a:t>
          </a:r>
          <a:endParaRPr lang="ru-RU" dirty="0"/>
        </a:p>
      </dgm:t>
    </dgm:pt>
    <dgm:pt modelId="{38B944B5-A828-4F12-9428-53D1CD4470F8}" type="parTrans" cxnId="{14244B9B-A9FD-4868-8992-2F37613A492F}">
      <dgm:prSet/>
      <dgm:spPr/>
      <dgm:t>
        <a:bodyPr/>
        <a:lstStyle/>
        <a:p>
          <a:endParaRPr lang="ru-RU"/>
        </a:p>
      </dgm:t>
    </dgm:pt>
    <dgm:pt modelId="{E563BC03-2D48-4BB7-A8D6-93C31389B7F7}" type="sibTrans" cxnId="{14244B9B-A9FD-4868-8992-2F37613A492F}">
      <dgm:prSet/>
      <dgm:spPr/>
      <dgm:t>
        <a:bodyPr/>
        <a:lstStyle/>
        <a:p>
          <a:endParaRPr lang="ru-RU"/>
        </a:p>
      </dgm:t>
    </dgm:pt>
    <dgm:pt modelId="{1247F817-C512-4AEB-94C2-4702BF7C3955}">
      <dgm:prSet/>
      <dgm:spPr/>
      <dgm:t>
        <a:bodyPr/>
        <a:lstStyle/>
        <a:p>
          <a:pPr rtl="0"/>
          <a:r>
            <a:rPr lang="ru-RU" smtClean="0"/>
            <a:t>- священнослужители;</a:t>
          </a:r>
          <a:endParaRPr lang="ru-RU" dirty="0"/>
        </a:p>
      </dgm:t>
    </dgm:pt>
    <dgm:pt modelId="{66E9FC31-89BF-4AED-A36F-EA8009B952FA}" type="parTrans" cxnId="{4C3F854E-38BB-4869-BA06-DDA1ED497CFC}">
      <dgm:prSet/>
      <dgm:spPr/>
      <dgm:t>
        <a:bodyPr/>
        <a:lstStyle/>
        <a:p>
          <a:endParaRPr lang="ru-RU"/>
        </a:p>
      </dgm:t>
    </dgm:pt>
    <dgm:pt modelId="{25DC7F1B-9F42-4D9F-BC29-587C2616011C}" type="sibTrans" cxnId="{4C3F854E-38BB-4869-BA06-DDA1ED497CFC}">
      <dgm:prSet/>
      <dgm:spPr/>
      <dgm:t>
        <a:bodyPr/>
        <a:lstStyle/>
        <a:p>
          <a:endParaRPr lang="ru-RU"/>
        </a:p>
      </dgm:t>
    </dgm:pt>
    <dgm:pt modelId="{E2B0C45A-1C7E-490F-BEF5-51460480F987}">
      <dgm:prSet/>
      <dgm:spPr/>
      <dgm:t>
        <a:bodyPr/>
        <a:lstStyle/>
        <a:p>
          <a:pPr rtl="0"/>
          <a:r>
            <a:rPr lang="ru-RU" smtClean="0"/>
            <a:t>- лица, осужденные к лишению свободы и привлеченные к оплачиваемому труду</a:t>
          </a:r>
          <a:endParaRPr lang="ru-RU" dirty="0"/>
        </a:p>
      </dgm:t>
    </dgm:pt>
    <dgm:pt modelId="{415E244C-62F5-4FD4-836E-99F37A8BB5A4}" type="parTrans" cxnId="{DE0146E1-DE45-49EF-87C1-2DE1D0332401}">
      <dgm:prSet/>
      <dgm:spPr/>
      <dgm:t>
        <a:bodyPr/>
        <a:lstStyle/>
        <a:p>
          <a:endParaRPr lang="ru-RU"/>
        </a:p>
      </dgm:t>
    </dgm:pt>
    <dgm:pt modelId="{F01CA2D9-9018-44BE-9BEB-8F1CF8C64C05}" type="sibTrans" cxnId="{DE0146E1-DE45-49EF-87C1-2DE1D0332401}">
      <dgm:prSet/>
      <dgm:spPr/>
      <dgm:t>
        <a:bodyPr/>
        <a:lstStyle/>
        <a:p>
          <a:endParaRPr lang="ru-RU"/>
        </a:p>
      </dgm:t>
    </dgm:pt>
    <dgm:pt modelId="{EDBA7524-FF76-4EE6-A30B-081408AED25E}" type="pres">
      <dgm:prSet presAssocID="{66E9CF75-947B-44DE-89BE-C326FD2BA29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3FDDC2-1294-441A-896F-415B0E4EB9C6}" type="pres">
      <dgm:prSet presAssocID="{6711B40B-B321-4789-B2C1-5982E6BD046C}" presName="linNode" presStyleCnt="0"/>
      <dgm:spPr/>
      <dgm:t>
        <a:bodyPr/>
        <a:lstStyle/>
        <a:p>
          <a:endParaRPr lang="ru-RU"/>
        </a:p>
      </dgm:t>
    </dgm:pt>
    <dgm:pt modelId="{8BA519BE-C486-4CA0-A59A-79A7079F0AF1}" type="pres">
      <dgm:prSet presAssocID="{6711B40B-B321-4789-B2C1-5982E6BD046C}" presName="parentText" presStyleLbl="node1" presStyleIdx="0" presStyleCnt="7" custScaleX="25842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5A6544-C6BD-478A-A1C0-AEEE1281A066}" type="pres">
      <dgm:prSet presAssocID="{AFC6337B-5FFF-477E-8857-5540CACB2899}" presName="sp" presStyleCnt="0"/>
      <dgm:spPr/>
      <dgm:t>
        <a:bodyPr/>
        <a:lstStyle/>
        <a:p>
          <a:endParaRPr lang="ru-RU"/>
        </a:p>
      </dgm:t>
    </dgm:pt>
    <dgm:pt modelId="{9B263EA9-E5EF-434D-A7F2-DB435EB5AAFC}" type="pres">
      <dgm:prSet presAssocID="{5E7025C6-AB18-42C8-942B-4C8108F27D30}" presName="linNode" presStyleCnt="0"/>
      <dgm:spPr/>
      <dgm:t>
        <a:bodyPr/>
        <a:lstStyle/>
        <a:p>
          <a:endParaRPr lang="ru-RU"/>
        </a:p>
      </dgm:t>
    </dgm:pt>
    <dgm:pt modelId="{9B65AB3A-423F-45E1-889E-4F93662E378D}" type="pres">
      <dgm:prSet presAssocID="{5E7025C6-AB18-42C8-942B-4C8108F27D30}" presName="parentText" presStyleLbl="node1" presStyleIdx="1" presStyleCnt="7" custScaleX="258427" custScaleY="66760" custLinFactNeighborX="1119" custLinFactNeighborY="119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3A48F3-85F9-4604-93A3-F3968C33BC6F}" type="pres">
      <dgm:prSet presAssocID="{52DAEE45-EEC9-44B8-A847-303671AED0B5}" presName="sp" presStyleCnt="0"/>
      <dgm:spPr/>
      <dgm:t>
        <a:bodyPr/>
        <a:lstStyle/>
        <a:p>
          <a:endParaRPr lang="ru-RU"/>
        </a:p>
      </dgm:t>
    </dgm:pt>
    <dgm:pt modelId="{B7D53C5D-E463-4912-826D-A62982AB658D}" type="pres">
      <dgm:prSet presAssocID="{0DC4133D-ADB7-408D-95E0-9B3E749A7C63}" presName="linNode" presStyleCnt="0"/>
      <dgm:spPr/>
      <dgm:t>
        <a:bodyPr/>
        <a:lstStyle/>
        <a:p>
          <a:endParaRPr lang="ru-RU"/>
        </a:p>
      </dgm:t>
    </dgm:pt>
    <dgm:pt modelId="{30056EA3-EE93-4232-B6AA-51277ADD231B}" type="pres">
      <dgm:prSet presAssocID="{0DC4133D-ADB7-408D-95E0-9B3E749A7C63}" presName="parentText" presStyleLbl="node1" presStyleIdx="2" presStyleCnt="7" custScaleX="258427" custLinFactNeighborX="447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057FDC-7D6C-4222-B46A-0D175EED0BDB}" type="pres">
      <dgm:prSet presAssocID="{BDC9A1C4-1028-46D5-8218-535A6004123D}" presName="sp" presStyleCnt="0"/>
      <dgm:spPr/>
      <dgm:t>
        <a:bodyPr/>
        <a:lstStyle/>
        <a:p>
          <a:endParaRPr lang="ru-RU"/>
        </a:p>
      </dgm:t>
    </dgm:pt>
    <dgm:pt modelId="{1E96E656-EF34-49E0-A1D9-16CFBCCBB0B0}" type="pres">
      <dgm:prSet presAssocID="{71A710FB-22C5-4348-A94E-0B701F232D46}" presName="linNode" presStyleCnt="0"/>
      <dgm:spPr/>
      <dgm:t>
        <a:bodyPr/>
        <a:lstStyle/>
        <a:p>
          <a:endParaRPr lang="ru-RU"/>
        </a:p>
      </dgm:t>
    </dgm:pt>
    <dgm:pt modelId="{B45709E8-A726-45C5-BD9D-9AAC1D21C4B7}" type="pres">
      <dgm:prSet presAssocID="{71A710FB-22C5-4348-A94E-0B701F232D46}" presName="parentText" presStyleLbl="node1" presStyleIdx="3" presStyleCnt="7" custScaleX="258427" custLinFactNeighborX="1119" custLinFactNeighborY="119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7E4F97-6974-4A04-AF41-EE5CAA868355}" type="pres">
      <dgm:prSet presAssocID="{DE05EC82-C5A6-421C-A251-C676F3F0695E}" presName="sp" presStyleCnt="0"/>
      <dgm:spPr/>
      <dgm:t>
        <a:bodyPr/>
        <a:lstStyle/>
        <a:p>
          <a:endParaRPr lang="ru-RU"/>
        </a:p>
      </dgm:t>
    </dgm:pt>
    <dgm:pt modelId="{4F8C5750-7243-4F37-9AF9-82A436EA7749}" type="pres">
      <dgm:prSet presAssocID="{8DDB282B-B1D9-403F-8FF5-AD0CA78699D2}" presName="linNode" presStyleCnt="0"/>
      <dgm:spPr/>
      <dgm:t>
        <a:bodyPr/>
        <a:lstStyle/>
        <a:p>
          <a:endParaRPr lang="ru-RU"/>
        </a:p>
      </dgm:t>
    </dgm:pt>
    <dgm:pt modelId="{3F122619-D827-48AC-93EA-74DF98FDC7C2}" type="pres">
      <dgm:prSet presAssocID="{8DDB282B-B1D9-403F-8FF5-AD0CA78699D2}" presName="parentText" presStyleLbl="node1" presStyleIdx="4" presStyleCnt="7" custScaleX="258560" custLinFactNeighborX="432" custLinFactNeighborY="-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C8382D-B49D-4CF9-9FB5-0F58DA6197BF}" type="pres">
      <dgm:prSet presAssocID="{E563BC03-2D48-4BB7-A8D6-93C31389B7F7}" presName="sp" presStyleCnt="0"/>
      <dgm:spPr/>
      <dgm:t>
        <a:bodyPr/>
        <a:lstStyle/>
        <a:p>
          <a:endParaRPr lang="ru-RU"/>
        </a:p>
      </dgm:t>
    </dgm:pt>
    <dgm:pt modelId="{D6DF09C5-8EDC-4A5A-828F-AE64499DC9E7}" type="pres">
      <dgm:prSet presAssocID="{1247F817-C512-4AEB-94C2-4702BF7C3955}" presName="linNode" presStyleCnt="0"/>
      <dgm:spPr/>
      <dgm:t>
        <a:bodyPr/>
        <a:lstStyle/>
        <a:p>
          <a:endParaRPr lang="ru-RU"/>
        </a:p>
      </dgm:t>
    </dgm:pt>
    <dgm:pt modelId="{35DC9E01-EA7E-4C6C-8928-4570A9A6D9B1}" type="pres">
      <dgm:prSet presAssocID="{1247F817-C512-4AEB-94C2-4702BF7C3955}" presName="parentText" presStyleLbl="node1" presStyleIdx="5" presStyleCnt="7" custScaleX="258427" custScaleY="40365" custLinFactNeighborX="1119" custLinFactNeighborY="119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500D1C-94C1-4725-8054-C2BBBFFB4726}" type="pres">
      <dgm:prSet presAssocID="{25DC7F1B-9F42-4D9F-BC29-587C2616011C}" presName="sp" presStyleCnt="0"/>
      <dgm:spPr/>
      <dgm:t>
        <a:bodyPr/>
        <a:lstStyle/>
        <a:p>
          <a:endParaRPr lang="ru-RU"/>
        </a:p>
      </dgm:t>
    </dgm:pt>
    <dgm:pt modelId="{92BF1E91-1D45-421B-B326-DC83B8E61636}" type="pres">
      <dgm:prSet presAssocID="{E2B0C45A-1C7E-490F-BEF5-51460480F987}" presName="linNode" presStyleCnt="0"/>
      <dgm:spPr/>
      <dgm:t>
        <a:bodyPr/>
        <a:lstStyle/>
        <a:p>
          <a:endParaRPr lang="ru-RU"/>
        </a:p>
      </dgm:t>
    </dgm:pt>
    <dgm:pt modelId="{E77F0B9D-D919-4D55-A28A-6FC7F30852E9}" type="pres">
      <dgm:prSet presAssocID="{E2B0C45A-1C7E-490F-BEF5-51460480F987}" presName="parentText" presStyleLbl="node1" presStyleIdx="6" presStyleCnt="7" custScaleX="25842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6A6156-9DE3-41A3-A51B-57332AE4BD9B}" srcId="{66E9CF75-947B-44DE-89BE-C326FD2BA29D}" destId="{5E7025C6-AB18-42C8-942B-4C8108F27D30}" srcOrd="1" destOrd="0" parTransId="{54CD3A9B-3091-4E47-B765-AF77C25B937F}" sibTransId="{52DAEE45-EEC9-44B8-A847-303671AED0B5}"/>
    <dgm:cxn modelId="{FB0E87F7-9058-4ED7-B525-23FC84D7F901}" type="presOf" srcId="{0DC4133D-ADB7-408D-95E0-9B3E749A7C63}" destId="{30056EA3-EE93-4232-B6AA-51277ADD231B}" srcOrd="0" destOrd="0" presId="urn:microsoft.com/office/officeart/2005/8/layout/vList5"/>
    <dgm:cxn modelId="{14511639-B6AB-4564-BECB-18816B5F6E7D}" type="presOf" srcId="{E2B0C45A-1C7E-490F-BEF5-51460480F987}" destId="{E77F0B9D-D919-4D55-A28A-6FC7F30852E9}" srcOrd="0" destOrd="0" presId="urn:microsoft.com/office/officeart/2005/8/layout/vList5"/>
    <dgm:cxn modelId="{F57CBF09-860D-46CE-A03F-186D7CE756F3}" type="presOf" srcId="{66E9CF75-947B-44DE-89BE-C326FD2BA29D}" destId="{EDBA7524-FF76-4EE6-A30B-081408AED25E}" srcOrd="0" destOrd="0" presId="urn:microsoft.com/office/officeart/2005/8/layout/vList5"/>
    <dgm:cxn modelId="{52831A70-7DB3-40F3-BD71-38F812CD13C0}" srcId="{66E9CF75-947B-44DE-89BE-C326FD2BA29D}" destId="{6711B40B-B321-4789-B2C1-5982E6BD046C}" srcOrd="0" destOrd="0" parTransId="{BC187C47-38AC-4B70-9ED1-D91F448CCB0D}" sibTransId="{AFC6337B-5FFF-477E-8857-5540CACB2899}"/>
    <dgm:cxn modelId="{4C3F854E-38BB-4869-BA06-DDA1ED497CFC}" srcId="{66E9CF75-947B-44DE-89BE-C326FD2BA29D}" destId="{1247F817-C512-4AEB-94C2-4702BF7C3955}" srcOrd="5" destOrd="0" parTransId="{66E9FC31-89BF-4AED-A36F-EA8009B952FA}" sibTransId="{25DC7F1B-9F42-4D9F-BC29-587C2616011C}"/>
    <dgm:cxn modelId="{34C10617-D39A-4FAD-A419-09FB98588EA1}" type="presOf" srcId="{8DDB282B-B1D9-403F-8FF5-AD0CA78699D2}" destId="{3F122619-D827-48AC-93EA-74DF98FDC7C2}" srcOrd="0" destOrd="0" presId="urn:microsoft.com/office/officeart/2005/8/layout/vList5"/>
    <dgm:cxn modelId="{FB422AD9-F74F-45D1-914C-F2FBE99E5E25}" srcId="{66E9CF75-947B-44DE-89BE-C326FD2BA29D}" destId="{0DC4133D-ADB7-408D-95E0-9B3E749A7C63}" srcOrd="2" destOrd="0" parTransId="{7F25D24B-2B98-42C5-A7C3-182212B24C09}" sibTransId="{BDC9A1C4-1028-46D5-8218-535A6004123D}"/>
    <dgm:cxn modelId="{02DCC26E-0B22-411B-8277-C935DFD5DACA}" type="presOf" srcId="{5E7025C6-AB18-42C8-942B-4C8108F27D30}" destId="{9B65AB3A-423F-45E1-889E-4F93662E378D}" srcOrd="0" destOrd="0" presId="urn:microsoft.com/office/officeart/2005/8/layout/vList5"/>
    <dgm:cxn modelId="{FE5F7AA0-40D6-4C0D-A2C3-276BB95736F2}" type="presOf" srcId="{6711B40B-B321-4789-B2C1-5982E6BD046C}" destId="{8BA519BE-C486-4CA0-A59A-79A7079F0AF1}" srcOrd="0" destOrd="0" presId="urn:microsoft.com/office/officeart/2005/8/layout/vList5"/>
    <dgm:cxn modelId="{14244B9B-A9FD-4868-8992-2F37613A492F}" srcId="{66E9CF75-947B-44DE-89BE-C326FD2BA29D}" destId="{8DDB282B-B1D9-403F-8FF5-AD0CA78699D2}" srcOrd="4" destOrd="0" parTransId="{38B944B5-A828-4F12-9428-53D1CD4470F8}" sibTransId="{E563BC03-2D48-4BB7-A8D6-93C31389B7F7}"/>
    <dgm:cxn modelId="{DE0146E1-DE45-49EF-87C1-2DE1D0332401}" srcId="{66E9CF75-947B-44DE-89BE-C326FD2BA29D}" destId="{E2B0C45A-1C7E-490F-BEF5-51460480F987}" srcOrd="6" destOrd="0" parTransId="{415E244C-62F5-4FD4-836E-99F37A8BB5A4}" sibTransId="{F01CA2D9-9018-44BE-9BEB-8F1CF8C64C05}"/>
    <dgm:cxn modelId="{1165EC99-5C52-4FDA-AE9A-1A327D4E382A}" type="presOf" srcId="{1247F817-C512-4AEB-94C2-4702BF7C3955}" destId="{35DC9E01-EA7E-4C6C-8928-4570A9A6D9B1}" srcOrd="0" destOrd="0" presId="urn:microsoft.com/office/officeart/2005/8/layout/vList5"/>
    <dgm:cxn modelId="{1E464D6C-0B56-4C03-8F74-928C196EFDAF}" type="presOf" srcId="{71A710FB-22C5-4348-A94E-0B701F232D46}" destId="{B45709E8-A726-45C5-BD9D-9AAC1D21C4B7}" srcOrd="0" destOrd="0" presId="urn:microsoft.com/office/officeart/2005/8/layout/vList5"/>
    <dgm:cxn modelId="{64539017-94F7-46CD-93FA-E973DCABF7DB}" srcId="{66E9CF75-947B-44DE-89BE-C326FD2BA29D}" destId="{71A710FB-22C5-4348-A94E-0B701F232D46}" srcOrd="3" destOrd="0" parTransId="{7DE70CE1-24BD-49A2-8DAC-15908E8F090D}" sibTransId="{DE05EC82-C5A6-421C-A251-C676F3F0695E}"/>
    <dgm:cxn modelId="{B1DD2143-3862-4A76-9A83-A2FA8FC3E23F}" type="presParOf" srcId="{EDBA7524-FF76-4EE6-A30B-081408AED25E}" destId="{413FDDC2-1294-441A-896F-415B0E4EB9C6}" srcOrd="0" destOrd="0" presId="urn:microsoft.com/office/officeart/2005/8/layout/vList5"/>
    <dgm:cxn modelId="{02C410B3-57B1-4F70-B92A-1FCEDB06C1E0}" type="presParOf" srcId="{413FDDC2-1294-441A-896F-415B0E4EB9C6}" destId="{8BA519BE-C486-4CA0-A59A-79A7079F0AF1}" srcOrd="0" destOrd="0" presId="urn:microsoft.com/office/officeart/2005/8/layout/vList5"/>
    <dgm:cxn modelId="{1A53CF94-2A8B-40BD-B7E5-2FB06E2BCB0F}" type="presParOf" srcId="{EDBA7524-FF76-4EE6-A30B-081408AED25E}" destId="{1E5A6544-C6BD-478A-A1C0-AEEE1281A066}" srcOrd="1" destOrd="0" presId="urn:microsoft.com/office/officeart/2005/8/layout/vList5"/>
    <dgm:cxn modelId="{06854BD7-2B06-4E6B-849B-15C9CFF892DA}" type="presParOf" srcId="{EDBA7524-FF76-4EE6-A30B-081408AED25E}" destId="{9B263EA9-E5EF-434D-A7F2-DB435EB5AAFC}" srcOrd="2" destOrd="0" presId="urn:microsoft.com/office/officeart/2005/8/layout/vList5"/>
    <dgm:cxn modelId="{CE08FE74-9C98-417F-897C-89F1C1E48D2F}" type="presParOf" srcId="{9B263EA9-E5EF-434D-A7F2-DB435EB5AAFC}" destId="{9B65AB3A-423F-45E1-889E-4F93662E378D}" srcOrd="0" destOrd="0" presId="urn:microsoft.com/office/officeart/2005/8/layout/vList5"/>
    <dgm:cxn modelId="{AF73853F-0B03-451F-AF20-D17D5B9DF27E}" type="presParOf" srcId="{EDBA7524-FF76-4EE6-A30B-081408AED25E}" destId="{D03A48F3-85F9-4604-93A3-F3968C33BC6F}" srcOrd="3" destOrd="0" presId="urn:microsoft.com/office/officeart/2005/8/layout/vList5"/>
    <dgm:cxn modelId="{6FF09C2E-6EAA-4A0A-98FE-74DEF0D04C4B}" type="presParOf" srcId="{EDBA7524-FF76-4EE6-A30B-081408AED25E}" destId="{B7D53C5D-E463-4912-826D-A62982AB658D}" srcOrd="4" destOrd="0" presId="urn:microsoft.com/office/officeart/2005/8/layout/vList5"/>
    <dgm:cxn modelId="{B5865D98-95DE-44CC-91DC-3199CAF55A4F}" type="presParOf" srcId="{B7D53C5D-E463-4912-826D-A62982AB658D}" destId="{30056EA3-EE93-4232-B6AA-51277ADD231B}" srcOrd="0" destOrd="0" presId="urn:microsoft.com/office/officeart/2005/8/layout/vList5"/>
    <dgm:cxn modelId="{8373A9F1-B6BA-483E-B207-3FD73E72C894}" type="presParOf" srcId="{EDBA7524-FF76-4EE6-A30B-081408AED25E}" destId="{43057FDC-7D6C-4222-B46A-0D175EED0BDB}" srcOrd="5" destOrd="0" presId="urn:microsoft.com/office/officeart/2005/8/layout/vList5"/>
    <dgm:cxn modelId="{B3A2B712-0A15-405E-9030-BD233A6B49F7}" type="presParOf" srcId="{EDBA7524-FF76-4EE6-A30B-081408AED25E}" destId="{1E96E656-EF34-49E0-A1D9-16CFBCCBB0B0}" srcOrd="6" destOrd="0" presId="urn:microsoft.com/office/officeart/2005/8/layout/vList5"/>
    <dgm:cxn modelId="{3A24C1A6-A207-4527-82C2-12C260700993}" type="presParOf" srcId="{1E96E656-EF34-49E0-A1D9-16CFBCCBB0B0}" destId="{B45709E8-A726-45C5-BD9D-9AAC1D21C4B7}" srcOrd="0" destOrd="0" presId="urn:microsoft.com/office/officeart/2005/8/layout/vList5"/>
    <dgm:cxn modelId="{0A88F82B-EFA5-483F-BD44-1FE58C08501E}" type="presParOf" srcId="{EDBA7524-FF76-4EE6-A30B-081408AED25E}" destId="{157E4F97-6974-4A04-AF41-EE5CAA868355}" srcOrd="7" destOrd="0" presId="urn:microsoft.com/office/officeart/2005/8/layout/vList5"/>
    <dgm:cxn modelId="{1195675D-2640-4E1D-B07D-521B7E7AB91A}" type="presParOf" srcId="{EDBA7524-FF76-4EE6-A30B-081408AED25E}" destId="{4F8C5750-7243-4F37-9AF9-82A436EA7749}" srcOrd="8" destOrd="0" presId="urn:microsoft.com/office/officeart/2005/8/layout/vList5"/>
    <dgm:cxn modelId="{7DF566E7-82BE-4978-ABCB-4190071E5BAF}" type="presParOf" srcId="{4F8C5750-7243-4F37-9AF9-82A436EA7749}" destId="{3F122619-D827-48AC-93EA-74DF98FDC7C2}" srcOrd="0" destOrd="0" presId="urn:microsoft.com/office/officeart/2005/8/layout/vList5"/>
    <dgm:cxn modelId="{E4CF7392-4C3D-47B7-85AE-4396FCBF1463}" type="presParOf" srcId="{EDBA7524-FF76-4EE6-A30B-081408AED25E}" destId="{2DC8382D-B49D-4CF9-9FB5-0F58DA6197BF}" srcOrd="9" destOrd="0" presId="urn:microsoft.com/office/officeart/2005/8/layout/vList5"/>
    <dgm:cxn modelId="{92143EFA-9B9B-43F4-8DE6-80C2D8097851}" type="presParOf" srcId="{EDBA7524-FF76-4EE6-A30B-081408AED25E}" destId="{D6DF09C5-8EDC-4A5A-828F-AE64499DC9E7}" srcOrd="10" destOrd="0" presId="urn:microsoft.com/office/officeart/2005/8/layout/vList5"/>
    <dgm:cxn modelId="{61EA5825-F3A4-41B8-8321-4B4BE575B2AE}" type="presParOf" srcId="{D6DF09C5-8EDC-4A5A-828F-AE64499DC9E7}" destId="{35DC9E01-EA7E-4C6C-8928-4570A9A6D9B1}" srcOrd="0" destOrd="0" presId="urn:microsoft.com/office/officeart/2005/8/layout/vList5"/>
    <dgm:cxn modelId="{8DF18F42-6B1C-4FF4-BF8C-FAB4E575E07D}" type="presParOf" srcId="{EDBA7524-FF76-4EE6-A30B-081408AED25E}" destId="{F4500D1C-94C1-4725-8054-C2BBBFFB4726}" srcOrd="11" destOrd="0" presId="urn:microsoft.com/office/officeart/2005/8/layout/vList5"/>
    <dgm:cxn modelId="{F4029764-F8C5-4D6B-822D-772B02478254}" type="presParOf" srcId="{EDBA7524-FF76-4EE6-A30B-081408AED25E}" destId="{92BF1E91-1D45-421B-B326-DC83B8E61636}" srcOrd="12" destOrd="0" presId="urn:microsoft.com/office/officeart/2005/8/layout/vList5"/>
    <dgm:cxn modelId="{7BD16754-C797-4405-A243-B805C143B875}" type="presParOf" srcId="{92BF1E91-1D45-421B-B326-DC83B8E61636}" destId="{E77F0B9D-D919-4D55-A28A-6FC7F30852E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A519BE-C486-4CA0-A59A-79A7079F0AF1}">
      <dsp:nvSpPr>
        <dsp:cNvPr id="0" name=""/>
        <dsp:cNvSpPr/>
      </dsp:nvSpPr>
      <dsp:spPr>
        <a:xfrm>
          <a:off x="372998" y="3288"/>
          <a:ext cx="10031634" cy="74638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- лица, работающие по трудовым договорам, в том числе руководители организаций, являющиеся единственными участниками (учредителями), членами организаций, собственниками их имущества;</a:t>
          </a:r>
          <a:endParaRPr lang="ru-RU" sz="1400" kern="1200" dirty="0"/>
        </a:p>
      </dsp:txBody>
      <dsp:txXfrm>
        <a:off x="409434" y="39724"/>
        <a:ext cx="9958762" cy="673516"/>
      </dsp:txXfrm>
    </dsp:sp>
    <dsp:sp modelId="{9B65AB3A-423F-45E1-889E-4F93662E378D}">
      <dsp:nvSpPr>
        <dsp:cNvPr id="0" name=""/>
        <dsp:cNvSpPr/>
      </dsp:nvSpPr>
      <dsp:spPr>
        <a:xfrm>
          <a:off x="416435" y="795886"/>
          <a:ext cx="10031634" cy="49828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- лица, работающие по договорам ГПХ; </a:t>
          </a:r>
          <a:endParaRPr lang="ru-RU" sz="1400" kern="1200" dirty="0"/>
        </a:p>
      </dsp:txBody>
      <dsp:txXfrm>
        <a:off x="440759" y="820210"/>
        <a:ext cx="9982986" cy="449640"/>
      </dsp:txXfrm>
    </dsp:sp>
    <dsp:sp modelId="{30056EA3-EE93-4232-B6AA-51277ADD231B}">
      <dsp:nvSpPr>
        <dsp:cNvPr id="0" name=""/>
        <dsp:cNvSpPr/>
      </dsp:nvSpPr>
      <dsp:spPr>
        <a:xfrm>
          <a:off x="390350" y="1322604"/>
          <a:ext cx="10031634" cy="74638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- государственные гражданские служащие, муниципальные служащие;</a:t>
          </a:r>
          <a:endParaRPr lang="ru-RU" sz="1400" kern="1200" dirty="0"/>
        </a:p>
      </dsp:txBody>
      <dsp:txXfrm>
        <a:off x="426786" y="1359040"/>
        <a:ext cx="9958762" cy="673516"/>
      </dsp:txXfrm>
    </dsp:sp>
    <dsp:sp modelId="{B45709E8-A726-45C5-BD9D-9AAC1D21C4B7}">
      <dsp:nvSpPr>
        <dsp:cNvPr id="0" name=""/>
        <dsp:cNvSpPr/>
      </dsp:nvSpPr>
      <dsp:spPr>
        <a:xfrm>
          <a:off x="416435" y="2115202"/>
          <a:ext cx="10031634" cy="74638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- лица, замещающие государственные должности Российской Федерации, государственные должности субъекта Российской Федерации, а также муниципальные должности, замещаемые на постоянной основе;</a:t>
          </a:r>
          <a:endParaRPr lang="ru-RU" sz="1400" kern="1200" dirty="0"/>
        </a:p>
      </dsp:txBody>
      <dsp:txXfrm>
        <a:off x="452871" y="2151638"/>
        <a:ext cx="9958762" cy="673516"/>
      </dsp:txXfrm>
    </dsp:sp>
    <dsp:sp modelId="{3F122619-D827-48AC-93EA-74DF98FDC7C2}">
      <dsp:nvSpPr>
        <dsp:cNvPr id="0" name=""/>
        <dsp:cNvSpPr/>
      </dsp:nvSpPr>
      <dsp:spPr>
        <a:xfrm>
          <a:off x="389767" y="2889961"/>
          <a:ext cx="10036797" cy="74638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- члены производственного кооператива, принимающие личное трудовое участие в его деятельности;</a:t>
          </a:r>
          <a:endParaRPr lang="ru-RU" sz="1400" kern="1200" dirty="0"/>
        </a:p>
      </dsp:txBody>
      <dsp:txXfrm>
        <a:off x="426203" y="2926397"/>
        <a:ext cx="9963925" cy="673516"/>
      </dsp:txXfrm>
    </dsp:sp>
    <dsp:sp modelId="{35DC9E01-EA7E-4C6C-8928-4570A9A6D9B1}">
      <dsp:nvSpPr>
        <dsp:cNvPr id="0" name=""/>
        <dsp:cNvSpPr/>
      </dsp:nvSpPr>
      <dsp:spPr>
        <a:xfrm>
          <a:off x="416435" y="3682618"/>
          <a:ext cx="10031634" cy="30127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- священнослужители;</a:t>
          </a:r>
          <a:endParaRPr lang="ru-RU" sz="1400" kern="1200" dirty="0"/>
        </a:p>
      </dsp:txBody>
      <dsp:txXfrm>
        <a:off x="431142" y="3697325"/>
        <a:ext cx="10002220" cy="271865"/>
      </dsp:txXfrm>
    </dsp:sp>
    <dsp:sp modelId="{E77F0B9D-D919-4D55-A28A-6FC7F30852E9}">
      <dsp:nvSpPr>
        <dsp:cNvPr id="0" name=""/>
        <dsp:cNvSpPr/>
      </dsp:nvSpPr>
      <dsp:spPr>
        <a:xfrm>
          <a:off x="372998" y="4012327"/>
          <a:ext cx="10031634" cy="74638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- лица, осужденные к лишению свободы и привлеченные к оплачиваемому труду</a:t>
          </a:r>
          <a:endParaRPr lang="ru-RU" sz="1400" kern="1200" dirty="0"/>
        </a:p>
      </dsp:txBody>
      <dsp:txXfrm>
        <a:off x="409434" y="4048763"/>
        <a:ext cx="9958762" cy="6735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2E0E72C9-EF26-4E49-A624-76C408AA0CA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8BC4FFD-392B-4F86-9583-534150C4A76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DFBA26-99D0-422F-AE15-2DC8AA8D20EF}" type="datetimeFigureOut">
              <a:rPr lang="ru-RU" smtClean="0"/>
              <a:pPr/>
              <a:t>07.07.2025</a:t>
            </a:fld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2C3668D-DBEA-4893-990A-8EC3CB8C0B1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2BB5E0-3B45-424F-8BAB-0AA8289D9C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1715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60CCC6-EBBF-4926-B38E-B59D9AB57E32}" type="datetimeFigureOut">
              <a:rPr lang="ru-RU" smtClean="0"/>
              <a:pPr/>
              <a:t>07.07.2025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D9FB5-F07F-40B2-B681-ACB100D97D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82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4D562CD-4FE9-4E69-8E0C-FDFB61554D7C}" type="slidenum">
              <a:rPr lang="ru-RU" altLang="ru-RU" smtClean="0">
                <a:latin typeface="Franklin Gothic Book" panose="020B0503020102020204" pitchFamily="34" charset="0"/>
              </a:rPr>
              <a:pPr/>
              <a:t>6</a:t>
            </a:fld>
            <a:endParaRPr lang="ru-RU" altLang="ru-RU" smtClean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127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CC0FCAD-577E-4A4B-A783-581455919604}" type="slidenum">
              <a:rPr lang="ru-RU" altLang="ru-RU" smtClean="0">
                <a:latin typeface="Franklin Gothic Book" panose="020B0503020102020204" pitchFamily="34" charset="0"/>
              </a:rPr>
              <a:pPr/>
              <a:t>13</a:t>
            </a:fld>
            <a:endParaRPr lang="ru-RU" altLang="ru-RU" smtClean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523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329B05D-9514-412B-846B-EADA854F3CC2}" type="slidenum">
              <a:rPr lang="ru-RU" altLang="ru-RU" smtClean="0">
                <a:latin typeface="Franklin Gothic Book" panose="020B0503020102020204" pitchFamily="34" charset="0"/>
              </a:rPr>
              <a:pPr/>
              <a:t>16</a:t>
            </a:fld>
            <a:endParaRPr lang="ru-RU" altLang="ru-RU" smtClean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888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BCDBA08-2807-4062-8AE9-38569E806812}" type="slidenum">
              <a:rPr lang="ru-RU" altLang="ru-RU" smtClean="0">
                <a:latin typeface="Franklin Gothic Book" panose="020B0503020102020204" pitchFamily="34" charset="0"/>
              </a:rPr>
              <a:pPr/>
              <a:t>17</a:t>
            </a:fld>
            <a:endParaRPr lang="ru-RU" altLang="ru-RU" smtClean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936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4C9DA24-DC7C-4F16-AD95-9FA46D295825}" type="slidenum">
              <a:rPr lang="ru-RU" altLang="ru-RU" smtClean="0">
                <a:latin typeface="Franklin Gothic Book" panose="020B0503020102020204" pitchFamily="34" charset="0"/>
              </a:rPr>
              <a:pPr/>
              <a:t>23</a:t>
            </a:fld>
            <a:endParaRPr lang="ru-RU" altLang="ru-RU" smtClean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307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F7ACD34-953D-44C6-B760-8553EA9BB5D9}" type="slidenum">
              <a:rPr lang="ru-RU" altLang="ru-RU" smtClean="0">
                <a:latin typeface="Franklin Gothic Book" panose="020B0503020102020204" pitchFamily="34" charset="0"/>
              </a:rPr>
              <a:pPr/>
              <a:t>27</a:t>
            </a:fld>
            <a:endParaRPr lang="ru-RU" altLang="ru-RU" smtClean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0618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3AC9746-6141-4CE1-ADD7-DECD1F545007}" type="slidenum">
              <a:rPr lang="ru-RU" altLang="ru-RU" smtClean="0">
                <a:latin typeface="Franklin Gothic Book" panose="020B0503020102020204" pitchFamily="34" charset="0"/>
              </a:rPr>
              <a:pPr/>
              <a:t>28</a:t>
            </a:fld>
            <a:endParaRPr lang="ru-RU" altLang="ru-RU" smtClean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991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26E6B0-B0ED-4FB7-9343-498842F0D2CF}" type="slidenum">
              <a:rPr lang="ru-RU" altLang="ru-RU" smtClean="0">
                <a:latin typeface="Franklin Gothic Book" panose="020B0503020102020204" pitchFamily="34" charset="0"/>
              </a:rPr>
              <a:pPr/>
              <a:t>29</a:t>
            </a:fld>
            <a:endParaRPr lang="ru-RU" altLang="ru-RU" smtClean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566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7DF89C8-56DD-44EE-B8F7-81B7FE74BC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2659" y="1122363"/>
            <a:ext cx="11284299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975D6B3-92A3-4D2A-A14C-F5EE1A0DE9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2659" y="4220307"/>
            <a:ext cx="11284299" cy="2068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566313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900E8AD-424D-477A-8CCD-82E3B7EF5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9796" y="2547258"/>
            <a:ext cx="10814180" cy="37128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A9AB785F-3827-4836-8087-E0D391D1D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95" y="1175657"/>
            <a:ext cx="10814179" cy="1158125"/>
          </a:xfrm>
          <a:prstGeom prst="rect">
            <a:avLst/>
          </a:prstGeom>
        </p:spPr>
        <p:txBody>
          <a:bodyPr/>
          <a:lstStyle>
            <a:lvl1pPr algn="ctr">
              <a:defRPr sz="3200" b="1"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09025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0B01BCF-7FB7-4F0B-A668-3DA2DF849A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7117" y="3014505"/>
            <a:ext cx="5282683" cy="316245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63768E1-2347-41CB-B3DE-DF77995A7A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014505"/>
            <a:ext cx="5369766" cy="316245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3DDF7923-D791-472E-89B5-B9C4BA877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117" y="1119673"/>
            <a:ext cx="10804849" cy="1214109"/>
          </a:xfrm>
          <a:prstGeom prst="rect">
            <a:avLst/>
          </a:prstGeom>
        </p:spPr>
        <p:txBody>
          <a:bodyPr/>
          <a:lstStyle>
            <a:lvl1pPr algn="ctr">
              <a:defRPr sz="3200" b="1"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55391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3448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9D837-E8F8-48BB-B0F3-A195A0DC3B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89589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5C7134D-B537-4F2E-BB35-79779943A98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159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5" r:id="rId4"/>
    <p:sldLayoutId id="214748365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login.consultant.ru/link/?req=doc&amp;base=LAW&amp;n=431953&amp;dst=52" TargetMode="Externa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E5EBF807-6C4E-093E-BC8D-23481255626F}"/>
              </a:ext>
            </a:extLst>
          </p:cNvPr>
          <p:cNvSpPr/>
          <p:nvPr/>
        </p:nvSpPr>
        <p:spPr>
          <a:xfrm>
            <a:off x="499056" y="5258943"/>
            <a:ext cx="7948258" cy="739062"/>
          </a:xfrm>
          <a:prstGeom prst="roundRect">
            <a:avLst>
              <a:gd name="adj" fmla="val 5556"/>
            </a:avLst>
          </a:prstGeom>
          <a:solidFill>
            <a:schemeClr val="bg1">
              <a:lumMod val="50000"/>
              <a:alpha val="3411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8000"/>
            <a:r>
              <a:rPr lang="ru-RU" b="1" dirty="0">
                <a:solidFill>
                  <a:srgbClr val="CDB585"/>
                </a:solidFill>
                <a:latin typeface="Inter" panose="02000503000000020004" pitchFamily="2" charset="0"/>
                <a:ea typeface="Inter" panose="02000503000000020004" pitchFamily="2" charset="0"/>
              </a:rPr>
              <a:t>Наставник:  </a:t>
            </a:r>
            <a:r>
              <a:rPr lang="ru-RU" dirty="0" smtClean="0">
                <a:latin typeface="Inter" panose="02000503000000020004" pitchFamily="2" charset="0"/>
                <a:ea typeface="Inter" panose="02000503000000020004" pitchFamily="2" charset="0"/>
              </a:rPr>
              <a:t>Захарова А.С. заместитель начальника управления организации страхования профессиональных рисков ОСФР по СПб и ЛО</a:t>
            </a:r>
            <a:endParaRPr lang="ru-RU" dirty="0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271E60A-A6E5-FBC0-7952-F54BD0026D5F}"/>
              </a:ext>
            </a:extLst>
          </p:cNvPr>
          <p:cNvSpPr txBox="1"/>
          <p:nvPr/>
        </p:nvSpPr>
        <p:spPr>
          <a:xfrm>
            <a:off x="499056" y="1988030"/>
            <a:ext cx="60981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DB585"/>
                </a:solidFill>
                <a:latin typeface="Inter" panose="02000503000000020004" pitchFamily="2" charset="0"/>
                <a:ea typeface="Inter" panose="02000503000000020004" pitchFamily="2" charset="0"/>
              </a:rPr>
              <a:t>Тема:</a:t>
            </a:r>
            <a:endParaRPr lang="ru-RU" sz="2400" dirty="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4B08666-0E3B-455F-CAC7-16563A96D190}"/>
              </a:ext>
            </a:extLst>
          </p:cNvPr>
          <p:cNvSpPr txBox="1"/>
          <p:nvPr/>
        </p:nvSpPr>
        <p:spPr>
          <a:xfrm>
            <a:off x="499056" y="2705725"/>
            <a:ext cx="609814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schemeClr val="bg1"/>
                </a:solidFill>
              </a:rPr>
              <a:t>Пособия и отчетность в СФР</a:t>
            </a:r>
            <a:endParaRPr lang="ru-RU" sz="4400" b="1" dirty="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62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8941" y="1119673"/>
            <a:ext cx="11973059" cy="1214109"/>
          </a:xfrm>
        </p:spPr>
        <p:txBody>
          <a:bodyPr/>
          <a:lstStyle/>
          <a:p>
            <a:r>
              <a:rPr lang="ru-RU" altLang="ru-RU" sz="24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Порядок действий страхователя в случае отсутствия запросов на выплату пособия по сотруднику</a:t>
            </a:r>
            <a:r>
              <a:rPr lang="ru-RU" altLang="ru-RU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/>
            </a:r>
            <a:br>
              <a:rPr lang="ru-RU" altLang="ru-RU" dirty="0" smtClean="0">
                <a:solidFill>
                  <a:schemeClr val="bg2"/>
                </a:solidFill>
                <a:latin typeface="Arial Narrow" panose="020B0606020202030204" pitchFamily="34" charset="0"/>
              </a:rPr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3444160"/>
              </p:ext>
            </p:extLst>
          </p:nvPr>
        </p:nvGraphicFramePr>
        <p:xfrm>
          <a:off x="1017429" y="1893194"/>
          <a:ext cx="10019764" cy="441745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009882"/>
                <a:gridCol w="5009882"/>
              </a:tblGrid>
              <a:tr h="7849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Ошибка: «Не найден</a:t>
                      </a:r>
                      <a:r>
                        <a:rPr lang="ru-RU" sz="1400" baseline="0" dirty="0" smtClean="0"/>
                        <a:t> страхователь» или «Страхователь, направивший сообщение о жизненном событии не найден в списке страхователей застрахованного лица»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34289" marB="34289"/>
                </a:tc>
                <a:tc hMerge="1"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54861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Причины ошибки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79" marR="68579" marT="34289" marB="34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Выявление причины и способ устранения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79" marR="68579" marT="34289" marB="34289"/>
                </a:tc>
              </a:tr>
              <a:tr h="3083900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bg2"/>
                          </a:solidFill>
                          <a:effectLst/>
                        </a:rPr>
                        <a:t>1. Расхождение в написании фамилии, имени, отчества в ЭЛН и данных персонифицированного учета. </a:t>
                      </a:r>
                      <a:endParaRPr lang="ru-RU" sz="1400" dirty="0">
                        <a:solidFill>
                          <a:schemeClr val="bg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79" marR="68579" marT="34289" marB="34289"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bg2"/>
                          </a:solidFill>
                          <a:effectLst/>
                        </a:rPr>
                        <a:t>Провести проверку соответствия данных застрахованного лица (в том числе в случае смены фамилии в связи с вступлением в брак):</a:t>
                      </a:r>
                    </a:p>
                    <a:p>
                      <a:pPr lvl="0"/>
                      <a:r>
                        <a:rPr lang="ru-RU" sz="1400" kern="1200" dirty="0" smtClean="0">
                          <a:solidFill>
                            <a:schemeClr val="bg2"/>
                          </a:solidFill>
                          <a:effectLst/>
                        </a:rPr>
                        <a:t>1. В документе, удостоверяющем личность, и в форме АДИ-РЕГ. 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bg2"/>
                          </a:solidFill>
                          <a:effectLst/>
                        </a:rPr>
                        <a:t>При выявлении расхождений подается форма АДВ-2 «Заявление об изменении анкетных данных зарегистрированного лица, содержащихся в индивидуальном лицевом счете».</a:t>
                      </a:r>
                    </a:p>
                    <a:p>
                      <a:pPr lvl="0"/>
                      <a:r>
                        <a:rPr lang="ru-RU" sz="1400" kern="1200" dirty="0" smtClean="0">
                          <a:solidFill>
                            <a:schemeClr val="bg2"/>
                          </a:solidFill>
                          <a:effectLst/>
                        </a:rPr>
                        <a:t>2. В форме АДИ-РЕГ и в сведениях, указанных в ЭЛН.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bg2"/>
                          </a:solidFill>
                          <a:effectLst/>
                        </a:rPr>
                        <a:t>При выявлении расхождений застрахованному лицу необходимо обратиться в медицинскую организацию за получением дубликата ЭЛН с корректными данными. </a:t>
                      </a:r>
                      <a:endParaRPr lang="ru-RU" sz="1400" dirty="0">
                        <a:solidFill>
                          <a:schemeClr val="bg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79" marR="68579" marT="34289" marB="34289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556468"/>
              </p:ext>
            </p:extLst>
          </p:nvPr>
        </p:nvGraphicFramePr>
        <p:xfrm>
          <a:off x="862884" y="2034863"/>
          <a:ext cx="10277340" cy="454929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138670"/>
                <a:gridCol w="5138670"/>
              </a:tblGrid>
              <a:tr h="657249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Ошибка: «Не найден</a:t>
                      </a:r>
                      <a:r>
                        <a:rPr lang="ru-RU" sz="1400" b="1" baseline="0" dirty="0" smtClean="0"/>
                        <a:t> страхователь» или «Страхователь, направивший сообщение о жизненном событии не найден в списке страхователей застрахованного лица»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34289" marB="34289"/>
                </a:tc>
                <a:tc hMerge="1"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54142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Причины ошибки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79" marR="68579" marT="34289" marB="34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Выявление причины и способ устранения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79" marR="68579" marT="34289" marB="34289"/>
                </a:tc>
              </a:tr>
              <a:tr h="3350624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bg2"/>
                          </a:solidFill>
                          <a:effectLst/>
                        </a:rPr>
                        <a:t>2. Некорректные записи о кадровом мероприятии (прием, перевод, увольнение) в индивидуальном лицевом счете застрахованного лица. Например: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bg2"/>
                          </a:solidFill>
                          <a:effectLst/>
                        </a:rPr>
                        <a:t>- отсутствуют сведения о приеме на работу;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bg2"/>
                          </a:solidFill>
                          <a:effectLst/>
                        </a:rPr>
                        <a:t>- вместо сведений о переводе предоставлены сведения об увольнении.</a:t>
                      </a:r>
                      <a:endParaRPr lang="ru-RU" sz="1400" dirty="0">
                        <a:solidFill>
                          <a:schemeClr val="bg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79" marR="68579" marT="34289" marB="34289"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bg2"/>
                          </a:solidFill>
                          <a:effectLst/>
                        </a:rPr>
                        <a:t>Провести проверку корректного представления в отношении застрахованного лица сведений о кадровых мероприятиях по формам СЗВ-ТД или ЕФС-1 (в том числе по типу занятости: основное место работы или по совместительству), наличие протокола приема отчетности. 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bg2"/>
                          </a:solidFill>
                          <a:effectLst/>
                        </a:rPr>
                        <a:t>При выявлении ошибок необходимо в кратчайший срок направить верные данные (в том числе произвести отмену некорректного кадрового мероприятия). </a:t>
                      </a:r>
                      <a:endParaRPr lang="ru-RU" sz="1400" dirty="0">
                        <a:solidFill>
                          <a:schemeClr val="bg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79" marR="68579" marT="34289" marB="34289"/>
                </a:tc>
              </a:tr>
            </a:tbl>
          </a:graphicData>
        </a:graphic>
      </p:graphicFrame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218941" y="1119674"/>
            <a:ext cx="11973059" cy="760642"/>
          </a:xfrm>
        </p:spPr>
        <p:txBody>
          <a:bodyPr/>
          <a:lstStyle/>
          <a:p>
            <a:r>
              <a:rPr lang="ru-RU" altLang="ru-RU" sz="24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Порядок действий страхователя в случае отсутствия запросов на выплату пособия по сотруднику</a:t>
            </a:r>
            <a:r>
              <a:rPr lang="ru-RU" altLang="ru-RU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/>
            </a:r>
            <a:br>
              <a:rPr lang="ru-RU" altLang="ru-RU" dirty="0" smtClean="0">
                <a:solidFill>
                  <a:schemeClr val="bg2"/>
                </a:solidFill>
                <a:latin typeface="Arial Narrow" panose="020B0606020202030204" pitchFamily="34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 зависимости от определенного системой метода назначения пособия необходимо осуществлять следующие действия</a:t>
            </a:r>
            <a:endParaRPr lang="ru-RU" sz="2000" dirty="0">
              <a:solidFill>
                <a:srgbClr val="FF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3830352"/>
              </p:ext>
            </p:extLst>
          </p:nvPr>
        </p:nvGraphicFramePr>
        <p:xfrm>
          <a:off x="695460" y="1867438"/>
          <a:ext cx="10689464" cy="434597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344732"/>
                <a:gridCol w="5344732"/>
              </a:tblGrid>
              <a:tr h="8209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МЕТОД</a:t>
                      </a:r>
                      <a:r>
                        <a:rPr lang="ru-RU" sz="1400" baseline="0" dirty="0" smtClean="0"/>
                        <a:t> 1: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/>
                        <a:t>Назначение пособия по НЕСКОЛЬКИМ страхователям (ч.2, ч.4 ст.13 255-ФЗ)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34296" marB="3429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МЕТОД 2: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Назначение пособия по ОДНОМУ страхователю (ч.3,</a:t>
                      </a:r>
                      <a:r>
                        <a:rPr lang="ru-RU" sz="1400" baseline="0" dirty="0" smtClean="0"/>
                        <a:t> ч.4 ст.13 255-ФЗ)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34296" marB="34296"/>
                </a:tc>
              </a:tr>
              <a:tr h="1809527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  - запросы направляются всем страхователям; </a:t>
                      </a:r>
                    </a:p>
                    <a:p>
                      <a:pPr algn="just"/>
                      <a:r>
                        <a:rPr lang="ru-RU" sz="1400" dirty="0" smtClean="0"/>
                        <a:t>-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заработок указывается</a:t>
                      </a:r>
                      <a:r>
                        <a:rPr lang="ru-RU" sz="1400" baseline="0" dirty="0" smtClean="0"/>
                        <a:t> по каждому страхователю отдельно (не суммируется!)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3" marR="68583" marT="34296" marB="34296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 - запросы направляются всем страхователям (идентичные);</a:t>
                      </a:r>
                    </a:p>
                    <a:p>
                      <a:pPr algn="just"/>
                      <a:r>
                        <a:rPr lang="ru-RU" sz="1400" dirty="0" smtClean="0"/>
                        <a:t>  - заработок указывается</a:t>
                      </a:r>
                      <a:r>
                        <a:rPr lang="ru-RU" sz="1400" baseline="0" dirty="0" smtClean="0"/>
                        <a:t> ОБЩЕЙ СУММОЙ со всех мест работы</a:t>
                      </a:r>
                    </a:p>
                    <a:p>
                      <a:pPr algn="just"/>
                      <a:endParaRPr lang="ru-RU" sz="1400" baseline="0" dirty="0" smtClean="0"/>
                    </a:p>
                    <a:p>
                      <a:pPr algn="just"/>
                      <a:r>
                        <a:rPr lang="ru-RU" sz="1400" baseline="0" dirty="0" smtClean="0"/>
                        <a:t>Сообщение 101 одного из страхователей БЛОКИРУЕТ запросы (сообщения 100) остальных страхователей</a:t>
                      </a:r>
                      <a:endParaRPr lang="ru-RU" sz="1400" b="0" i="1" baseline="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3" marR="68583" marT="34296" marB="34296"/>
                </a:tc>
              </a:tr>
              <a:tr h="291301">
                <a:tc gridSpan="2">
                  <a:txBody>
                    <a:bodyPr/>
                    <a:lstStyle/>
                    <a:p>
                      <a:pPr algn="l"/>
                      <a:r>
                        <a:rPr lang="ru-RU" sz="1400" b="1" baseline="0" dirty="0" smtClean="0"/>
                        <a:t>                                   </a:t>
                      </a:r>
                      <a:r>
                        <a:rPr lang="ru-RU" sz="1400" b="1" dirty="0" smtClean="0"/>
                        <a:t>                                              ДЕЙСТВИЯ СТРАХОВАТЕЛЯ:</a:t>
                      </a:r>
                      <a:endParaRPr lang="ru-RU" sz="1400" b="1" dirty="0">
                        <a:latin typeface="Arial Narrow" panose="020B0606020202030204" pitchFamily="34" charset="0"/>
                      </a:endParaRPr>
                    </a:p>
                  </a:txBody>
                  <a:tcPr marL="68583" marR="68583" marT="34296" marB="34296"/>
                </a:tc>
                <a:tc hMerge="1">
                  <a:txBody>
                    <a:bodyPr/>
                    <a:lstStyle/>
                    <a:p>
                      <a:endParaRPr lang="ru-RU" sz="15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1424229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Направить</a:t>
                      </a:r>
                      <a:r>
                        <a:rPr lang="ru-RU" sz="1400" baseline="0" dirty="0" smtClean="0"/>
                        <a:t> ответ (сообщение 101) на входящий запрос БЕЗ КОРРЕКТИРОВКИ СУММ СРЕДНЕГО ЗАРАБОТКА</a:t>
                      </a:r>
                      <a:endParaRPr lang="ru-RU" sz="1400" b="1" dirty="0">
                        <a:latin typeface="Arial Narrow" panose="020B0606020202030204" pitchFamily="34" charset="0"/>
                      </a:endParaRPr>
                    </a:p>
                  </a:txBody>
                  <a:tcPr marL="68583" marR="68583" marT="34296" marB="34296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1. Удостовериться, что застрахованное лицо выбрало именно вас,</a:t>
                      </a:r>
                      <a:r>
                        <a:rPr lang="ru-RU" sz="1400" baseline="0" dirty="0" smtClean="0"/>
                        <a:t> а не другого страхователя, для назначения пособия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2. Направить ответ (сообщение 101) на входящий запрос </a:t>
                      </a:r>
                      <a:r>
                        <a:rPr lang="ru-RU" sz="1400" baseline="0" dirty="0" smtClean="0"/>
                        <a:t>БЕЗ КОРРЕКТИРОВКИ СУММ СРЕДНЕГО ЗАРАБОТКА</a:t>
                      </a:r>
                      <a:endParaRPr lang="ru-RU" sz="1400" b="1" dirty="0" smtClean="0">
                        <a:latin typeface="Arial Narrow" panose="020B0606020202030204" pitchFamily="34" charset="0"/>
                      </a:endParaRPr>
                    </a:p>
                  </a:txBody>
                  <a:tcPr marL="68583" marR="68583" marT="34296" marB="34296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65968" y="1431388"/>
            <a:ext cx="6526213" cy="298451"/>
          </a:xfrm>
        </p:spPr>
        <p:txBody>
          <a:bodyPr lIns="121917" tIns="60958" rIns="121917" bIns="60958">
            <a:noAutofit/>
          </a:bodyPr>
          <a:lstStyle/>
          <a:p>
            <a:pPr>
              <a:defRPr/>
            </a:pPr>
            <a:r>
              <a:rPr lang="ru-RU" sz="2200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Направление извещений</a:t>
            </a:r>
            <a:endParaRPr lang="ru-RU" sz="2200" dirty="0">
              <a:solidFill>
                <a:srgbClr val="C00000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765426" y="2443522"/>
            <a:ext cx="7383463" cy="1050925"/>
          </a:xfrm>
          <a:prstGeom prst="roundRect">
            <a:avLst/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>
              <a:defRPr/>
            </a:pPr>
            <a:r>
              <a:rPr lang="ru-RU" sz="17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Направление извещения </a:t>
            </a:r>
            <a:r>
              <a:rPr lang="ru-RU" sz="17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 случае ошибок в сведениях –  в течение 5 рабочих дней с момента получения сообщения 101 от страхователя </a:t>
            </a:r>
            <a:r>
              <a:rPr lang="ru-RU" sz="1700" i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</a:t>
            </a:r>
            <a:r>
              <a:rPr lang="ru-RU" sz="1700" b="1" i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если ошибка в ЭЛН, то извещение также направляется в медицинскую организацию на бумажном носителе</a:t>
            </a:r>
            <a:r>
              <a:rPr lang="ru-RU" sz="1700" i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701030" y="3790660"/>
            <a:ext cx="7373939" cy="811212"/>
          </a:xfrm>
          <a:prstGeom prst="roundRect">
            <a:avLst/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>
              <a:defRPr/>
            </a:pPr>
            <a:r>
              <a:rPr lang="ru-RU" sz="17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Ответ на извещение - </a:t>
            </a:r>
            <a:r>
              <a:rPr lang="ru-RU" sz="17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 течение 5 рабочих дней с момента получения извещения в СЭДО</a:t>
            </a:r>
            <a:endParaRPr lang="ru-RU" sz="1700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469793" y="4270131"/>
            <a:ext cx="7799388" cy="2281237"/>
          </a:xfrm>
          <a:prstGeom prst="round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>
              <a:defRPr/>
            </a:pPr>
            <a:endParaRPr lang="ru-RU" sz="20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>
              <a:defRPr/>
            </a:pPr>
            <a:endParaRPr lang="ru-RU" sz="2000" b="1" dirty="0">
              <a:solidFill>
                <a:srgbClr val="C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ru-RU" sz="17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 </a:t>
            </a:r>
            <a:r>
              <a:rPr lang="ru-RU" sz="17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Ответ</a:t>
            </a:r>
            <a:r>
              <a:rPr lang="ru-RU" sz="17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необходимо направлять в рамках </a:t>
            </a:r>
            <a:r>
              <a:rPr lang="ru-RU" sz="1700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проактивного</a:t>
            </a:r>
            <a:r>
              <a:rPr lang="ru-RU" sz="17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механизма </a:t>
            </a:r>
            <a:r>
              <a:rPr lang="ru-RU" sz="17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новым сообщением 101 в ответ на извещение</a:t>
            </a:r>
            <a:r>
              <a:rPr lang="ru-RU" sz="17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чтобы подтянулись номер и дата самого извещения</a:t>
            </a:r>
          </a:p>
          <a:p>
            <a:pPr>
              <a:defRPr/>
            </a:pPr>
            <a:endParaRPr lang="ru-RU" sz="17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46538" y="4468510"/>
            <a:ext cx="1570973" cy="172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705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7426" y="1736062"/>
            <a:ext cx="1169401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None/>
              <a:defRPr/>
            </a:pPr>
            <a:r>
              <a:rPr lang="ru-RU" altLang="ru-RU" dirty="0" smtClean="0">
                <a:latin typeface="Arial Narrow" panose="020B0606020202030204" pitchFamily="34" charset="0"/>
              </a:rPr>
              <a:t> С 01.01.2024 в Постановление Правительства РФ от 23.11.2021 № 2010 внесены изменения, в соответствии с которыми для исчисления пособий по временной нетрудоспособности, по беременности и родам, ежемесячного пособия по уходу за ребенком Фонд использует сведения о заработной плате застрахованного лица (работника) из состава сведений индивидуального (персонифицированного) учета в системах обязательного пенсионного и обязательного социального страхования.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endParaRPr lang="ru-RU" altLang="ru-RU" dirty="0" smtClean="0">
              <a:latin typeface="Arial Narrow" panose="020B0606020202030204" pitchFamily="34" charset="0"/>
            </a:endParaRP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ru-RU" altLang="ru-RU" dirty="0" smtClean="0">
                <a:latin typeface="Arial Narrow" panose="020B0606020202030204" pitchFamily="34" charset="0"/>
              </a:rPr>
              <a:t>      В случае если на день назначения соответствующего пособия в составе сведений индивидуального (персонифицированного) учета </a:t>
            </a:r>
            <a:r>
              <a:rPr lang="ru-RU" altLang="ru-RU" b="1" dirty="0" smtClean="0">
                <a:latin typeface="Arial Narrow" panose="020B0606020202030204" pitchFamily="34" charset="0"/>
              </a:rPr>
              <a:t>отсутствуют сведения о заработной плате </a:t>
            </a:r>
            <a:r>
              <a:rPr lang="ru-RU" altLang="ru-RU" dirty="0" smtClean="0">
                <a:latin typeface="Arial Narrow" panose="020B0606020202030204" pitchFamily="34" charset="0"/>
              </a:rPr>
              <a:t>застрахованного лица за расчетный период либо такие сведения </a:t>
            </a:r>
            <a:r>
              <a:rPr lang="ru-RU" altLang="ru-RU" b="1" dirty="0" smtClean="0">
                <a:latin typeface="Arial Narrow" panose="020B0606020202030204" pitchFamily="34" charset="0"/>
              </a:rPr>
              <a:t>учтены не в полном объеме</a:t>
            </a:r>
            <a:r>
              <a:rPr lang="ru-RU" altLang="ru-RU" dirty="0" smtClean="0">
                <a:latin typeface="Arial Narrow" panose="020B0606020202030204" pitchFamily="34" charset="0"/>
              </a:rPr>
              <a:t>, после поступления необходимых сведений о заработной плате либо уточнении сведений, и отражения их в индивидуальном (персонифицированном) </a:t>
            </a:r>
            <a:r>
              <a:rPr lang="ru-RU" altLang="ru-RU" b="1" dirty="0" smtClean="0">
                <a:latin typeface="Arial Narrow" panose="020B0606020202030204" pitchFamily="34" charset="0"/>
              </a:rPr>
              <a:t>производится автоматический перерасчет </a:t>
            </a:r>
            <a:r>
              <a:rPr lang="ru-RU" altLang="ru-RU" dirty="0" smtClean="0">
                <a:latin typeface="Arial Narrow" panose="020B0606020202030204" pitchFamily="34" charset="0"/>
              </a:rPr>
              <a:t>ранее назначенных пособий исходя из уточненных либо вновь поступивших сведений о заработной плате застрахованного лица. Информация об уточненном размере пособия направляется в личный кабинет застрахованного лица на Едином портале государственных услуг.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endParaRPr lang="ru-RU" altLang="ru-RU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ru-RU" altLang="ru-RU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   Пример: для страховых случаев 2025 года расчетный период – 2023 г + 2024 г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ru-RU" altLang="ru-RU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 * до сдачи отчетности за 4 квартал 2024 расчет производится из суммы заработка </a:t>
            </a:r>
            <a:r>
              <a:rPr lang="ru-RU" altLang="ru-RU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за 2023 г + за 9 месяцев 2024 г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ru-RU" altLang="ru-RU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 * после сдачи отчетности за 4 квартал 2024 – </a:t>
            </a:r>
            <a:r>
              <a:rPr lang="ru-RU" altLang="ru-RU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перерасчет</a:t>
            </a:r>
            <a:r>
              <a:rPr lang="ru-RU" altLang="ru-RU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с учетом сумм заработка </a:t>
            </a:r>
            <a:r>
              <a:rPr lang="ru-RU" altLang="ru-RU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за 2024 г в полном объеме</a:t>
            </a:r>
            <a:endParaRPr lang="ru-RU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27025" y="1245083"/>
            <a:ext cx="7834312" cy="7699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200" b="1" dirty="0">
                <a:solidFill>
                  <a:srgbClr val="FF0000"/>
                </a:solidFill>
                <a:latin typeface="Arial Narrow" panose="020B0606020202030204" pitchFamily="34" charset="0"/>
              </a:rPr>
              <a:t>Порядок назначения пособий с 01.01.2024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2200" b="1" u="sng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476518" y="1378313"/>
            <a:ext cx="11436439" cy="421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ru-RU" altLang="ru-RU" sz="18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Начиная </a:t>
            </a:r>
            <a:r>
              <a:rPr lang="ru-RU" altLang="ru-RU" sz="1800" b="1" dirty="0">
                <a:solidFill>
                  <a:srgbClr val="000000"/>
                </a:solidFill>
                <a:latin typeface="Arial Narrow" panose="020B0606020202030204" pitchFamily="34" charset="0"/>
              </a:rPr>
              <a:t>с </a:t>
            </a:r>
            <a:r>
              <a:rPr lang="ru-RU" altLang="ru-RU" sz="18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марта 2025 </a:t>
            </a:r>
            <a:r>
              <a:rPr lang="ru-RU" altLang="ru-RU" sz="1800" b="1" dirty="0">
                <a:solidFill>
                  <a:srgbClr val="000000"/>
                </a:solidFill>
                <a:latin typeface="Arial Narrow" panose="020B0606020202030204" pitchFamily="34" charset="0"/>
              </a:rPr>
              <a:t>сумма заработка за </a:t>
            </a:r>
            <a:r>
              <a:rPr lang="ru-RU" altLang="ru-RU" sz="18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2024 </a:t>
            </a:r>
            <a:r>
              <a:rPr lang="ru-RU" altLang="ru-RU" sz="1800" b="1" dirty="0">
                <a:solidFill>
                  <a:srgbClr val="000000"/>
                </a:solidFill>
                <a:latin typeface="Arial Narrow" panose="020B0606020202030204" pitchFamily="34" charset="0"/>
              </a:rPr>
              <a:t>год в запросах сведений для выплаты пособий (сообщение 100) отражается в полном объеме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endParaRPr lang="ru-RU" altLang="ru-RU" sz="155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ru-RU" altLang="ru-RU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Способы перерасчета пособий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endParaRPr lang="ru-RU" altLang="ru-RU" sz="155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ru-RU" alt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                   </a:t>
            </a:r>
            <a:r>
              <a:rPr lang="ru-RU" alt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           </a:t>
            </a:r>
            <a:r>
              <a:rPr lang="ru-RU" altLang="ru-RU" sz="2000" b="1" dirty="0" smtClean="0">
                <a:latin typeface="Arial Narrow" panose="020B0606020202030204" pitchFamily="34" charset="0"/>
              </a:rPr>
              <a:t>Страхователем     </a:t>
            </a:r>
            <a:r>
              <a:rPr lang="ru-RU" alt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                                                                 </a:t>
            </a:r>
            <a:r>
              <a:rPr lang="ru-RU" altLang="ru-RU" sz="2000" b="1" dirty="0" smtClean="0">
                <a:latin typeface="Arial Narrow" panose="020B0606020202030204" pitchFamily="34" charset="0"/>
              </a:rPr>
              <a:t>Фондом</a:t>
            </a:r>
            <a:endParaRPr lang="ru-RU" altLang="ru-RU" sz="2000" b="1" dirty="0">
              <a:latin typeface="Arial Narrow" panose="020B0606020202030204" pitchFamily="34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ru-RU" altLang="ru-RU" sz="1800" dirty="0">
                <a:solidFill>
                  <a:srgbClr val="000000"/>
                </a:solidFill>
                <a:latin typeface="Arial Narrow" panose="020B0606020202030204" pitchFamily="34" charset="0"/>
              </a:rPr>
              <a:t>   - направить запрос о сумме заработка (сообщение 320)                          в автоматическом порядке (без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ru-RU" altLang="ru-RU" sz="1800" dirty="0">
                <a:solidFill>
                  <a:srgbClr val="000000"/>
                </a:solidFill>
                <a:latin typeface="Arial Narrow" panose="020B0606020202030204" pitchFamily="34" charset="0"/>
              </a:rPr>
              <a:t>   - инициировать перерасчет пособия (сообщение 109)                             заявления застрахованного лица)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ru-RU" altLang="ru-RU" sz="1550" dirty="0">
                <a:solidFill>
                  <a:srgbClr val="000000"/>
                </a:solidFill>
                <a:latin typeface="Arial Narrow" panose="020B0606020202030204" pitchFamily="34" charset="0"/>
              </a:rPr>
              <a:t>  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7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ru-RU" altLang="ru-RU" sz="17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700" dirty="0">
                <a:solidFill>
                  <a:srgbClr val="000000"/>
                </a:solidFill>
                <a:latin typeface="Times New Roman" panose="02020603050405020304" pitchFamily="18" charset="0"/>
              </a:rPr>
              <a:t>      </a:t>
            </a:r>
            <a:endParaRPr lang="ru-RU" altLang="ru-RU" sz="17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7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  <a:r>
              <a:rPr lang="ru-RU" altLang="ru-RU" sz="1700" b="1" dirty="0">
                <a:solidFill>
                  <a:srgbClr val="C00000"/>
                </a:solidFill>
                <a:latin typeface="Arial Narrow" panose="020B0606020202030204" pitchFamily="34" charset="0"/>
              </a:rPr>
              <a:t>ВАЖНО! Сведения о суммах заработка застрахованного лица из справок ф.182н других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700" b="1" dirty="0">
                <a:solidFill>
                  <a:srgbClr val="C00000"/>
                </a:solidFill>
                <a:latin typeface="Arial Narrow" panose="020B0606020202030204" pitchFamily="34" charset="0"/>
              </a:rPr>
              <a:t>                                                             страхователей не используются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700" b="1" dirty="0">
                <a:solidFill>
                  <a:srgbClr val="000000"/>
                </a:solidFill>
                <a:latin typeface="Arial Narrow" panose="020B0606020202030204" pitchFamily="34" charset="0"/>
              </a:rPr>
              <a:t> 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627017" y="1262097"/>
            <a:ext cx="10972800" cy="70788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u="sng">
                <a:solidFill>
                  <a:srgbClr val="C00000"/>
                </a:solidFill>
                <a:latin typeface="Arial Narrow" panose="020B0606020202030204" pitchFamily="34" charset="0"/>
              </a:rPr>
              <a:t>Порядок назначения пособия по временной нетрудоспособности в случае, если работник в период нетрудоспособности осуществлял трудовую деятельность по одному из мест работы</a:t>
            </a:r>
          </a:p>
        </p:txBody>
      </p:sp>
      <p:sp>
        <p:nvSpPr>
          <p:cNvPr id="11268" name="Прямоугольник 6"/>
          <p:cNvSpPr>
            <a:spLocks noChangeArrowheads="1"/>
          </p:cNvSpPr>
          <p:nvPr/>
        </p:nvSpPr>
        <p:spPr bwMode="auto">
          <a:xfrm>
            <a:off x="2711451" y="1916113"/>
            <a:ext cx="77771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200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600" b="1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5365" name="Прямоугольник 1"/>
          <p:cNvSpPr>
            <a:spLocks noChangeArrowheads="1"/>
          </p:cNvSpPr>
          <p:nvPr/>
        </p:nvSpPr>
        <p:spPr bwMode="auto">
          <a:xfrm>
            <a:off x="357052" y="2239169"/>
            <a:ext cx="11373394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1500" dirty="0">
                <a:latin typeface="Arial Narrow" panose="020B0606020202030204" pitchFamily="34" charset="0"/>
              </a:rPr>
              <a:t>     </a:t>
            </a: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ru-RU" altLang="ru-RU" sz="1500" dirty="0">
              <a:latin typeface="Arial Narrow" panose="020B0606020202030204" pitchFamily="34" charset="0"/>
            </a:endParaRP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1500" dirty="0">
                <a:latin typeface="Arial Narrow" panose="020B0606020202030204" pitchFamily="34" charset="0"/>
              </a:rPr>
              <a:t>        Листок нетрудоспособности формируется по результатам проведения экспертизы временной нетрудоспособности, целью которой является определение способности работника осуществлять трудовую деятельность и необходимости его временного освобождения от работы по всем местам работы, включая дистанционную работу, с обязательным соблюдением режима лечения, определенного врачом.</a:t>
            </a: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ru-RU" altLang="ru-RU" sz="1500" dirty="0">
              <a:latin typeface="Arial Narrow" panose="020B0606020202030204" pitchFamily="34" charset="0"/>
            </a:endParaRP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ru-RU" altLang="ru-RU" sz="1500" dirty="0">
              <a:latin typeface="Arial Narrow" panose="020B0606020202030204" pitchFamily="34" charset="0"/>
            </a:endParaRP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1500" b="1" dirty="0">
                <a:solidFill>
                  <a:srgbClr val="FF0000"/>
                </a:solidFill>
                <a:latin typeface="Arial Narrow" panose="020B0606020202030204" pitchFamily="34" charset="0"/>
              </a:rPr>
              <a:t>       ВАЖНО!</a:t>
            </a:r>
            <a:r>
              <a:rPr lang="ru-RU" altLang="ru-RU" sz="1500" b="1" dirty="0">
                <a:latin typeface="Arial Narrow" panose="020B0606020202030204" pitchFamily="34" charset="0"/>
              </a:rPr>
              <a:t> Осуществление трудовой деятельности в период временной нетрудоспособности хотя бы по одному из мест работы является нарушением режима лечения, предписанного лечащим врачом.</a:t>
            </a: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ru-RU" altLang="ru-RU" sz="1500" b="1" dirty="0">
              <a:solidFill>
                <a:schemeClr val="tx2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ru-RU" altLang="ru-RU" sz="1500" b="1" dirty="0">
              <a:solidFill>
                <a:schemeClr val="tx2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1500" dirty="0">
                <a:latin typeface="Arial Narrow" panose="020B0606020202030204" pitchFamily="34" charset="0"/>
              </a:rPr>
              <a:t>        В случае выхода застрахованного лица на работу без выписки согласно Порядка формирования листов нетрудоспособности, утв. Приказом Министерства здравоохранения РФ от 23.11.2021 № 1089н, в графе листка нетрудоспособности «Отметка о нарушении условий оказания медицинской помощи» медицинской организацией указывается код «25».</a:t>
            </a: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ru-RU" altLang="ru-RU" sz="1500" dirty="0">
              <a:latin typeface="Arial Narrow" panose="020B0606020202030204" pitchFamily="34" charset="0"/>
            </a:endParaRP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1500" dirty="0">
                <a:latin typeface="Arial Narrow" panose="020B0606020202030204" pitchFamily="34" charset="0"/>
              </a:rPr>
              <a:t>        Пособие по временной нетрудоспособности в случае нарушения режима выплачивается  в размере, не превышающем за полный календарный месяц минимального размера оплаты (пункт 1 часть 2 статьи 8 Федерального закона от 29.12.2006 № 255-ФЗ).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ru-RU" altLang="ru-RU" sz="1500" dirty="0">
                <a:latin typeface="Arial Narrow" panose="020B0606020202030204" pitchFamily="34" charset="0"/>
              </a:rPr>
              <a:t>          </a:t>
            </a:r>
            <a:endParaRPr lang="ru-RU" altLang="ru-RU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24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304801" y="1156335"/>
            <a:ext cx="11120844" cy="70788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u="sng" dirty="0">
                <a:solidFill>
                  <a:srgbClr val="C00000"/>
                </a:solidFill>
                <a:latin typeface="Arial Narrow" panose="020B0606020202030204" pitchFamily="34" charset="0"/>
              </a:rPr>
              <a:t>Порядок назначения пособия по временной нетрудоспособности в случае, если работник в период нетрудоспособности осуществлял трудовую деятельность по одному из мест работы</a:t>
            </a:r>
          </a:p>
        </p:txBody>
      </p:sp>
      <p:sp>
        <p:nvSpPr>
          <p:cNvPr id="13316" name="Прямоугольник 6"/>
          <p:cNvSpPr>
            <a:spLocks noChangeArrowheads="1"/>
          </p:cNvSpPr>
          <p:nvPr/>
        </p:nvSpPr>
        <p:spPr bwMode="auto">
          <a:xfrm>
            <a:off x="2711451" y="1916113"/>
            <a:ext cx="77771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200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600" b="1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5365" name="Прямоугольник 1"/>
          <p:cNvSpPr>
            <a:spLocks noChangeArrowheads="1"/>
          </p:cNvSpPr>
          <p:nvPr/>
        </p:nvSpPr>
        <p:spPr bwMode="auto">
          <a:xfrm>
            <a:off x="566056" y="1853701"/>
            <a:ext cx="10859589" cy="4561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ru-RU" altLang="ru-RU" sz="1500" b="1" dirty="0">
              <a:solidFill>
                <a:schemeClr val="tx2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ru-RU" altLang="ru-RU" sz="1500" b="1" dirty="0">
              <a:solidFill>
                <a:schemeClr val="tx2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1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      </a:t>
            </a:r>
            <a:r>
              <a:rPr lang="ru-RU" altLang="ru-RU" sz="1600" dirty="0">
                <a:latin typeface="Arial Narrow" panose="020B0606020202030204" pitchFamily="34" charset="0"/>
              </a:rPr>
              <a:t>  При выявлении ОСФР случаев, когда застрахованное лицо в период временной нетрудоспособности осуществляло трудовую деятельность по одному из мест работы, в адрес страхователя направляется извещение с текстом: </a:t>
            </a: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1600" i="1" dirty="0">
                <a:latin typeface="Arial Narrow" panose="020B0606020202030204" pitchFamily="34" charset="0"/>
              </a:rPr>
              <a:t>       </a:t>
            </a:r>
            <a:r>
              <a:rPr lang="ru-RU" altLang="ru-RU" sz="1400" i="1" dirty="0">
                <a:latin typeface="Arial Narrow" panose="020B0606020202030204" pitchFamily="34" charset="0"/>
              </a:rPr>
              <a:t>«</a:t>
            </a:r>
            <a:r>
              <a:rPr lang="ru-RU" sz="1400" i="1" dirty="0">
                <a:latin typeface="Arial Narrow" panose="020B0606020202030204" pitchFamily="34" charset="0"/>
              </a:rPr>
              <a:t>В связи с наличием трудовых отношений с другим страхователем, отказавшим в выплате пособия по данному ЭЛН в связи с работой застрахованного лица в период нетрудоспособности, ЭЛН оплате не подлежит.»</a:t>
            </a: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sz="1600" b="1" i="1" dirty="0">
                <a:latin typeface="Arial Narrow" panose="020B0606020202030204" pitchFamily="34" charset="0"/>
              </a:rPr>
              <a:t>Действия застрахованного лица: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1600" dirty="0">
                <a:latin typeface="Arial Narrow" panose="020B0606020202030204" pitchFamily="34" charset="0"/>
              </a:rPr>
              <a:t> если действительно трудился в период ЭЛН у другого страхователя – рассмотреть возможность обращения в медицинскую организацию за получением дубликата ЭЛН с кодом «25» (нарушение режима лечения) с даты выхода на работу у другого страхователя;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1600" dirty="0">
                <a:latin typeface="Arial Narrow" panose="020B0606020202030204" pitchFamily="34" charset="0"/>
              </a:rPr>
              <a:t> если ЭЛН не оплачен другим страхователем по иным причинам (простой, отпуск без сохранения и т.д.) - </a:t>
            </a:r>
            <a:r>
              <a:rPr lang="ru-RU" sz="1600" i="1" dirty="0">
                <a:latin typeface="Arial Narrow" panose="020B0606020202030204" pitchFamily="34" charset="0"/>
              </a:rPr>
              <a:t> предоставить пояснения (документы), подтверждающие </a:t>
            </a:r>
            <a:r>
              <a:rPr lang="ru-RU" sz="1600" i="1" u="sng" dirty="0">
                <a:latin typeface="Arial Narrow" panose="020B0606020202030204" pitchFamily="34" charset="0"/>
              </a:rPr>
              <a:t>факт освобождения от работы без выплаты заработной платы</a:t>
            </a:r>
            <a:r>
              <a:rPr lang="ru-RU" sz="1600" i="1" dirty="0">
                <a:latin typeface="Arial Narrow" panose="020B0606020202030204" pitchFamily="34" charset="0"/>
              </a:rPr>
              <a:t> у другого страхователя.</a:t>
            </a: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sz="1600" b="1" dirty="0">
                <a:latin typeface="Arial Narrow" panose="020B0606020202030204" pitchFamily="34" charset="0"/>
              </a:rPr>
              <a:t>Действия страхователя: </a:t>
            </a:r>
          </a:p>
          <a:p>
            <a:pPr algn="just">
              <a:defRPr/>
            </a:pPr>
            <a:r>
              <a:rPr lang="ru-RU" sz="1600" dirty="0">
                <a:latin typeface="Arial Narrow" panose="020B0606020202030204" pitchFamily="34" charset="0"/>
              </a:rPr>
              <a:t> в случае оформления  дубликата ЭЛН необходимо представить сведения (сообщение 101) на выплату пособия по новому листку нетрудоспособности;</a:t>
            </a:r>
          </a:p>
          <a:p>
            <a:pPr algn="just">
              <a:defRPr/>
            </a:pPr>
            <a:r>
              <a:rPr lang="ru-RU" sz="1600" dirty="0">
                <a:latin typeface="Arial Narrow" panose="020B0606020202030204" pitchFamily="34" charset="0"/>
              </a:rPr>
              <a:t> в случае предоставления застрахованным лицом необходимых пояснений (некорректный отказ в выплате пособия другим страхователем) - повторно направить сведения на выплату пособия по данному листку нетрудоспособности, указав в графе «Примечание» фактическую причину отказа в выплате другим страхователем.</a:t>
            </a:r>
            <a:r>
              <a:rPr lang="ru-RU" altLang="ru-RU" sz="1500" dirty="0">
                <a:latin typeface="Arial Narrow" panose="020B0606020202030204" pitchFamily="34" charset="0"/>
              </a:rPr>
              <a:t>          </a:t>
            </a:r>
            <a:endParaRPr lang="ru-RU" altLang="ru-RU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08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1359" y="1248462"/>
            <a:ext cx="10804849" cy="1214109"/>
          </a:xfrm>
        </p:spPr>
        <p:txBody>
          <a:bodyPr/>
          <a:lstStyle/>
          <a:p>
            <a:r>
              <a:rPr lang="ru-RU" sz="2400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Выплата пособия по временной нетрудоспособности в связи с несчастным случаем на производстве и профессиональным заболеванием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34095" y="2101076"/>
            <a:ext cx="102902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latin typeface="Arial Narrow" panose="020B0606020202030204" pitchFamily="34" charset="0"/>
              </a:rPr>
              <a:t>До признания случая страховым </a:t>
            </a:r>
            <a:r>
              <a:rPr lang="ru-RU" altLang="ru-RU" dirty="0" smtClean="0">
                <a:latin typeface="Arial Narrow" panose="020B0606020202030204" pitchFamily="34" charset="0"/>
              </a:rPr>
              <a:t>страхователь </a:t>
            </a:r>
            <a:r>
              <a:rPr lang="ru-RU" altLang="ru-RU" b="1" dirty="0" smtClean="0">
                <a:latin typeface="Arial Narrow" panose="020B0606020202030204" pitchFamily="34" charset="0"/>
              </a:rPr>
              <a:t>обязан не позднее 3-х рабочих дней </a:t>
            </a:r>
            <a:r>
              <a:rPr lang="ru-RU" altLang="ru-RU" dirty="0" smtClean="0">
                <a:latin typeface="Arial Narrow" panose="020B0606020202030204" pitchFamily="34" charset="0"/>
              </a:rPr>
              <a:t>направить ответ на запрос сведений, необходимых для назначения и выплаты пособия по временной нетрудоспособности. Расчет пособия будет первоначально произведен в соответствии со статьей 14 Федерального закона № 255-ФЗ.</a:t>
            </a:r>
            <a:endParaRPr lang="ru-RU" altLang="ru-RU" dirty="0">
              <a:latin typeface="Arial Narrow" panose="020B060602020203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374494" y="3315912"/>
            <a:ext cx="7503601" cy="1526544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7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После составления акта по форме Н1 и признания случая страховым страхователь уведомляет СФР через СЭДО о необходимости перерасчета пособия путем направления </a:t>
            </a:r>
            <a:r>
              <a:rPr lang="ru-RU" sz="17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сообщения 109.</a:t>
            </a:r>
            <a:r>
              <a:rPr lang="ru-RU" sz="17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Далее страхователь направляет в ответ на </a:t>
            </a:r>
            <a:r>
              <a:rPr lang="ru-RU" sz="17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сообщение 100  </a:t>
            </a:r>
            <a:r>
              <a:rPr lang="ru-RU" sz="17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сведения с данными для выплаты пособия в соответствии с частью 1 статьи 9 Федерального закона № 125-ФЗ (</a:t>
            </a:r>
            <a:r>
              <a:rPr lang="ru-RU" sz="17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сообщение 101</a:t>
            </a:r>
            <a:r>
              <a:rPr lang="ru-RU" sz="17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).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87373" y="4981287"/>
            <a:ext cx="7567995" cy="1290724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7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СФР производит </a:t>
            </a:r>
            <a:r>
              <a:rPr lang="ru-RU" sz="17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перерасчет и доплату </a:t>
            </a:r>
            <a:r>
              <a:rPr lang="ru-RU" sz="17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пособия по временной нетрудоспособности пособия  в связи с несчастным случаем на производстве и профессиональным заболеванием </a:t>
            </a:r>
            <a:r>
              <a:rPr lang="ru-RU" sz="17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 течение 10 рабочих дней </a:t>
            </a:r>
            <a:r>
              <a:rPr lang="ru-RU" sz="17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 момента получения сведений от страхователя.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Порядок направления сведений для назначения пособий при использовании замены лет расчетного периода</a:t>
            </a:r>
            <a:r>
              <a:rPr lang="ru-RU" altLang="ru-RU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/>
            </a:r>
            <a:br>
              <a:rPr lang="ru-RU" altLang="ru-RU" dirty="0" smtClean="0">
                <a:solidFill>
                  <a:srgbClr val="C00000"/>
                </a:solidFill>
                <a:latin typeface="Arial Narrow" panose="020B0606020202030204" pitchFamily="34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3335" y="2074494"/>
            <a:ext cx="1147507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dirty="0" smtClean="0">
                <a:latin typeface="Arial Narrow" panose="020B0606020202030204" pitchFamily="34" charset="0"/>
                <a:cs typeface="Times New Roman CYR" panose="02020603050405020304" pitchFamily="18" charset="0"/>
              </a:rPr>
              <a:t>В случае, если страхователь в ответе на запрос (сообщение 101) изменяет годы расчетного периода по заявлению застрахованного лица о замене лет первоначальный (родительский) запрос закрывается и формируется новый </a:t>
            </a:r>
            <a:r>
              <a:rPr lang="ru-RU" altLang="ru-RU" dirty="0" err="1" smtClean="0">
                <a:latin typeface="Arial Narrow" panose="020B0606020202030204" pitchFamily="34" charset="0"/>
                <a:cs typeface="Times New Roman CYR" panose="02020603050405020304" pitchFamily="18" charset="0"/>
              </a:rPr>
              <a:t>подпроцесс</a:t>
            </a:r>
            <a:r>
              <a:rPr lang="ru-RU" altLang="ru-RU" dirty="0" smtClean="0">
                <a:latin typeface="Arial Narrow" panose="020B0606020202030204" pitchFamily="34" charset="0"/>
                <a:cs typeface="Times New Roman CYR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ru-RU" altLang="ru-RU" dirty="0" smtClean="0">
              <a:latin typeface="Arial Narrow" panose="020B060602020203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dirty="0" smtClean="0">
                <a:latin typeface="Arial Narrow" panose="020B0606020202030204" pitchFamily="34" charset="0"/>
                <a:cs typeface="Times New Roman CYR" panose="02020603050405020304" pitchFamily="18" charset="0"/>
              </a:rPr>
              <a:t>     Страхователь при этом получает:</a:t>
            </a:r>
            <a:endParaRPr lang="ru-RU" altLang="ru-RU" dirty="0" smtClean="0">
              <a:latin typeface="Arial Narrow" panose="020B060602020203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dirty="0" smtClean="0">
                <a:latin typeface="Arial Narrow" panose="020B0606020202030204" pitchFamily="34" charset="0"/>
                <a:cs typeface="Times New Roman CYR" panose="02020603050405020304" pitchFamily="18" charset="0"/>
              </a:rPr>
              <a:t>   - уведомление о закрытии процесса и открытии нового </a:t>
            </a:r>
            <a:r>
              <a:rPr lang="ru-RU" altLang="ru-RU" dirty="0" err="1" smtClean="0">
                <a:latin typeface="Arial Narrow" panose="020B0606020202030204" pitchFamily="34" charset="0"/>
                <a:cs typeface="Times New Roman CYR" panose="02020603050405020304" pitchFamily="18" charset="0"/>
              </a:rPr>
              <a:t>подпроцесса</a:t>
            </a:r>
            <a:r>
              <a:rPr lang="ru-RU" altLang="ru-RU" dirty="0" smtClean="0">
                <a:latin typeface="Arial Narrow" panose="020B0606020202030204" pitchFamily="34" charset="0"/>
                <a:cs typeface="Times New Roman CYR" panose="02020603050405020304" pitchFamily="18" charset="0"/>
              </a:rPr>
              <a:t>;</a:t>
            </a:r>
            <a:endParaRPr lang="ru-RU" altLang="ru-RU" dirty="0" smtClean="0">
              <a:latin typeface="Arial Narrow" panose="020B060602020203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dirty="0" smtClean="0">
                <a:latin typeface="Arial Narrow" panose="020B0606020202030204" pitchFamily="34" charset="0"/>
                <a:cs typeface="Times New Roman CYR" panose="02020603050405020304" pitchFamily="18" charset="0"/>
              </a:rPr>
              <a:t>   - новый </a:t>
            </a:r>
            <a:r>
              <a:rPr lang="ru-RU" altLang="ru-RU" dirty="0" err="1" smtClean="0">
                <a:latin typeface="Arial Narrow" panose="020B0606020202030204" pitchFamily="34" charset="0"/>
                <a:cs typeface="Times New Roman CYR" panose="02020603050405020304" pitchFamily="18" charset="0"/>
              </a:rPr>
              <a:t>проактивный</a:t>
            </a:r>
            <a:r>
              <a:rPr lang="ru-RU" altLang="ru-RU" dirty="0" smtClean="0">
                <a:latin typeface="Arial Narrow" panose="020B0606020202030204" pitchFamily="34" charset="0"/>
                <a:cs typeface="Times New Roman CYR" panose="02020603050405020304" pitchFamily="18" charset="0"/>
              </a:rPr>
              <a:t> запрос сведений (сообщение 100) с расчетными годами с учетом замены лет).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ru-RU" altLang="ru-RU" dirty="0" smtClean="0">
              <a:latin typeface="Arial Narrow" panose="020B060602020203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dirty="0" smtClean="0">
                <a:latin typeface="Arial Narrow" panose="020B0606020202030204" pitchFamily="34" charset="0"/>
                <a:cs typeface="Times New Roman CYR" panose="02020603050405020304" pitchFamily="18" charset="0"/>
              </a:rPr>
              <a:t>      Страхователю необходимо не позднее 3-х рабочих дней направить </a:t>
            </a:r>
            <a:r>
              <a:rPr lang="ru-RU" altLang="ru-RU" dirty="0" err="1" smtClean="0">
                <a:latin typeface="Arial Narrow" panose="020B0606020202030204" pitchFamily="34" charset="0"/>
                <a:cs typeface="Times New Roman CYR" panose="02020603050405020304" pitchFamily="18" charset="0"/>
              </a:rPr>
              <a:t>подтвержденные\откорректированные</a:t>
            </a:r>
            <a:r>
              <a:rPr lang="ru-RU" altLang="ru-RU" dirty="0" smtClean="0">
                <a:latin typeface="Arial Narrow" panose="020B0606020202030204" pitchFamily="34" charset="0"/>
                <a:cs typeface="Times New Roman CYR" panose="02020603050405020304" pitchFamily="18" charset="0"/>
              </a:rPr>
              <a:t> сведения (сообщение 101) в ответ на новый запрос (</a:t>
            </a:r>
            <a:r>
              <a:rPr lang="ru-RU" altLang="ru-RU" dirty="0" err="1" smtClean="0">
                <a:latin typeface="Arial Narrow" panose="020B0606020202030204" pitchFamily="34" charset="0"/>
                <a:cs typeface="Times New Roman CYR" panose="02020603050405020304" pitchFamily="18" charset="0"/>
              </a:rPr>
              <a:t>подпроцесс</a:t>
            </a:r>
            <a:r>
              <a:rPr lang="ru-RU" altLang="ru-RU" dirty="0" smtClean="0">
                <a:latin typeface="Arial Narrow" panose="020B0606020202030204" pitchFamily="34" charset="0"/>
                <a:cs typeface="Times New Roman CYR" panose="02020603050405020304" pitchFamily="18" charset="0"/>
              </a:rPr>
              <a:t>) с учетом замены лет.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ru-RU" altLang="ru-RU" dirty="0" smtClean="0">
              <a:latin typeface="Arial Narrow" panose="020B060602020203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dirty="0" smtClean="0">
                <a:latin typeface="Arial Narrow" panose="020B0606020202030204" pitchFamily="34" charset="0"/>
                <a:cs typeface="Times New Roman CYR" panose="02020603050405020304" pitchFamily="18" charset="0"/>
              </a:rPr>
              <a:t>     Информируем, что сведения о сумме заработка застрахованного лица при замене лет предоставляются начиная с 2018 года. Если замена лет производится на более </a:t>
            </a:r>
            <a:r>
              <a:rPr lang="ru-RU" altLang="ru-RU" dirty="0" smtClean="0">
                <a:latin typeface="Arial Narrow" panose="020B0606020202030204" pitchFamily="34" charset="0"/>
              </a:rPr>
              <a:t>ранние годы (2017 и далее), то сумма заработка корректируется страхователем, т.к. в запросе (сообщении 100) будут указаны нулевые значения.</a:t>
            </a:r>
            <a:endParaRPr lang="ru-RU" altLang="ru-RU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498BB621-706E-1B55-B784-B5CBCE408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419" y="2030680"/>
            <a:ext cx="10814180" cy="903039"/>
          </a:xfrm>
        </p:spPr>
        <p:txBody>
          <a:bodyPr/>
          <a:lstStyle/>
          <a:p>
            <a:pPr marL="380990" indent="-380990" algn="just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ru-RU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Федеральный закон от 29.12.2006 № 255-ФЗ «Об обязательном социальном страховании на случай временной нетрудоспособности и в связи с материнством» </a:t>
            </a:r>
          </a:p>
          <a:p>
            <a:pPr marL="380990" indent="-380990" algn="just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ru-RU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Федеральный закон от 19.05.1995 № 81-ФЗ «О государственных пособиях гражданам, имеющим детей»</a:t>
            </a:r>
          </a:p>
          <a:p>
            <a:pPr marL="380990" indent="-380990" algn="just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ru-RU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Федеральный закон от 24.07.1998 № 125-ФЗ «Об обязательном социальном страховании от несчастных случаев на производстве и профессиональных заболеваний»</a:t>
            </a:r>
          </a:p>
          <a:p>
            <a:pPr marL="380990" indent="-380990" algn="just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ru-RU" b="1" dirty="0" smtClean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Постановление Правительства РФ от 23.11.2021 № 2010 </a:t>
            </a:r>
            <a:r>
              <a:rPr lang="ru-RU" altLang="ru-RU" dirty="0" smtClean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«Об утверждении Правил получения Фондом социального страхования Российской Федерации сведений и документов, необходимых для назначения и выплаты пособий по временной нетрудоспособности, по беременности и родам, единовременного пособия при рождении ребенка, ежемесячного пособия по уходу за ребенком</a:t>
            </a:r>
          </a:p>
          <a:p>
            <a:pPr marL="380990" indent="-380990" algn="just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ru-RU" dirty="0" smtClean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Приказ ФСС РФ от 22.04.2024 № 643 «Об утверждении форм документов и сведений, </a:t>
            </a:r>
            <a:r>
              <a:rPr lang="ru-RU" altLang="ru-RU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применяемых в целях назначения и выплаты страхового обеспечения по обязательному социальному страхованию»</a:t>
            </a:r>
          </a:p>
          <a:p>
            <a:pPr marL="380990" indent="-380990" algn="just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ru-RU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Постановление Правительства Российской Федерации от 09.08.2021 № 1320 «Об утверждении правил возмещения территориальным органом Фонда социального страхования Российской Федерации страхователю расходов на оплату дополнительных выходных дней, предоставляемых для ухода за детьми-инвалидами по одному из родителей (опекуну, попечителю)»</a:t>
            </a:r>
          </a:p>
          <a:p>
            <a:pPr marL="380990" indent="-380990" algn="just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ru-RU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Приказ ФСС РФ от 28.07.2023 № 1471 «Об утверждении Порядка возмещения расходов страхователю на выплату социального пособия на погребение, а также возмещения стоимости услуг, предоставляемых согласно гарантированному перечню услуг по погребению, специализированной службе по вопросам похоронного дела»</a:t>
            </a:r>
          </a:p>
          <a:p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1F736D81-1E65-3AB3-9574-E2556C9FC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418" y="1306285"/>
            <a:ext cx="10814179" cy="1158125"/>
          </a:xfrm>
        </p:spPr>
        <p:txBody>
          <a:bodyPr/>
          <a:lstStyle/>
          <a:p>
            <a:r>
              <a:rPr lang="ru-RU" altLang="ru-RU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Нормативное регулирование</a:t>
            </a:r>
            <a:r>
              <a:rPr lang="en-US" altLang="ru-RU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ru-RU" altLang="ru-RU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порядка выплаты пособий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7222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1"/>
          <p:cNvSpPr txBox="1">
            <a:spLocks/>
          </p:cNvSpPr>
          <p:nvPr/>
        </p:nvSpPr>
        <p:spPr bwMode="auto">
          <a:xfrm>
            <a:off x="1789748" y="4183064"/>
            <a:ext cx="8349617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spcBef>
                <a:spcPts val="0"/>
              </a:spcBef>
              <a:defRPr/>
            </a:pPr>
            <a:r>
              <a:rPr lang="ru-RU" sz="2200" b="1" dirty="0">
                <a:solidFill>
                  <a:srgbClr val="C00000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3015" y="1248830"/>
            <a:ext cx="11448639" cy="1176989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2100" b="1" dirty="0">
                <a:solidFill>
                  <a:srgbClr val="C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Уведомление  о необходимости информирования работников, призванных на военную службу, о своевременном возобновлении трудового договора для получения пособий по временной нетрудоспособности </a:t>
            </a:r>
            <a:endParaRPr lang="ru-RU" sz="2100" dirty="0">
              <a:latin typeface="Arial Narrow" panose="020B0606020202030204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2428" y="2853872"/>
            <a:ext cx="10947042" cy="3416316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indent="450203" algn="just">
              <a:lnSpc>
                <a:spcPct val="107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Действие </a:t>
            </a:r>
            <a:r>
              <a:rPr lang="ru-RU" sz="2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трудового договора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приостанавливается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основании заявления работника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период прохождения военной службы в случае 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(ст.351.7 ТК РФ):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03" algn="just">
              <a:lnSpc>
                <a:spcPct val="107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призыва работника на военную службу по </a:t>
            </a:r>
            <a:r>
              <a:rPr lang="ru-RU" sz="2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мобилизации;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03" algn="just">
              <a:lnSpc>
                <a:spcPct val="107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заключения им </a:t>
            </a:r>
            <a:r>
              <a:rPr lang="ru-RU" sz="2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контракта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соответствии с п.7 ст.38 Федерального закона от 28.03.1998 № 53-ФЗ «О воинской обязанности и военной службе»;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03" algn="just">
              <a:lnSpc>
                <a:spcPct val="107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контракта о </a:t>
            </a:r>
            <a:r>
              <a:rPr lang="ru-RU" sz="2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добровольном содействии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выполнении задач, возложенных на Вооруженные Силы РФ.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72" algn="just">
              <a:lnSpc>
                <a:spcPct val="107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Действие трудового договора</a:t>
            </a:r>
            <a:r>
              <a:rPr lang="ru-RU" sz="2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возобновляется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день выхода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сотрудника на работу. Работник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обязан предупредить работодателя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своем выходе на работу не позднее, чем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три рабочих дня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36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1"/>
          <p:cNvSpPr txBox="1">
            <a:spLocks/>
          </p:cNvSpPr>
          <p:nvPr/>
        </p:nvSpPr>
        <p:spPr bwMode="auto">
          <a:xfrm>
            <a:off x="1789748" y="4183064"/>
            <a:ext cx="8349617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spcBef>
                <a:spcPts val="0"/>
              </a:spcBef>
              <a:defRPr/>
            </a:pPr>
            <a:r>
              <a:rPr lang="ru-RU" sz="2200" b="1" dirty="0">
                <a:solidFill>
                  <a:srgbClr val="C00000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56367" y="1563472"/>
            <a:ext cx="10350043" cy="3218121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lvl="0" algn="just"/>
            <a:r>
              <a:rPr lang="ru-RU" sz="2400" b="1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Порядок расчета пособий по временной нетрудоспособности мобилизованным</a:t>
            </a:r>
          </a:p>
          <a:p>
            <a:pPr lvl="0"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Страховой стаж: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 приостановления действия трудового договора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засчитывается в страховой стаж работника. 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дневной заработок: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Определяется путем деления заработка, начисленного за расчетный период (2 предшествующих года), на 730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вычетом календарных дней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приходящихся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период приостановления действия трудового договора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период прохождения военной службы.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03" algn="just">
              <a:lnSpc>
                <a:spcPct val="107000"/>
              </a:lnSpc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05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9151" y="555625"/>
            <a:ext cx="6526213" cy="298451"/>
          </a:xfrm>
        </p:spPr>
        <p:txBody>
          <a:bodyPr lIns="121917" tIns="60958" rIns="121917" bIns="60958">
            <a:noAutofit/>
          </a:bodyPr>
          <a:lstStyle/>
          <a:p>
            <a:pPr>
              <a:defRPr/>
            </a:pPr>
            <a:r>
              <a:rPr lang="ru-RU" sz="2200" dirty="0">
                <a:solidFill>
                  <a:srgbClr val="C00000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Ежемесячное пособие по уходу за ребенком до 1,5 лет</a:t>
            </a:r>
          </a:p>
        </p:txBody>
      </p:sp>
      <p:sp>
        <p:nvSpPr>
          <p:cNvPr id="4" name="Овал 3"/>
          <p:cNvSpPr/>
          <p:nvPr/>
        </p:nvSpPr>
        <p:spPr>
          <a:xfrm>
            <a:off x="2041525" y="1568450"/>
            <a:ext cx="447675" cy="438151"/>
          </a:xfrm>
          <a:prstGeom prst="ellipse">
            <a:avLst/>
          </a:prstGeom>
          <a:noFill/>
          <a:ln w="25400" cmpd="sng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635251" y="1250952"/>
            <a:ext cx="7381875" cy="849313"/>
          </a:xfrm>
          <a:prstGeom prst="roundRect">
            <a:avLst/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>
              <a:defRPr/>
            </a:pPr>
            <a:r>
              <a:rPr lang="ru-RU" sz="17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Основание для назначения и выплаты – </a:t>
            </a:r>
            <a:r>
              <a:rPr lang="ru-RU" sz="17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заявление работника и приказ работодателя о предоставлении отпуска по уходу за ребенком в соответствии с ТК РФ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635251" y="2338388"/>
            <a:ext cx="7381875" cy="889000"/>
          </a:xfrm>
          <a:prstGeom prst="roundRect">
            <a:avLst/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>
              <a:defRPr/>
            </a:pPr>
            <a:endParaRPr lang="ru-RU" sz="17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7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Страхователь в СЭДО  направляет сведения о поданном работником заявлении о назначении и выплате ежемесячного пособия по уходу за ребенком  (</a:t>
            </a:r>
            <a:r>
              <a:rPr lang="ru-RU" sz="17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сообщение 109</a:t>
            </a:r>
            <a:r>
              <a:rPr lang="ru-RU" sz="17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)</a:t>
            </a:r>
            <a:endParaRPr lang="ru-RU" sz="17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7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	  </a:t>
            </a:r>
          </a:p>
        </p:txBody>
      </p:sp>
      <p:sp>
        <p:nvSpPr>
          <p:cNvPr id="17" name="Овал 16"/>
          <p:cNvSpPr/>
          <p:nvPr/>
        </p:nvSpPr>
        <p:spPr>
          <a:xfrm>
            <a:off x="2041525" y="2563813"/>
            <a:ext cx="447675" cy="436563"/>
          </a:xfrm>
          <a:prstGeom prst="ellipse">
            <a:avLst/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ru-RU" sz="15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" name="Овал 17"/>
          <p:cNvSpPr/>
          <p:nvPr/>
        </p:nvSpPr>
        <p:spPr>
          <a:xfrm>
            <a:off x="2055814" y="3656014"/>
            <a:ext cx="446087" cy="438151"/>
          </a:xfrm>
          <a:prstGeom prst="ellipse">
            <a:avLst/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ru-RU" sz="15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9" name="Стрелка вниз 18"/>
          <p:cNvSpPr/>
          <p:nvPr/>
        </p:nvSpPr>
        <p:spPr>
          <a:xfrm>
            <a:off x="2146300" y="2108202"/>
            <a:ext cx="238125" cy="358775"/>
          </a:xfrm>
          <a:prstGeom prst="downArrow">
            <a:avLst/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ru-RU" sz="1400" dirty="0"/>
          </a:p>
        </p:txBody>
      </p:sp>
      <p:sp>
        <p:nvSpPr>
          <p:cNvPr id="20" name="Стрелка вниз 19"/>
          <p:cNvSpPr/>
          <p:nvPr/>
        </p:nvSpPr>
        <p:spPr>
          <a:xfrm>
            <a:off x="2122489" y="4306888"/>
            <a:ext cx="261937" cy="365125"/>
          </a:xfrm>
          <a:prstGeom prst="downArrow">
            <a:avLst/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ru-RU" sz="1400" dirty="0"/>
          </a:p>
        </p:txBody>
      </p:sp>
      <p:sp>
        <p:nvSpPr>
          <p:cNvPr id="12298" name="TextBox 4"/>
          <p:cNvSpPr txBox="1">
            <a:spLocks noChangeArrowheads="1"/>
          </p:cNvSpPr>
          <p:nvPr/>
        </p:nvSpPr>
        <p:spPr bwMode="auto">
          <a:xfrm>
            <a:off x="10148890" y="5726114"/>
            <a:ext cx="246280" cy="4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619375" y="3463926"/>
            <a:ext cx="7397751" cy="901700"/>
          </a:xfrm>
          <a:prstGeom prst="roundRect">
            <a:avLst/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>
              <a:defRPr/>
            </a:pPr>
            <a:endParaRPr lang="ru-RU" sz="20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>
              <a:defRPr/>
            </a:pPr>
            <a:endParaRPr lang="ru-RU" sz="20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7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Идентификация страхователя СФР </a:t>
            </a:r>
            <a:r>
              <a:rPr lang="ru-RU" sz="17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 направление ему </a:t>
            </a:r>
            <a:r>
              <a:rPr lang="ru-RU" sz="1700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проактивного</a:t>
            </a:r>
            <a:r>
              <a:rPr lang="ru-RU" sz="17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запроса на выплату (</a:t>
            </a:r>
            <a:r>
              <a:rPr lang="ru-RU" sz="17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сообщение 100).</a:t>
            </a:r>
          </a:p>
          <a:p>
            <a:pPr>
              <a:defRPr/>
            </a:pPr>
            <a:endParaRPr lang="ru-RU" sz="17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055814" y="4808538"/>
            <a:ext cx="446087" cy="438151"/>
          </a:xfrm>
          <a:prstGeom prst="ellipse">
            <a:avLst/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ru-RU" sz="15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5" name="Стрелка вниз 14"/>
          <p:cNvSpPr/>
          <p:nvPr/>
        </p:nvSpPr>
        <p:spPr>
          <a:xfrm>
            <a:off x="2133600" y="3130551"/>
            <a:ext cx="263525" cy="365125"/>
          </a:xfrm>
          <a:prstGeom prst="downArrow">
            <a:avLst/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ru-RU" sz="140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595563" y="4603751"/>
            <a:ext cx="7383463" cy="1058863"/>
          </a:xfrm>
          <a:prstGeom prst="roundRect">
            <a:avLst/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>
              <a:defRPr/>
            </a:pPr>
            <a:r>
              <a:rPr lang="ru-RU" sz="17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Сведения, необходимые для назначения и выплаты пособия, предоставляются страхователем в СЭДО </a:t>
            </a:r>
            <a:r>
              <a:rPr lang="ru-RU" sz="17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ответным</a:t>
            </a:r>
            <a:r>
              <a:rPr lang="ru-RU" sz="17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7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сообщением 101 </a:t>
            </a:r>
            <a:r>
              <a:rPr lang="ru-RU" sz="17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 объеме, указанном в запросе страховщика не позднее 3-х рабочих дней со дня получения сообщения 100.</a:t>
            </a:r>
          </a:p>
        </p:txBody>
      </p:sp>
      <p:sp>
        <p:nvSpPr>
          <p:cNvPr id="22" name="Овал 21"/>
          <p:cNvSpPr/>
          <p:nvPr/>
        </p:nvSpPr>
        <p:spPr>
          <a:xfrm>
            <a:off x="2173290" y="6291263"/>
            <a:ext cx="446087" cy="438151"/>
          </a:xfrm>
          <a:prstGeom prst="ellipse">
            <a:avLst/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ru-RU" sz="15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3" name="Овал 22"/>
          <p:cNvSpPr/>
          <p:nvPr/>
        </p:nvSpPr>
        <p:spPr>
          <a:xfrm>
            <a:off x="3071814" y="6291263"/>
            <a:ext cx="446087" cy="438151"/>
          </a:xfrm>
          <a:prstGeom prst="ellipse">
            <a:avLst/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ru-RU" sz="15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Овал 23"/>
          <p:cNvSpPr/>
          <p:nvPr/>
        </p:nvSpPr>
        <p:spPr>
          <a:xfrm>
            <a:off x="3946525" y="6291263"/>
            <a:ext cx="446088" cy="438151"/>
          </a:xfrm>
          <a:prstGeom prst="ellipse">
            <a:avLst/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ru-RU" sz="15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8" name="Стрелка вниз 27"/>
          <p:cNvSpPr/>
          <p:nvPr/>
        </p:nvSpPr>
        <p:spPr>
          <a:xfrm>
            <a:off x="2133600" y="5535614"/>
            <a:ext cx="263525" cy="365125"/>
          </a:xfrm>
          <a:prstGeom prst="downArrow">
            <a:avLst/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ru-RU" sz="1400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656139" y="6291263"/>
            <a:ext cx="3686175" cy="347663"/>
          </a:xfrm>
          <a:prstGeom prst="round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>
              <a:defRPr/>
            </a:pPr>
            <a:r>
              <a:rPr lang="ru-RU" sz="17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этапы совпадают (см. слайд </a:t>
            </a:r>
            <a:r>
              <a:rPr lang="ru-RU" sz="17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10)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5874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7332" y="160337"/>
            <a:ext cx="11139453" cy="298451"/>
          </a:xfrm>
        </p:spPr>
        <p:txBody>
          <a:bodyPr lIns="121917" tIns="60958" rIns="121917" bIns="60958">
            <a:noAutofit/>
          </a:bodyPr>
          <a:lstStyle/>
          <a:p>
            <a:pPr>
              <a:defRPr/>
            </a:pPr>
            <a:r>
              <a:rPr lang="ru-RU" sz="2200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Прекращение выплаты ежемесячного пособия по уходу за ребенком в возрасте до 1,5 лет</a:t>
            </a:r>
            <a:endParaRPr lang="ru-RU" sz="2200" dirty="0">
              <a:solidFill>
                <a:srgbClr val="C00000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000249" y="1585913"/>
            <a:ext cx="592139" cy="436563"/>
          </a:xfrm>
          <a:prstGeom prst="ellipse">
            <a:avLst/>
          </a:prstGeom>
          <a:noFill/>
          <a:ln w="25400" cmpd="sng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765426" y="1503363"/>
            <a:ext cx="7383463" cy="1204912"/>
          </a:xfrm>
          <a:prstGeom prst="roundRect">
            <a:avLst/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>
              <a:defRPr/>
            </a:pPr>
            <a:r>
              <a:rPr lang="ru-RU" sz="17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Страхователь уведомляет через СЭДО СФР  </a:t>
            </a:r>
            <a:r>
              <a:rPr lang="ru-RU" sz="17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 прекращении права </a:t>
            </a:r>
            <a:r>
              <a:rPr lang="ru-RU" sz="17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 ежемесячное пособие по уходу за ребенком в возрасте до 1,5 лет </a:t>
            </a:r>
            <a:r>
              <a:rPr lang="ru-RU" sz="17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 течение 3 рабочих дней </a:t>
            </a:r>
            <a:r>
              <a:rPr lang="ru-RU" sz="17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со дня, когда ему стало известно об обстоятельствах, влекущих прекращение права на пособие: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909889" y="4797426"/>
            <a:ext cx="7383463" cy="811213"/>
          </a:xfrm>
          <a:prstGeom prst="roundRect">
            <a:avLst/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>
              <a:defRPr/>
            </a:pPr>
            <a:r>
              <a:rPr lang="ru-RU" sz="17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СФР производит прекращение выплаты пособия на основании сведений от страхователя в течение 10 рабочих дней с момента их получения</a:t>
            </a:r>
          </a:p>
        </p:txBody>
      </p:sp>
      <p:sp>
        <p:nvSpPr>
          <p:cNvPr id="19" name="Стрелка вниз 18"/>
          <p:cNvSpPr/>
          <p:nvPr/>
        </p:nvSpPr>
        <p:spPr>
          <a:xfrm>
            <a:off x="2224089" y="2530475"/>
            <a:ext cx="144463" cy="1727200"/>
          </a:xfrm>
          <a:prstGeom prst="downArrow">
            <a:avLst/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ru-RU" sz="1400" dirty="0"/>
          </a:p>
        </p:txBody>
      </p:sp>
      <p:sp>
        <p:nvSpPr>
          <p:cNvPr id="14" name="Овал 13"/>
          <p:cNvSpPr/>
          <p:nvPr/>
        </p:nvSpPr>
        <p:spPr>
          <a:xfrm>
            <a:off x="2000249" y="4765676"/>
            <a:ext cx="592139" cy="436563"/>
          </a:xfrm>
          <a:prstGeom prst="ellipse">
            <a:avLst/>
          </a:prstGeom>
          <a:noFill/>
          <a:ln w="25400" cmpd="sng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784475" y="2852737"/>
            <a:ext cx="3549651" cy="1655763"/>
          </a:xfrm>
          <a:prstGeom prst="roundRect">
            <a:avLst/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>
              <a:defRPr/>
            </a:pPr>
            <a:endParaRPr lang="ru-RU" sz="20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7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Путем направления в СЭДО  </a:t>
            </a:r>
            <a:r>
              <a:rPr lang="ru-RU" sz="17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сообщения 104.</a:t>
            </a:r>
          </a:p>
          <a:p>
            <a:pPr>
              <a:defRPr/>
            </a:pPr>
            <a:endParaRPr lang="ru-RU" sz="17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502402" y="2852738"/>
            <a:ext cx="3686175" cy="1795463"/>
          </a:xfrm>
          <a:prstGeom prst="roundRect">
            <a:avLst/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>
              <a:defRPr/>
            </a:pPr>
            <a:endParaRPr lang="ru-RU" sz="20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>
              <a:defRPr/>
            </a:pPr>
            <a:endParaRPr lang="ru-RU" sz="20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7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Путем инициации в СЭДО  перерасчета выплаты (</a:t>
            </a:r>
            <a:r>
              <a:rPr lang="ru-RU" sz="17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сообщение 109</a:t>
            </a:r>
            <a:r>
              <a:rPr lang="ru-RU" sz="17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) и направления в дальнейшем в ответ на </a:t>
            </a:r>
            <a:r>
              <a:rPr lang="ru-RU" sz="17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сообщение 100  </a:t>
            </a:r>
            <a:r>
              <a:rPr lang="ru-RU" sz="17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сведений с откорректированным периодом выплаты пособия (</a:t>
            </a:r>
            <a:r>
              <a:rPr lang="ru-RU" sz="17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сообщение 101</a:t>
            </a:r>
            <a:r>
              <a:rPr lang="ru-RU" sz="17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) </a:t>
            </a:r>
          </a:p>
          <a:p>
            <a:pPr>
              <a:defRPr/>
            </a:pPr>
            <a:endParaRPr lang="ru-RU" sz="17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464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92418" y="1158310"/>
            <a:ext cx="10804849" cy="580337"/>
          </a:xfrm>
        </p:spPr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</a:rPr>
              <a:t>Ст. 11.1 ФЗ № 255-ФЗ </a:t>
            </a:r>
            <a:endParaRPr lang="ru-RU" sz="2800" dirty="0">
              <a:solidFill>
                <a:srgbClr val="FF0000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017431" y="1674254"/>
            <a:ext cx="9659155" cy="4939048"/>
            <a:chOff x="525022" y="687289"/>
            <a:chExt cx="8156582" cy="4167865"/>
          </a:xfrm>
        </p:grpSpPr>
        <p:sp>
          <p:nvSpPr>
            <p:cNvPr id="5" name="Заголовок 1"/>
            <p:cNvSpPr txBox="1">
              <a:spLocks/>
            </p:cNvSpPr>
            <p:nvPr/>
          </p:nvSpPr>
          <p:spPr>
            <a:xfrm>
              <a:off x="532816" y="687289"/>
              <a:ext cx="3589778" cy="427135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lIns="68580" tIns="34290" rIns="68580" bIns="3429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500" b="1" dirty="0">
                  <a:solidFill>
                    <a:schemeClr val="bg2"/>
                  </a:solidFill>
                  <a:latin typeface="+mn-lt"/>
                </a:rPr>
                <a:t>Редакция до 01.01.2024</a:t>
              </a:r>
              <a:endParaRPr lang="ru-RU" sz="1350" b="1" i="1" dirty="0">
                <a:solidFill>
                  <a:schemeClr val="bg2"/>
                </a:solidFill>
                <a:latin typeface="+mn-lt"/>
              </a:endParaRPr>
            </a:p>
          </p:txBody>
        </p:sp>
        <p:sp>
          <p:nvSpPr>
            <p:cNvPr id="6" name="Заголовок 1"/>
            <p:cNvSpPr txBox="1">
              <a:spLocks/>
            </p:cNvSpPr>
            <p:nvPr/>
          </p:nvSpPr>
          <p:spPr>
            <a:xfrm>
              <a:off x="4590183" y="687289"/>
              <a:ext cx="4091421" cy="427135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lIns="68580" tIns="34290" rIns="68580" bIns="3429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500" b="1" dirty="0">
                  <a:latin typeface="+mn-lt"/>
                </a:rPr>
                <a:t>Редакция после 01.01.2024</a:t>
              </a:r>
              <a:endParaRPr lang="ru-RU" sz="1350" b="1" i="1" dirty="0">
                <a:latin typeface="+mn-lt"/>
              </a:endParaRPr>
            </a:p>
          </p:txBody>
        </p:sp>
        <p:sp>
          <p:nvSpPr>
            <p:cNvPr id="7" name="Заголовок 1"/>
            <p:cNvSpPr txBox="1">
              <a:spLocks/>
            </p:cNvSpPr>
            <p:nvPr/>
          </p:nvSpPr>
          <p:spPr>
            <a:xfrm>
              <a:off x="525022" y="1309257"/>
              <a:ext cx="3597572" cy="1675532"/>
            </a:xfrm>
            <a:prstGeom prst="rect">
              <a:avLst/>
            </a:prstGeom>
            <a:ln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lIns="68580" tIns="34290" rIns="68580" bIns="3429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endParaRPr lang="ru-RU" sz="1500" b="1" dirty="0">
                <a:solidFill>
                  <a:srgbClr val="002060"/>
                </a:solidFill>
              </a:endParaRPr>
            </a:p>
            <a:p>
              <a:pPr algn="just"/>
              <a:r>
                <a:rPr lang="ru-RU" sz="1500" b="1" dirty="0"/>
                <a:t>Часть 1.</a:t>
              </a:r>
              <a:r>
                <a:rPr lang="ru-RU" sz="1500" b="1" dirty="0">
                  <a:solidFill>
                    <a:srgbClr val="002060"/>
                  </a:solidFill>
                </a:rPr>
                <a:t> </a:t>
              </a:r>
              <a:r>
                <a:rPr lang="ru-RU" sz="1400" b="1" dirty="0">
                  <a:solidFill>
                    <a:srgbClr val="000000"/>
                  </a:solidFill>
                  <a:latin typeface="Arial Narrow" panose="020B0606020202030204" pitchFamily="34" charset="0"/>
                  <a:ea typeface="Proxima Nova"/>
                  <a:cs typeface="Times New Roman" panose="02020603050405020304" pitchFamily="18" charset="0"/>
                  <a:sym typeface="Proxima Nova"/>
                </a:rPr>
                <a:t>Ежемесячное пособие по уходу за ребенком выплачивается застрахованным лицам (матери, отцу, другим родственникам, опекунам), фактически осуществляющим уход за ребенком и находящимся в отпуске по уходу за ребенком, со дня предоставления отпуска по уходу за ребенком до достижения ребенком возраста полутора лет</a:t>
              </a:r>
              <a:endParaRPr lang="ru-RU" sz="1400" b="1" dirty="0">
                <a:solidFill>
                  <a:srgbClr val="000000"/>
                </a:solidFill>
                <a:latin typeface="Arial Narrow" panose="020B0606020202030204" pitchFamily="34" charset="0"/>
                <a:ea typeface="Proxima Nova"/>
                <a:cs typeface="Times New Roman" panose="02020603050405020304" pitchFamily="18" charset="0"/>
                <a:sym typeface="Proxima Nova"/>
                <a:hlinkClick r:id="rId2"/>
              </a:endParaRPr>
            </a:p>
            <a:p>
              <a:pPr algn="just"/>
              <a:endParaRPr lang="ru-RU" sz="1500" b="1" dirty="0">
                <a:solidFill>
                  <a:srgbClr val="0070C0"/>
                </a:solidFill>
                <a:latin typeface="+mn-lt"/>
              </a:endParaRPr>
            </a:p>
          </p:txBody>
        </p:sp>
        <p:sp>
          <p:nvSpPr>
            <p:cNvPr id="8" name="Заголовок 1"/>
            <p:cNvSpPr txBox="1">
              <a:spLocks/>
            </p:cNvSpPr>
            <p:nvPr/>
          </p:nvSpPr>
          <p:spPr>
            <a:xfrm>
              <a:off x="525022" y="3179622"/>
              <a:ext cx="3597572" cy="1675532"/>
            </a:xfrm>
            <a:prstGeom prst="rect">
              <a:avLst/>
            </a:prstGeom>
            <a:ln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lIns="68580" tIns="34290" rIns="68580" bIns="3429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endParaRPr lang="ru-RU" sz="1500" b="1" dirty="0">
                <a:solidFill>
                  <a:srgbClr val="002060"/>
                </a:solidFill>
              </a:endParaRPr>
            </a:p>
            <a:p>
              <a:pPr algn="just"/>
              <a:endParaRPr lang="ru-RU" sz="1500" b="1" dirty="0">
                <a:solidFill>
                  <a:srgbClr val="002060"/>
                </a:solidFill>
                <a:latin typeface="Arial Narrow" panose="020B0606020202030204" pitchFamily="34" charset="0"/>
              </a:endParaRPr>
            </a:p>
            <a:p>
              <a:pPr algn="just"/>
              <a:r>
                <a:rPr lang="ru-RU" sz="1500" b="1" dirty="0">
                  <a:latin typeface="Arial Narrow" panose="020B0606020202030204" pitchFamily="34" charset="0"/>
                </a:rPr>
                <a:t>Часть 2.</a:t>
              </a:r>
              <a:r>
                <a:rPr lang="ru-RU" sz="15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 </a:t>
              </a:r>
              <a:endParaRPr lang="ru-RU" sz="1500" b="1" dirty="0" smtClean="0">
                <a:solidFill>
                  <a:srgbClr val="002060"/>
                </a:solidFill>
                <a:latin typeface="Arial Narrow" panose="020B0606020202030204" pitchFamily="34" charset="0"/>
              </a:endParaRPr>
            </a:p>
            <a:p>
              <a:pPr algn="just"/>
              <a:r>
                <a:rPr lang="ru-RU" sz="1500" b="1" dirty="0" smtClean="0">
                  <a:solidFill>
                    <a:schemeClr val="bg2"/>
                  </a:solidFill>
                  <a:latin typeface="Arial Narrow" panose="020B0606020202030204" pitchFamily="34" charset="0"/>
                </a:rPr>
                <a:t>Право </a:t>
              </a:r>
              <a:r>
                <a:rPr lang="ru-RU" sz="1500" b="1" dirty="0">
                  <a:solidFill>
                    <a:schemeClr val="bg2"/>
                  </a:solidFill>
                  <a:latin typeface="Arial Narrow" panose="020B0606020202030204" pitchFamily="34" charset="0"/>
                </a:rPr>
                <a:t>на ежемесячное пособие по уходу за ребенком сохраняется в случае, если лицо, находящееся в отпуске по уходу за ребенком, </a:t>
              </a:r>
              <a:r>
                <a:rPr lang="ru-RU" sz="1500" b="1" strike="sngStrike" dirty="0">
                  <a:solidFill>
                    <a:schemeClr val="bg2"/>
                  </a:solidFill>
                  <a:latin typeface="Arial Narrow" panose="020B0606020202030204" pitchFamily="34" charset="0"/>
                </a:rPr>
                <a:t>работает</a:t>
              </a:r>
              <a:r>
                <a:rPr lang="ru-RU" sz="1500" b="1" dirty="0">
                  <a:solidFill>
                    <a:schemeClr val="bg2"/>
                  </a:solidFill>
                  <a:latin typeface="Arial Narrow" panose="020B0606020202030204" pitchFamily="34" charset="0"/>
                </a:rPr>
                <a:t> на условиях неполного рабочего времени или на дому </a:t>
              </a:r>
              <a:r>
                <a:rPr lang="ru-RU" sz="1500" b="1" strike="sngStrike" dirty="0">
                  <a:solidFill>
                    <a:schemeClr val="bg2"/>
                  </a:solidFill>
                  <a:latin typeface="Arial Narrow" panose="020B0606020202030204" pitchFamily="34" charset="0"/>
                </a:rPr>
                <a:t>и продолжает осуществлять уход</a:t>
              </a:r>
              <a:r>
                <a:rPr lang="ru-RU" sz="1500" b="1" dirty="0">
                  <a:solidFill>
                    <a:schemeClr val="bg2"/>
                  </a:solidFill>
                  <a:latin typeface="Arial Narrow" panose="020B0606020202030204" pitchFamily="34" charset="0"/>
                </a:rPr>
                <a:t> за ребенком.</a:t>
              </a:r>
            </a:p>
            <a:p>
              <a:pPr algn="just"/>
              <a:endParaRPr lang="ru-RU" sz="1500" b="1" dirty="0">
                <a:solidFill>
                  <a:srgbClr val="002060"/>
                </a:solidFill>
                <a:hlinkClick r:id="rId2"/>
              </a:endParaRPr>
            </a:p>
            <a:p>
              <a:pPr algn="just"/>
              <a:endParaRPr lang="ru-RU" sz="1500" b="1" dirty="0">
                <a:solidFill>
                  <a:srgbClr val="0070C0"/>
                </a:solidFill>
                <a:latin typeface="+mn-lt"/>
              </a:endParaRPr>
            </a:p>
          </p:txBody>
        </p:sp>
        <p:sp>
          <p:nvSpPr>
            <p:cNvPr id="9" name="Заголовок 1"/>
            <p:cNvSpPr txBox="1">
              <a:spLocks/>
            </p:cNvSpPr>
            <p:nvPr/>
          </p:nvSpPr>
          <p:spPr>
            <a:xfrm>
              <a:off x="4590183" y="1295751"/>
              <a:ext cx="4091421" cy="1852177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lIns="68580" tIns="34290" rIns="68580" bIns="3429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endParaRPr lang="ru-RU" sz="1425" b="1" dirty="0"/>
            </a:p>
            <a:p>
              <a:pPr algn="just"/>
              <a:r>
                <a:rPr lang="ru-RU" sz="1600" b="1" dirty="0"/>
                <a:t>Часть 1. </a:t>
              </a:r>
              <a:r>
                <a:rPr lang="ru-RU" sz="1500" b="1" dirty="0">
                  <a:solidFill>
                    <a:schemeClr val="bg2"/>
                  </a:solidFill>
                  <a:latin typeface="Arial Narrow" panose="020B0606020202030204" pitchFamily="34" charset="0"/>
                </a:rPr>
                <a:t>Ежемесячное пособие по уходу за ребенком выплачивается застрахованным лицам (матери, отцу, другим родственникам, опекунам), фактически осуществляющим уход за ребенком и находящимся в отпуске по уходу за ребенком </a:t>
              </a:r>
              <a:r>
                <a:rPr lang="ru-RU" sz="1500" b="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либо вышедшим на работу из этого отпуска ранее достижения ребенком возраста полутора лет в соответствии с частью 2 настоящей статьи</a:t>
              </a:r>
              <a:r>
                <a:rPr lang="ru-RU" sz="1500" b="1" dirty="0">
                  <a:latin typeface="Arial Narrow" panose="020B0606020202030204" pitchFamily="34" charset="0"/>
                </a:rPr>
                <a:t>, со дня предоставления отпуска по уходу за ребенком до достижения ребенком возраста полутора лет</a:t>
              </a:r>
            </a:p>
            <a:p>
              <a:pPr algn="just"/>
              <a:endParaRPr lang="ru-RU" sz="1500" b="1" dirty="0">
                <a:solidFill>
                  <a:srgbClr val="0070C0"/>
                </a:solidFill>
                <a:latin typeface="+mn-lt"/>
              </a:endParaRPr>
            </a:p>
          </p:txBody>
        </p:sp>
        <p:sp>
          <p:nvSpPr>
            <p:cNvPr id="10" name="Заголовок 1"/>
            <p:cNvSpPr txBox="1">
              <a:spLocks/>
            </p:cNvSpPr>
            <p:nvPr/>
          </p:nvSpPr>
          <p:spPr>
            <a:xfrm>
              <a:off x="4590183" y="3220402"/>
              <a:ext cx="4091421" cy="1540448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lIns="68580" tIns="34290" rIns="68580" bIns="34290" rtlCol="0" anchor="b">
              <a:normAutofit lnSpcReduction="1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endParaRPr lang="ru-RU" sz="1500" b="1" dirty="0">
                <a:solidFill>
                  <a:srgbClr val="002060"/>
                </a:solidFill>
              </a:endParaRPr>
            </a:p>
            <a:p>
              <a:pPr algn="just"/>
              <a:r>
                <a:rPr lang="ru-RU" sz="1500" b="1" dirty="0">
                  <a:solidFill>
                    <a:srgbClr val="002060"/>
                  </a:solidFill>
                </a:rPr>
                <a:t>Часть 2. </a:t>
              </a:r>
              <a:r>
                <a:rPr lang="ru-RU" sz="1500" b="1" dirty="0">
                  <a:latin typeface="Arial Narrow" panose="020B0606020202030204" pitchFamily="34" charset="0"/>
                </a:rPr>
                <a:t>Право на ежемесячное пособие по уходу за ребенком сохраняется в случае, если лицо, находящееся в отпуске по уходу за ребенком, </a:t>
              </a:r>
              <a:r>
                <a:rPr lang="ru-RU" sz="1500" b="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выходит на работу (в том числе </a:t>
              </a:r>
              <a:r>
                <a:rPr lang="ru-RU" sz="1500" b="1" dirty="0">
                  <a:latin typeface="Arial Narrow" panose="020B0606020202030204" pitchFamily="34" charset="0"/>
                </a:rPr>
                <a:t>на условиях неполного рабочего времени, </a:t>
              </a:r>
              <a:r>
                <a:rPr lang="ru-RU" sz="1500" b="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работы </a:t>
              </a:r>
              <a:r>
                <a:rPr lang="ru-RU" sz="1500" b="1" dirty="0">
                  <a:latin typeface="Arial Narrow" panose="020B0606020202030204" pitchFamily="34" charset="0"/>
                </a:rPr>
                <a:t>на дому </a:t>
              </a:r>
              <a:r>
                <a:rPr lang="ru-RU" sz="1500" b="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или дистанционной работы) из отпуска по уходу </a:t>
              </a:r>
              <a:r>
                <a:rPr lang="ru-RU" sz="1500" b="1" dirty="0">
                  <a:latin typeface="Arial Narrow" panose="020B0606020202030204" pitchFamily="34" charset="0"/>
                </a:rPr>
                <a:t>за </a:t>
              </a:r>
              <a:r>
                <a:rPr lang="ru-RU" sz="1500" b="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ребенком ранее достижения ребенком возраста полутора лет или в период этого отпуска работает у другого страхователя (в том числе на указанных условиях)</a:t>
              </a:r>
              <a:endParaRPr lang="ru-RU" sz="1500" b="1" dirty="0">
                <a:solidFill>
                  <a:srgbClr val="FF0000"/>
                </a:solidFill>
                <a:latin typeface="Arial Narrow" panose="020B0606020202030204" pitchFamily="34" charset="0"/>
                <a:hlinkClick r:id="rId2"/>
              </a:endParaRPr>
            </a:p>
            <a:p>
              <a:pPr algn="just"/>
              <a:endParaRPr lang="ru-RU" sz="1500" b="1" dirty="0">
                <a:solidFill>
                  <a:srgbClr val="0070C0"/>
                </a:solidFill>
                <a:latin typeface="+mn-lt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353291" y="1454728"/>
            <a:ext cx="1311980" cy="952067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vert="horz" lIns="91438" tIns="45719" rIns="91438" bIns="45719" rtlCol="0" anchor="t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000" b="1" dirty="0">
                <a:solidFill>
                  <a:srgbClr val="002060"/>
                </a:solidFill>
              </a:rPr>
              <a:t>Выход из отпуска по уходу за ребенком</a:t>
            </a:r>
            <a:endParaRPr lang="ru-RU" sz="20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2223655" y="1454729"/>
            <a:ext cx="3258584" cy="952067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vert="horz" lIns="91438" tIns="45719" rIns="91438" bIns="45719" rtlCol="0" anchor="t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000" b="1" dirty="0">
                <a:solidFill>
                  <a:srgbClr val="002060"/>
                </a:solidFill>
              </a:rPr>
              <a:t>Прекратился отпуск по уходу за ребенком, работник вышел на работу</a:t>
            </a: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6037118" y="3013365"/>
            <a:ext cx="5787737" cy="581891"/>
          </a:xfrm>
          <a:prstGeom prst="rect">
            <a:avLst/>
          </a:prstGeom>
          <a:ln w="19050">
            <a:solidFill>
              <a:srgbClr val="00B0F0"/>
            </a:solidFill>
          </a:ln>
        </p:spPr>
        <p:txBody>
          <a:bodyPr vert="horz" lIns="91438" tIns="45719" rIns="91438" bIns="45719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000" b="1" dirty="0">
                <a:solidFill>
                  <a:srgbClr val="002060"/>
                </a:solidFill>
              </a:rPr>
              <a:t>Ежегодный оплачиваемый отпуск</a:t>
            </a: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6037117" y="3761514"/>
            <a:ext cx="5787739" cy="592279"/>
          </a:xfrm>
          <a:prstGeom prst="rect">
            <a:avLst/>
          </a:prstGeom>
          <a:ln w="19050">
            <a:solidFill>
              <a:srgbClr val="00B0F0"/>
            </a:solidFill>
          </a:ln>
        </p:spPr>
        <p:txBody>
          <a:bodyPr vert="horz" lIns="91438" tIns="45719" rIns="91438" bIns="45719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2000" b="1" dirty="0">
              <a:solidFill>
                <a:srgbClr val="002060"/>
              </a:solidFill>
            </a:endParaRPr>
          </a:p>
          <a:p>
            <a:pPr algn="just"/>
            <a:r>
              <a:rPr lang="ru-RU" sz="2200" b="1" dirty="0">
                <a:solidFill>
                  <a:srgbClr val="002060"/>
                </a:solidFill>
              </a:rPr>
              <a:t>Пособие по ВН по своей болезни</a:t>
            </a:r>
          </a:p>
          <a:p>
            <a:pPr algn="just"/>
            <a:endParaRPr lang="ru-RU" sz="22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6037118" y="4492977"/>
            <a:ext cx="5787737" cy="833019"/>
          </a:xfrm>
          <a:prstGeom prst="rect">
            <a:avLst/>
          </a:prstGeom>
          <a:ln w="19050">
            <a:solidFill>
              <a:srgbClr val="00B0F0"/>
            </a:solidFill>
          </a:ln>
        </p:spPr>
        <p:txBody>
          <a:bodyPr vert="horz" lIns="91438" tIns="45719" rIns="91438" bIns="45719" rtlCol="0" anchor="ctr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2000" b="1" dirty="0">
              <a:solidFill>
                <a:srgbClr val="002060"/>
              </a:solidFill>
            </a:endParaRPr>
          </a:p>
          <a:p>
            <a:pPr algn="just"/>
            <a:r>
              <a:rPr lang="ru-RU" sz="2200" b="1" dirty="0">
                <a:solidFill>
                  <a:srgbClr val="002060"/>
                </a:solidFill>
              </a:rPr>
              <a:t>Пособие по ВН, связанной с необходимостью ухода за больным членом семьи</a:t>
            </a:r>
          </a:p>
          <a:p>
            <a:pPr algn="just"/>
            <a:endParaRPr lang="ru-RU" sz="22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83" name="Заголовок 1"/>
          <p:cNvSpPr txBox="1">
            <a:spLocks/>
          </p:cNvSpPr>
          <p:nvPr/>
        </p:nvSpPr>
        <p:spPr>
          <a:xfrm>
            <a:off x="353293" y="2654504"/>
            <a:ext cx="5128948" cy="940753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vert="horz" lIns="91438" tIns="45719" rIns="91438" bIns="45719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rgbClr val="002060"/>
                </a:solidFill>
                <a:latin typeface="+mn-lt"/>
              </a:rPr>
              <a:t>Кроме пособия по </a:t>
            </a:r>
            <a:r>
              <a:rPr lang="ru-RU" sz="2000" b="1" dirty="0" err="1">
                <a:solidFill>
                  <a:srgbClr val="002060"/>
                </a:solidFill>
                <a:latin typeface="+mn-lt"/>
              </a:rPr>
              <a:t>БиР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.</a:t>
            </a:r>
          </a:p>
          <a:p>
            <a:r>
              <a:rPr lang="ru-RU" sz="2000" b="1" dirty="0">
                <a:solidFill>
                  <a:srgbClr val="002060"/>
                </a:solidFill>
                <a:latin typeface="+mn-lt"/>
              </a:rPr>
              <a:t>Часть 5 ст. 13 Закона № 81-ФЗ о выборе между пособиями не изменилась</a:t>
            </a:r>
            <a:endParaRPr lang="ru-RU" sz="1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Равно 4"/>
          <p:cNvSpPr/>
          <p:nvPr/>
        </p:nvSpPr>
        <p:spPr>
          <a:xfrm>
            <a:off x="1665271" y="1796978"/>
            <a:ext cx="457200" cy="267567"/>
          </a:xfrm>
          <a:prstGeom prst="mathEqua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7" name="Равно 46"/>
          <p:cNvSpPr/>
          <p:nvPr/>
        </p:nvSpPr>
        <p:spPr>
          <a:xfrm>
            <a:off x="5482239" y="1914527"/>
            <a:ext cx="554879" cy="267564"/>
          </a:xfrm>
          <a:prstGeom prst="mathEqua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9" name="Заголовок 1"/>
          <p:cNvSpPr txBox="1">
            <a:spLocks/>
          </p:cNvSpPr>
          <p:nvPr/>
        </p:nvSpPr>
        <p:spPr>
          <a:xfrm>
            <a:off x="6037117" y="1454729"/>
            <a:ext cx="5787739" cy="952064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vert="horz" lIns="91438" tIns="45719" rIns="91438" bIns="45719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000" b="1" dirty="0">
                <a:solidFill>
                  <a:srgbClr val="002060"/>
                </a:solidFill>
              </a:rPr>
              <a:t>Реализация всех прав, обязанностей, гарантий, предусмотренных ТК РФ</a:t>
            </a:r>
            <a:endParaRPr lang="ru-RU" sz="20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6141027" y="2429811"/>
            <a:ext cx="5465619" cy="48920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2400" dirty="0"/>
              <a:t>например</a:t>
            </a:r>
          </a:p>
        </p:txBody>
      </p:sp>
      <p:sp>
        <p:nvSpPr>
          <p:cNvPr id="58" name="Заголовок 1"/>
          <p:cNvSpPr txBox="1">
            <a:spLocks/>
          </p:cNvSpPr>
          <p:nvPr/>
        </p:nvSpPr>
        <p:spPr>
          <a:xfrm>
            <a:off x="6037120" y="5485965"/>
            <a:ext cx="5787737" cy="581891"/>
          </a:xfrm>
          <a:prstGeom prst="rect">
            <a:avLst/>
          </a:prstGeom>
          <a:ln w="19050">
            <a:solidFill>
              <a:srgbClr val="00B0F0"/>
            </a:solidFill>
          </a:ln>
        </p:spPr>
        <p:txBody>
          <a:bodyPr vert="horz" lIns="91438" tIns="45719" rIns="91438" bIns="45719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000" b="1" dirty="0">
                <a:solidFill>
                  <a:srgbClr val="002060"/>
                </a:solidFill>
              </a:rPr>
              <a:t>И другие права, обязанности и гарантии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353292" y="3595255"/>
            <a:ext cx="5128947" cy="311727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t"/>
          <a:lstStyle/>
          <a:p>
            <a:r>
              <a:rPr lang="ru-RU" sz="1400" dirty="0">
                <a:solidFill>
                  <a:srgbClr val="002060"/>
                </a:solidFill>
              </a:rPr>
              <a:t>Матери, имеющие право на пособие по беременности и родам, в период после родов вправе со дня рождения ребенка получать либо пособие по беременности и родам, либо ежемесячное пособие по уходу за ребенком с зачетом ранее выплаченного пособия по беременности и родам в случае, если размер пособия по уходу за ребенком выше, чем размер пособия по беременности и родам</a:t>
            </a:r>
          </a:p>
        </p:txBody>
      </p:sp>
      <p:cxnSp>
        <p:nvCxnSpPr>
          <p:cNvPr id="23" name="Прямая со стрелкой 22"/>
          <p:cNvCxnSpPr>
            <a:endCxn id="83" idx="3"/>
          </p:cNvCxnSpPr>
          <p:nvPr/>
        </p:nvCxnSpPr>
        <p:spPr>
          <a:xfrm flipH="1">
            <a:off x="5482241" y="2406794"/>
            <a:ext cx="554879" cy="718087"/>
          </a:xfrm>
          <a:prstGeom prst="straightConnector1">
            <a:avLst/>
          </a:prstGeom>
          <a:ln w="12700" cmpd="dbl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98871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360608" y="1506829"/>
            <a:ext cx="11148811" cy="5177306"/>
            <a:chOff x="321972" y="1519708"/>
            <a:chExt cx="11148811" cy="5177306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3902299" y="1519708"/>
              <a:ext cx="3953814" cy="631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bg2"/>
                  </a:solidFill>
                </a:rPr>
                <a:t>Органы Загс размещают сведения о рождении</a:t>
              </a:r>
              <a:endParaRPr lang="ru-RU" dirty="0">
                <a:solidFill>
                  <a:schemeClr val="bg2"/>
                </a:solidFill>
              </a:endParaRP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3938788" y="2200142"/>
              <a:ext cx="3953814" cy="631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bg2"/>
                  </a:solidFill>
                </a:rPr>
                <a:t>Идентифицируется мать ребенка, определяется место работы</a:t>
              </a: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3910885" y="2944970"/>
              <a:ext cx="3953814" cy="631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bg2"/>
                  </a:solidFill>
                </a:rPr>
                <a:t>Трудоустройство матери  не подтверждено</a:t>
              </a:r>
              <a:endParaRPr lang="ru-RU" dirty="0">
                <a:solidFill>
                  <a:schemeClr val="bg2"/>
                </a:solidFill>
              </a:endParaRP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3882980" y="3741314"/>
              <a:ext cx="3953814" cy="631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bg2"/>
                  </a:solidFill>
                </a:rPr>
                <a:t>Идентифицируется отец ребенка, определяется место работы</a:t>
              </a:r>
              <a:endParaRPr lang="ru-RU" dirty="0">
                <a:solidFill>
                  <a:schemeClr val="bg2"/>
                </a:solidFill>
              </a:endParaRP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3867956" y="4524779"/>
              <a:ext cx="3953814" cy="631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bg2"/>
                  </a:solidFill>
                </a:rPr>
                <a:t>Трудоустройство отца подтверждено</a:t>
              </a:r>
              <a:endParaRPr lang="ru-RU" dirty="0">
                <a:solidFill>
                  <a:schemeClr val="bg2"/>
                </a:solidFill>
              </a:endParaRP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3891566" y="5308243"/>
              <a:ext cx="3953814" cy="631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bg2"/>
                  </a:solidFill>
                </a:rPr>
                <a:t>Направляется запрос сведений по месту работы отца</a:t>
              </a:r>
              <a:endParaRPr lang="ru-RU" dirty="0">
                <a:solidFill>
                  <a:schemeClr val="bg2"/>
                </a:solidFill>
              </a:endParaRP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3902299" y="6065950"/>
              <a:ext cx="3953814" cy="631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bg2"/>
                  </a:solidFill>
                </a:rPr>
                <a:t>Выплата пособия  ОСФР после ответа страхователя на запрос</a:t>
              </a:r>
              <a:endParaRPr lang="ru-RU" dirty="0">
                <a:solidFill>
                  <a:schemeClr val="bg2"/>
                </a:solidFill>
              </a:endParaRP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399245" y="2949262"/>
              <a:ext cx="3103809" cy="64394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bg2"/>
                  </a:solidFill>
                </a:rPr>
                <a:t>Трудоустройство матери подтверждено</a:t>
              </a:r>
              <a:endParaRPr lang="ru-RU" dirty="0">
                <a:solidFill>
                  <a:schemeClr val="bg2"/>
                </a:solidFill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321972" y="3771364"/>
              <a:ext cx="3116687" cy="631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bg2"/>
                  </a:solidFill>
                </a:rPr>
                <a:t>Выплата пособия  ОСФР</a:t>
              </a:r>
              <a:endParaRPr lang="ru-RU" dirty="0">
                <a:solidFill>
                  <a:schemeClr val="bg2"/>
                </a:solidFill>
              </a:endParaRP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8317606" y="5366198"/>
              <a:ext cx="3116687" cy="631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bg2"/>
                  </a:solidFill>
                </a:rPr>
                <a:t>Процесс закрывается</a:t>
              </a:r>
              <a:endParaRPr lang="ru-RU" dirty="0">
                <a:solidFill>
                  <a:schemeClr val="bg2"/>
                </a:solidFill>
              </a:endParaRPr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8354096" y="4591318"/>
              <a:ext cx="3116687" cy="631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bg2"/>
                  </a:solidFill>
                </a:rPr>
                <a:t>Трудоустройство не подтверждено</a:t>
              </a:r>
              <a:endParaRPr lang="ru-RU" dirty="0">
                <a:solidFill>
                  <a:schemeClr val="bg2"/>
                </a:solidFill>
              </a:endParaRPr>
            </a:p>
          </p:txBody>
        </p:sp>
        <p:cxnSp>
          <p:nvCxnSpPr>
            <p:cNvPr id="17" name="Прямая со стрелкой 16"/>
            <p:cNvCxnSpPr/>
            <p:nvPr/>
          </p:nvCxnSpPr>
          <p:spPr>
            <a:xfrm rot="10800000" flipV="1">
              <a:off x="2871989" y="2331075"/>
              <a:ext cx="1120462" cy="42500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/>
            <p:cNvCxnSpPr/>
            <p:nvPr/>
          </p:nvCxnSpPr>
          <p:spPr>
            <a:xfrm>
              <a:off x="7740203" y="3773510"/>
              <a:ext cx="1159098" cy="708338"/>
            </a:xfrm>
            <a:prstGeom prst="straightConnector1">
              <a:avLst/>
            </a:prstGeom>
            <a:ln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Прямоугольник 18"/>
          <p:cNvSpPr/>
          <p:nvPr/>
        </p:nvSpPr>
        <p:spPr>
          <a:xfrm>
            <a:off x="206062" y="1273866"/>
            <a:ext cx="37385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Единовременное пособие при 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рождении ребенка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853441" y="1295672"/>
            <a:ext cx="10432868" cy="4308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200" b="1" u="sng">
                <a:solidFill>
                  <a:srgbClr val="C00000"/>
                </a:solidFill>
                <a:latin typeface="Arial Narrow" panose="020B0606020202030204" pitchFamily="34" charset="0"/>
              </a:rPr>
              <a:t>Определение права для назначения единовременного пособия при рождении ребенка</a:t>
            </a:r>
          </a:p>
        </p:txBody>
      </p:sp>
      <p:sp>
        <p:nvSpPr>
          <p:cNvPr id="15364" name="Прямоугольник 6"/>
          <p:cNvSpPr>
            <a:spLocks noChangeArrowheads="1"/>
          </p:cNvSpPr>
          <p:nvPr/>
        </p:nvSpPr>
        <p:spPr bwMode="auto">
          <a:xfrm>
            <a:off x="2711451" y="1916113"/>
            <a:ext cx="77771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200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600" b="1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5365" name="Прямоугольник 1"/>
          <p:cNvSpPr>
            <a:spLocks noChangeArrowheads="1"/>
          </p:cNvSpPr>
          <p:nvPr/>
        </p:nvSpPr>
        <p:spPr bwMode="auto">
          <a:xfrm>
            <a:off x="348342" y="2350091"/>
            <a:ext cx="11477897" cy="4705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Font typeface="Arial" panose="020B0604020202020204" pitchFamily="34" charset="0"/>
              <a:buNone/>
              <a:defRPr/>
            </a:pPr>
            <a:r>
              <a:rPr lang="ru-RU" altLang="ru-RU" sz="1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     </a:t>
            </a:r>
            <a:r>
              <a:rPr lang="ru-RU" altLang="ru-RU" sz="1600" dirty="0">
                <a:latin typeface="Arial Narrow" panose="020B0606020202030204" pitchFamily="34" charset="0"/>
              </a:rPr>
              <a:t>  </a:t>
            </a:r>
            <a:r>
              <a:rPr lang="ru-RU" sz="1600" dirty="0">
                <a:latin typeface="Arial Narrow" panose="020B0606020202030204" pitchFamily="34" charset="0"/>
              </a:rPr>
              <a:t>Единовременное пособие при рождении ребенка  выплачивается как работающим, так и неработающим гражданам.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ru-RU" sz="1600" dirty="0">
                <a:latin typeface="Arial Narrow" panose="020B0606020202030204" pitchFamily="34" charset="0"/>
              </a:rPr>
              <a:t>       Право на единовременное пособие при рождении ребенка определяется </a:t>
            </a:r>
            <a:r>
              <a:rPr lang="ru-RU" sz="1600" b="1" dirty="0">
                <a:latin typeface="Arial Narrow" panose="020B0606020202030204" pitchFamily="34" charset="0"/>
              </a:rPr>
              <a:t>на дату страхового случая (рождение ребенка) </a:t>
            </a:r>
            <a:r>
              <a:rPr lang="ru-RU" sz="1600" dirty="0">
                <a:latin typeface="Arial Narrow" panose="020B0606020202030204" pitchFamily="34" charset="0"/>
              </a:rPr>
              <a:t>ст. 1.2, 1.3 Федерального Закона № 255-ФЗ.</a:t>
            </a:r>
          </a:p>
          <a:p>
            <a:pPr marL="285750" indent="-285750" algn="just">
              <a:defRPr/>
            </a:pPr>
            <a:r>
              <a:rPr lang="ru-RU" sz="1600" dirty="0">
                <a:latin typeface="Arial Narrow" panose="020B0606020202030204" pitchFamily="34" charset="0"/>
              </a:rPr>
              <a:t>Если на дату рождения ребенка оба родителя не являлись застрахованными лицами (не были трудоустроены), то за назначением единовременного пособия при рождении ребенка одному из родителей необходимо обратиться лично с заявлением в территориальный орган СФР по месту жительства (месту пребывания, месту фактического проживания). </a:t>
            </a:r>
          </a:p>
          <a:p>
            <a:pPr marL="285750" indent="-285750" algn="just">
              <a:defRPr/>
            </a:pPr>
            <a:endParaRPr lang="ru-RU" sz="1600" dirty="0">
              <a:latin typeface="Arial Narrow" panose="020B0606020202030204" pitchFamily="34" charset="0"/>
            </a:endParaRPr>
          </a:p>
          <a:p>
            <a:pPr marL="285750" indent="-285750" algn="just">
              <a:defRPr/>
            </a:pPr>
            <a:r>
              <a:rPr lang="ru-RU" sz="1600" dirty="0">
                <a:latin typeface="Arial Narrow" panose="020B0606020202030204" pitchFamily="34" charset="0"/>
              </a:rPr>
              <a:t>Если родители (один из родителей) на дату рождения ребенка являлись работающими гражданами, единовременное пособие при рождении ребенка назначается и выплачивается по месту работы одного из родителей.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endParaRPr lang="ru-RU" sz="1600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ru-RU" sz="1600" dirty="0">
                <a:solidFill>
                  <a:srgbClr val="C00000"/>
                </a:solidFill>
                <a:latin typeface="Arial Narrow" panose="020B0606020202030204" pitchFamily="34" charset="0"/>
              </a:rPr>
              <a:t>Обращаем внимание! </a:t>
            </a:r>
            <a:r>
              <a:rPr lang="ru-RU" sz="1600" dirty="0">
                <a:latin typeface="Arial Narrow" panose="020B0606020202030204" pitchFamily="34" charset="0"/>
              </a:rPr>
              <a:t>Если дата рождения ребенка ранее даты трудоустройства работника в Вашей организации, то за назначением работник должен обратиться: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ru-RU" sz="1600" dirty="0">
                <a:latin typeface="Arial Narrow" panose="020B0606020202030204" pitchFamily="34" charset="0"/>
              </a:rPr>
              <a:t>- к тому работодателю, у которого он работал на дату рождения ребенка;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ru-RU" sz="1600" dirty="0">
                <a:latin typeface="Arial Narrow" panose="020B0606020202030204" pitchFamily="34" charset="0"/>
              </a:rPr>
              <a:t>- лично в Фонд, если ни он, ни второй родитель не имели трудовых отношений.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ru-RU" sz="1600" dirty="0">
                <a:latin typeface="Arial Narrow" panose="020B0606020202030204" pitchFamily="34" charset="0"/>
              </a:rPr>
              <a:t>(пример: у страхователя А трудоустроен по 15.08.2024, у страхователя Б трудоустроен с 20.08.2024, ребенок родился 10.08.2024 – выплата производится по страхователю А).</a:t>
            </a:r>
            <a:endParaRPr lang="ru-RU" altLang="ru-RU" sz="1600" dirty="0">
              <a:latin typeface="Arial Narrow" panose="020B060602020203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ru-RU" altLang="ru-RU" sz="1500" dirty="0">
                <a:latin typeface="Arial Narrow" panose="020B0606020202030204" pitchFamily="34" charset="0"/>
              </a:rPr>
              <a:t>          </a:t>
            </a:r>
            <a:endParaRPr lang="ru-RU" altLang="ru-RU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55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1132114" y="1291046"/>
            <a:ext cx="9892937" cy="7699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200" b="1" u="sng" dirty="0">
                <a:solidFill>
                  <a:srgbClr val="C00000"/>
                </a:solidFill>
                <a:latin typeface="Arial Narrow" panose="020B0606020202030204" pitchFamily="34" charset="0"/>
              </a:rPr>
              <a:t>Порядок возмещения расходов на оплату дополнительных выходных дней по уходу за детьми-инвалидами</a:t>
            </a:r>
          </a:p>
        </p:txBody>
      </p:sp>
      <p:sp>
        <p:nvSpPr>
          <p:cNvPr id="17412" name="Прямоугольник 6"/>
          <p:cNvSpPr>
            <a:spLocks noChangeArrowheads="1"/>
          </p:cNvSpPr>
          <p:nvPr/>
        </p:nvSpPr>
        <p:spPr bwMode="auto">
          <a:xfrm>
            <a:off x="2711451" y="1916113"/>
            <a:ext cx="77771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200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600" b="1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7413" name="Прямоугольник 1"/>
          <p:cNvSpPr>
            <a:spLocks noChangeArrowheads="1"/>
          </p:cNvSpPr>
          <p:nvPr/>
        </p:nvSpPr>
        <p:spPr bwMode="auto">
          <a:xfrm>
            <a:off x="461554" y="2562225"/>
            <a:ext cx="11451771" cy="3982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Font typeface="Arial" panose="020B0604020202020204" pitchFamily="34" charset="0"/>
              <a:buNone/>
            </a:pPr>
            <a:r>
              <a:rPr lang="ru-RU" altLang="ru-RU" sz="1600" b="1" dirty="0">
                <a:latin typeface="Arial Narrow" panose="020B0606020202030204" pitchFamily="34" charset="0"/>
              </a:rPr>
              <a:t> Приказом</a:t>
            </a:r>
            <a:r>
              <a:rPr lang="ru-RU" altLang="ru-RU" sz="1600" dirty="0">
                <a:latin typeface="Arial Narrow" panose="020B0606020202030204" pitchFamily="34" charset="0"/>
              </a:rPr>
              <a:t> </a:t>
            </a:r>
            <a:r>
              <a:rPr lang="ru-RU" altLang="ru-RU" sz="1600" b="1" dirty="0">
                <a:latin typeface="Arial Narrow" panose="020B0606020202030204" pitchFamily="34" charset="0"/>
              </a:rPr>
              <a:t>Фонда пенсионного и социального страхования РФ от 16.01.2024 № 28 </a:t>
            </a:r>
            <a:r>
              <a:rPr lang="ru-RU" altLang="ru-RU" sz="1600" dirty="0">
                <a:latin typeface="Arial Narrow" panose="020B0606020202030204" pitchFamily="34" charset="0"/>
              </a:rPr>
              <a:t>утверждена форма заявления о возмещении расходов на оплату дополнительных выходных дней, предоставляемых для ухода за детьми-инвалидами одному из родителей (опекуну, попечителю). </a:t>
            </a:r>
          </a:p>
          <a:p>
            <a:pPr algn="just">
              <a:buFont typeface="Arial" panose="020B0604020202020204" pitchFamily="34" charset="0"/>
              <a:buNone/>
            </a:pPr>
            <a:r>
              <a:rPr lang="ru-RU" altLang="ru-RU" sz="1600" b="1" dirty="0">
                <a:solidFill>
                  <a:srgbClr val="C00000"/>
                </a:solidFill>
                <a:latin typeface="Arial Narrow" panose="020B0606020202030204" pitchFamily="34" charset="0"/>
              </a:rPr>
              <a:t>                </a:t>
            </a:r>
            <a:endParaRPr lang="ru-RU" altLang="ru-RU" sz="1600" dirty="0">
              <a:latin typeface="Arial Narrow" panose="020B0606020202030204" pitchFamily="34" charset="0"/>
            </a:endParaRPr>
          </a:p>
          <a:p>
            <a:pPr algn="just">
              <a:buFont typeface="Arial" panose="020B0604020202020204" pitchFamily="34" charset="0"/>
              <a:buNone/>
            </a:pPr>
            <a:r>
              <a:rPr lang="ru-RU" altLang="ru-RU" sz="1600" b="1" dirty="0">
                <a:latin typeface="Arial Narrow" panose="020B0606020202030204" pitchFamily="34" charset="0"/>
              </a:rPr>
              <a:t>                                            В новую форму заявления добавлены поля:</a:t>
            </a:r>
            <a:endParaRPr lang="ru-RU" altLang="ru-RU" sz="1600" dirty="0">
              <a:latin typeface="Arial Narrow" panose="020B0606020202030204" pitchFamily="34" charset="0"/>
            </a:endParaRPr>
          </a:p>
          <a:p>
            <a:pPr algn="just"/>
            <a:r>
              <a:rPr lang="ru-RU" altLang="ru-RU" sz="1600" dirty="0">
                <a:latin typeface="Arial Narrow" panose="020B0606020202030204" pitchFamily="34" charset="0"/>
              </a:rPr>
              <a:t>      сведения о справке, подтверждающей инвалидность;</a:t>
            </a:r>
          </a:p>
          <a:p>
            <a:pPr algn="just"/>
            <a:r>
              <a:rPr lang="ru-RU" altLang="ru-RU" sz="1600" dirty="0">
                <a:latin typeface="Arial Narrow" panose="020B0606020202030204" pitchFamily="34" charset="0"/>
              </a:rPr>
              <a:t>      номер индивидуального лицевого счета (СНИЛС) ребенка (поле обязательно к заполнению);</a:t>
            </a:r>
          </a:p>
          <a:p>
            <a:pPr algn="just"/>
            <a:r>
              <a:rPr lang="ru-RU" altLang="ru-RU" sz="1600" b="1" dirty="0">
                <a:latin typeface="Arial Narrow" panose="020B0606020202030204" pitchFamily="34" charset="0"/>
              </a:rPr>
              <a:t>      при предоставлении 4 дополнительных выходных дней </a:t>
            </a:r>
            <a:r>
              <a:rPr lang="ru-RU" altLang="ru-RU" sz="1600" dirty="0">
                <a:latin typeface="Arial Narrow" panose="020B0606020202030204" pitchFamily="34" charset="0"/>
              </a:rPr>
              <a:t>- месяц, год и количество дополнительных выходных дней, фактически предоставленных (</a:t>
            </a:r>
            <a:r>
              <a:rPr lang="ru-RU" altLang="ru-RU" sz="1600" dirty="0">
                <a:solidFill>
                  <a:srgbClr val="FF0000"/>
                </a:solidFill>
                <a:latin typeface="Arial Narrow" panose="020B0606020202030204" pitchFamily="34" charset="0"/>
              </a:rPr>
              <a:t>**</a:t>
            </a:r>
            <a:r>
              <a:rPr lang="ru-RU" altLang="ru-RU" sz="1600" dirty="0">
                <a:latin typeface="Arial Narrow" panose="020B0606020202030204" pitchFamily="34" charset="0"/>
              </a:rPr>
              <a:t>);</a:t>
            </a:r>
          </a:p>
          <a:p>
            <a:pPr algn="just"/>
            <a:r>
              <a:rPr lang="ru-RU" altLang="ru-RU" sz="1600" b="1" dirty="0">
                <a:latin typeface="Arial Narrow" panose="020B0606020202030204" pitchFamily="34" charset="0"/>
              </a:rPr>
              <a:t>      при предоставлении до 24 накопленных дополнительных выходных дней </a:t>
            </a:r>
            <a:r>
              <a:rPr lang="ru-RU" altLang="ru-RU" sz="1600" dirty="0">
                <a:latin typeface="Arial Narrow" panose="020B0606020202030204" pitchFamily="34" charset="0"/>
              </a:rPr>
              <a:t>- период, за который дополнительные дни не были использованы (период накопления дней), количество накопленных дней и количество фактически предоставленных дней (</a:t>
            </a:r>
            <a:r>
              <a:rPr lang="ru-RU" altLang="ru-RU" sz="1600" dirty="0">
                <a:solidFill>
                  <a:srgbClr val="FF0000"/>
                </a:solidFill>
                <a:latin typeface="Arial Narrow" panose="020B0606020202030204" pitchFamily="34" charset="0"/>
              </a:rPr>
              <a:t>***</a:t>
            </a:r>
            <a:r>
              <a:rPr lang="ru-RU" altLang="ru-RU" sz="1600" dirty="0">
                <a:latin typeface="Arial Narrow" panose="020B0606020202030204" pitchFamily="34" charset="0"/>
              </a:rPr>
              <a:t>);</a:t>
            </a:r>
          </a:p>
          <a:p>
            <a:pPr algn="just"/>
            <a:r>
              <a:rPr lang="ru-RU" altLang="ru-RU" sz="1600" dirty="0">
                <a:latin typeface="Arial Narrow" panose="020B0606020202030204" pitchFamily="34" charset="0"/>
              </a:rPr>
              <a:t>       сведения о приказе (номер, дата) о предоставлении дополнительных выходных дней (поле обязательно к заполнению в случае предоставления заявления в электронном виде*). При предоставлении иным способом к заявлению прилагаются заверенные копии приказов. </a:t>
            </a:r>
          </a:p>
          <a:p>
            <a:pPr algn="just">
              <a:buFont typeface="Arial" panose="020B0604020202020204" pitchFamily="34" charset="0"/>
              <a:buNone/>
            </a:pPr>
            <a:endParaRPr lang="ru-RU" altLang="ru-RU" sz="1600" dirty="0">
              <a:latin typeface="Arial Narrow" panose="020B0606020202030204" pitchFamily="34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ru-RU" altLang="ru-RU" sz="1600" dirty="0">
                <a:latin typeface="Arial Narrow" panose="020B0606020202030204" pitchFamily="34" charset="0"/>
              </a:rPr>
              <a:t>        </a:t>
            </a:r>
            <a:r>
              <a:rPr lang="ru-RU" altLang="ru-RU" sz="1600" b="1" u="sng" dirty="0">
                <a:solidFill>
                  <a:srgbClr val="C00000"/>
                </a:solidFill>
                <a:latin typeface="Arial Narrow" panose="020B0606020202030204" pitchFamily="34" charset="0"/>
              </a:rPr>
              <a:t>В настоящее время реализована техническая возможность предоставления заявления в ЭЛЕКТРОННОМ ВИДЕ</a:t>
            </a:r>
            <a:endParaRPr lang="ru-RU" altLang="ru-RU" sz="1500" u="sng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85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1698171" y="1321344"/>
            <a:ext cx="9004663" cy="4308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200" b="1" u="sng">
                <a:solidFill>
                  <a:srgbClr val="C00000"/>
                </a:solidFill>
                <a:latin typeface="Arial Narrow" panose="020B0606020202030204" pitchFamily="34" charset="0"/>
              </a:rPr>
              <a:t>Порядок выплаты социального пособия на погребение с 01.01.2025</a:t>
            </a:r>
          </a:p>
        </p:txBody>
      </p:sp>
      <p:sp>
        <p:nvSpPr>
          <p:cNvPr id="25604" name="Прямоугольник 6"/>
          <p:cNvSpPr>
            <a:spLocks noChangeArrowheads="1"/>
          </p:cNvSpPr>
          <p:nvPr/>
        </p:nvSpPr>
        <p:spPr bwMode="auto">
          <a:xfrm>
            <a:off x="2711451" y="1916113"/>
            <a:ext cx="77771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200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600" b="1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644434" y="2562225"/>
            <a:ext cx="11016343" cy="368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ru-RU" sz="1500" dirty="0">
                <a:latin typeface="Arial Narrow" panose="020B0606020202030204" pitchFamily="34" charset="0"/>
              </a:rPr>
              <a:t> </a:t>
            </a:r>
            <a:r>
              <a:rPr lang="ru-RU" sz="1600" dirty="0">
                <a:latin typeface="Arial Narrow" panose="020B0606020202030204" pitchFamily="34" charset="0"/>
              </a:rPr>
              <a:t>С 01.01.2025 постановлением Правительства Российской Федерации будет установлен единый стандарт предоставления государственной услуги по назначению социального пособия на погребение.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endParaRPr lang="ru-RU" sz="1600" dirty="0">
              <a:latin typeface="Arial Narrow" panose="020B0606020202030204" pitchFamily="34" charset="0"/>
            </a:endParaRP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ru-RU" sz="1600" b="1" dirty="0">
                <a:latin typeface="Arial Narrow" panose="020B0606020202030204" pitchFamily="34" charset="0"/>
              </a:rPr>
              <a:t>С 01.01.2025 Страхователи освобождены от обязанности по выплате социального пособия на погребение. 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ru-RU" sz="1600" dirty="0">
                <a:latin typeface="Arial Narrow" panose="020B0606020202030204" pitchFamily="34" charset="0"/>
              </a:rPr>
              <a:t>Лица, имеющие право на получение социального пособия на погребение будут самостоятельно обращаться в ОСФР.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endParaRPr lang="ru-RU" sz="1600" dirty="0">
              <a:latin typeface="Arial Narrow" panose="020B0606020202030204" pitchFamily="34" charset="0"/>
            </a:endParaRP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ru-RU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      ВАЖНО! </a:t>
            </a:r>
            <a:r>
              <a:rPr lang="ru-RU" sz="1600" b="1" dirty="0">
                <a:latin typeface="Arial Narrow" panose="020B0606020202030204" pitchFamily="34" charset="0"/>
              </a:rPr>
              <a:t>Расходы, произведенные на выплату социального пособия на погребение в 2024 году будут возмещены страхователям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endParaRPr lang="ru-RU" sz="1600" b="1" dirty="0">
              <a:latin typeface="Arial Narrow" panose="020B0606020202030204" pitchFamily="34" charset="0"/>
            </a:endParaRP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ru-RU" sz="1600" dirty="0">
                <a:latin typeface="Arial Narrow" panose="020B0606020202030204" pitchFamily="34" charset="0"/>
              </a:rPr>
              <a:t>       Пример 1: ЗЛ умерло 25.12.2024, родственники обратились 29.12.2024 – страхователь производит выплату социального пособия на погребение и обращается за возмещением в ОСФР;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ru-RU" sz="1600" dirty="0">
                <a:latin typeface="Arial Narrow" panose="020B0606020202030204" pitchFamily="34" charset="0"/>
              </a:rPr>
              <a:t>       Пример 2: ЗЛ умерло 25.12.2024, родственники обратились 10.01.2025 – страхователь НЕ производит выплату социального пособия на погребение.</a:t>
            </a:r>
          </a:p>
        </p:txBody>
      </p:sp>
    </p:spTree>
    <p:extLst>
      <p:ext uri="{BB962C8B-B14F-4D97-AF65-F5344CB8AC3E}">
        <p14:creationId xmlns:p14="http://schemas.microsoft.com/office/powerpoint/2010/main" val="286989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4DC7518B-AA26-EEC3-D03A-E9700417E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862" y="1179051"/>
            <a:ext cx="10804849" cy="483496"/>
          </a:xfrm>
        </p:spPr>
        <p:txBody>
          <a:bodyPr/>
          <a:lstStyle/>
          <a:p>
            <a:r>
              <a:rPr lang="ru-RU" sz="2000" dirty="0" smtClean="0">
                <a:solidFill>
                  <a:srgbClr val="FF0000"/>
                </a:solidFill>
              </a:rPr>
              <a:t>Застрахованные лица</a:t>
            </a:r>
            <a:endParaRPr lang="ru-RU" sz="2000" dirty="0">
              <a:solidFill>
                <a:srgbClr val="FF0000"/>
              </a:solidFill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148347884"/>
              </p:ext>
            </p:extLst>
          </p:nvPr>
        </p:nvGraphicFramePr>
        <p:xfrm>
          <a:off x="570017" y="1520041"/>
          <a:ext cx="10782794" cy="47620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94326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70857" y="2505955"/>
            <a:ext cx="1032836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8588" indent="-128588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справку № 182н, выданную застрахованному лицу предыдущим работодателем до 01.01.2023 г.;</a:t>
            </a:r>
          </a:p>
          <a:p>
            <a:pPr marL="128588" indent="-128588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копию (дубликат) оформленной до 31.12.2022 г. справки № 182н,  выданной  застрахованному  лицу предыдущим  работодателем   после  01.01.2023 г.;</a:t>
            </a:r>
          </a:p>
          <a:p>
            <a:pPr marL="128588" indent="-128588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справку о календарных днях, приходящихся на периоды временной нетрудоспособности, отпуска по беременности и родам, отпуска по уходу за ребенком, выданную предыдущим работодателем после 01.01.2023 г., в произвольной форме;</a:t>
            </a:r>
          </a:p>
          <a:p>
            <a:pPr marL="128588" indent="-128588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сведения, содержащиеся о гражданине в Единой государственной информационной системе социального обеспечения, о мерах социальной защиты (поддержки), социальных услугах в рамках социального обслуживания и государственной социальной помощи, иных социальных гарантиях, а также о выплатах и иных вознаграждениях, формируемые в автоматизированном режиме на едином портале государственных и муниципальных услуг (функций);</a:t>
            </a:r>
          </a:p>
          <a:p>
            <a:pPr marL="128588" indent="-128588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справку о назначенных и выплаченных пособиях, формируемую в автоматизированном режиме в Личном кабинете получателя услуг либо на бумажном носителе при обращении в Клиентскую службу Социального фонда России.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7680" y="1238582"/>
            <a:ext cx="113298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отменой обязанности страхователя выдавать застрахованному лицу справку № 182н, застрахованное лицо, с целью  подтверждения сведений о календарных днях, приходящихся на периоды временной нетрудоспособности, отпуска по беременности и родам, отпуска по уходу за ребенком, получения и в полном объеме страхового обеспечения, вправе представить страхователю следующие документы: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5176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4DC7518B-AA26-EEC3-D03A-E9700417E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57" y="1219427"/>
            <a:ext cx="10293476" cy="583248"/>
          </a:xfrm>
        </p:spPr>
        <p:txBody>
          <a:bodyPr/>
          <a:lstStyle/>
          <a:p>
            <a:r>
              <a:rPr lang="ru-RU" sz="2000" dirty="0" smtClean="0">
                <a:solidFill>
                  <a:srgbClr val="FF0000"/>
                </a:solidFill>
              </a:rPr>
              <a:t>ЕФС-1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1339" t="12262" r="19286" b="7577"/>
          <a:stretch/>
        </p:blipFill>
        <p:spPr bwMode="auto">
          <a:xfrm>
            <a:off x="1227910" y="1759133"/>
            <a:ext cx="9126582" cy="47682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048879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1589" y="1122792"/>
            <a:ext cx="117478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Правила </a:t>
            </a: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</a:rPr>
              <a:t>проверки для формы 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ЕФС-1 утверждены Приказом СФР от 23 ноября 2023 г. N 2315 </a:t>
            </a: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</a:rPr>
              <a:t>и содержат 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общие </a:t>
            </a: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</a:rPr>
              <a:t>для всех 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документов проверки, </a:t>
            </a: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</a:rPr>
              <a:t>а также 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особые </a:t>
            </a: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</a:rPr>
              <a:t>для конкретных 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подразделов формы. </a:t>
            </a:r>
          </a:p>
          <a:p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Ошибки подразделяются </a:t>
            </a: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</a:rPr>
              <a:t>по степени 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грубости </a:t>
            </a: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</a:rPr>
              <a:t>и имеют цифровые коды, которые указываются в протоколах проверки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70122"/>
              </p:ext>
            </p:extLst>
          </p:nvPr>
        </p:nvGraphicFramePr>
        <p:xfrm>
          <a:off x="309154" y="2000904"/>
          <a:ext cx="11630297" cy="4759960"/>
        </p:xfrm>
        <a:graphic>
          <a:graphicData uri="http://schemas.openxmlformats.org/drawingml/2006/table">
            <a:tbl>
              <a:tblPr firstRow="1" bandRow="1">
                <a:tableStyleId>{E929F9F4-4A8F-4326-A1B4-22849713DDAB}</a:tableStyleId>
              </a:tblPr>
              <a:tblGrid>
                <a:gridCol w="1335064"/>
                <a:gridCol w="3682629"/>
                <a:gridCol w="66126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Код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Значение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Действие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10,20</a:t>
                      </a:r>
                    </a:p>
                    <a:p>
                      <a:r>
                        <a:rPr lang="ru-RU" dirty="0" smtClean="0"/>
                        <a:t>Отчет принят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Предупреждение.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Сведения подлежат учету на индивидуальных лицевых счетах (ИЛС)	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Ситуация возможная, но требующая разъяснений (проверки). Нужно проверить, верно ли указаны значения. А также отправить пояснения, если запросит СФР.	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30</a:t>
                      </a:r>
                    </a:p>
                    <a:p>
                      <a:r>
                        <a:rPr lang="ru-RU" dirty="0" smtClean="0"/>
                        <a:t>Принят частично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Ошибка.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Сведения приняты не в полном объеме (не по всем зарегистрированным лицам)	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Сведения по зарегистрированным лицам, которые указаны в протоколе ошибок, не подлежат учету на индивидуальных лицевых счетах (не приняты). Нужно это исправить и отправить сведения по лицам, которые указаны в протоколе.	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40,50</a:t>
                      </a:r>
                    </a:p>
                    <a:p>
                      <a:r>
                        <a:rPr lang="ru-RU" dirty="0" smtClean="0"/>
                        <a:t>Отчет не принят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Грубая ошибка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Сведения не приняты		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Необходимо устранить перечисленные ошибки и	</a:t>
                      </a:r>
                    </a:p>
                    <a:p>
                      <a:r>
                        <a:rPr lang="ru-RU" dirty="0" smtClean="0"/>
                        <a:t>Отправить корректные</a:t>
                      </a:r>
                      <a:r>
                        <a:rPr lang="ru-RU" baseline="0" dirty="0" smtClean="0"/>
                        <a:t> данные заново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2034" y="1414250"/>
            <a:ext cx="116619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ЕФС-1</a:t>
            </a:r>
            <a:r>
              <a:rPr lang="ru-RU" sz="2400" dirty="0" smtClean="0"/>
              <a:t> Подраздел 2.3 Сведения о результатах обязательных периодических </a:t>
            </a:r>
          </a:p>
          <a:p>
            <a:pPr algn="ctr"/>
            <a:r>
              <a:rPr lang="ru-RU" sz="2400" dirty="0" smtClean="0"/>
              <a:t>медицинских осмотров работников и проведенной специальной оценки условий труда </a:t>
            </a:r>
            <a:r>
              <a:rPr lang="ru-RU" sz="2400" b="1" dirty="0" smtClean="0"/>
              <a:t>на начало года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40308" y="3348507"/>
            <a:ext cx="111583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Раздел заполняется данными </a:t>
            </a:r>
            <a:r>
              <a:rPr lang="ru-RU" dirty="0" smtClean="0">
                <a:solidFill>
                  <a:srgbClr val="FF0000"/>
                </a:solidFill>
              </a:rPr>
              <a:t>на начало года </a:t>
            </a:r>
            <a:r>
              <a:rPr lang="ru-RU" dirty="0" smtClean="0"/>
              <a:t>и не меняется. Раздел одинаковый в отчетности за 1 квартал, Полугодие, 9 месяцев и год.</a:t>
            </a:r>
          </a:p>
          <a:p>
            <a:pPr marL="342900" indent="-342900">
              <a:buAutoNum type="arabicPeriod"/>
            </a:pPr>
            <a:r>
              <a:rPr lang="ru-RU" dirty="0" smtClean="0"/>
              <a:t> Сведения из раздела участвуют в расчете скидки/надбавки к тарифу страховых взносов от несчастных случаев.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 bwMode="auto">
          <a:xfrm>
            <a:off x="252549" y="1738509"/>
            <a:ext cx="7122477" cy="489364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200" b="1" dirty="0"/>
              <a:t>Ответственность за совершение нарушений законодательства Российской Федерации об обязательном социальном страховании на случай временной нетрудоспособности и в связи с материнством</a:t>
            </a:r>
            <a:endParaRPr sz="1200" dirty="0"/>
          </a:p>
          <a:p>
            <a:pPr algn="just">
              <a:defRPr/>
            </a:pPr>
            <a:endParaRPr lang="ru-RU" sz="1200" dirty="0"/>
          </a:p>
          <a:p>
            <a:pPr algn="just">
              <a:buAutoNum type="arabicPeriod"/>
              <a:defRPr/>
            </a:pPr>
            <a:r>
              <a:rPr lang="ru-RU" sz="1200" dirty="0"/>
              <a:t>   Отказ в представлении или непредставление в установленный срок страхователем в территориальный орган страховщика документов (их копий, заверенных в установленном порядке), необходимых для осуществления контроля за полнотой и достоверностью сведений и документов, представляемых для назначения и выплаты страхового обеспечения, влечет взыскание со страхователя штрафа в размере </a:t>
            </a:r>
            <a:r>
              <a:rPr lang="ru-RU" sz="1200" b="1" dirty="0">
                <a:solidFill>
                  <a:srgbClr val="FF0000"/>
                </a:solidFill>
              </a:rPr>
              <a:t>200 рублей </a:t>
            </a:r>
            <a:r>
              <a:rPr lang="ru-RU" sz="1200" dirty="0"/>
              <a:t>за каждый непредставленный документ.</a:t>
            </a:r>
            <a:endParaRPr sz="1200" dirty="0"/>
          </a:p>
          <a:p>
            <a:pPr algn="just">
              <a:defRPr/>
            </a:pPr>
            <a:endParaRPr lang="ru-RU" sz="1200" dirty="0"/>
          </a:p>
          <a:p>
            <a:pPr algn="just">
              <a:defRPr/>
            </a:pPr>
            <a:r>
              <a:rPr lang="ru-RU" sz="1200" dirty="0"/>
              <a:t>2. Представление страхователем недостоверных сведений и документов, необходимых для назначения и выплаты страхового обеспечения, или их сокрытие, повлекшие излишне понесенные расходы на выплату страхового обеспечения, влечет взыскание со страхователя штрафа в размере </a:t>
            </a:r>
            <a:r>
              <a:rPr lang="ru-RU" sz="1200" b="1" dirty="0">
                <a:solidFill>
                  <a:srgbClr val="FF0000"/>
                </a:solidFill>
              </a:rPr>
              <a:t>20</a:t>
            </a:r>
            <a:r>
              <a:rPr lang="ru-RU" sz="1200" dirty="0"/>
              <a:t> </a:t>
            </a:r>
            <a:r>
              <a:rPr lang="ru-RU" sz="1200" b="1" dirty="0">
                <a:solidFill>
                  <a:srgbClr val="FF0000"/>
                </a:solidFill>
              </a:rPr>
              <a:t>%</a:t>
            </a:r>
            <a:r>
              <a:rPr lang="ru-RU" sz="1200" dirty="0"/>
              <a:t> от суммы излишне понесенных расходов, но не более </a:t>
            </a:r>
            <a:r>
              <a:rPr lang="ru-RU" sz="1200" b="1" dirty="0">
                <a:solidFill>
                  <a:srgbClr val="FF0000"/>
                </a:solidFill>
              </a:rPr>
              <a:t>5 000 </a:t>
            </a:r>
            <a:r>
              <a:rPr lang="ru-RU" sz="1200" dirty="0"/>
              <a:t>рублей и не менее </a:t>
            </a:r>
          </a:p>
          <a:p>
            <a:pPr algn="just">
              <a:defRPr/>
            </a:pPr>
            <a:r>
              <a:rPr lang="ru-RU" sz="1200" b="1" dirty="0">
                <a:solidFill>
                  <a:srgbClr val="FF0000"/>
                </a:solidFill>
              </a:rPr>
              <a:t>1 000 </a:t>
            </a:r>
            <a:r>
              <a:rPr lang="ru-RU" sz="1200" dirty="0"/>
              <a:t>рублей.</a:t>
            </a:r>
            <a:endParaRPr sz="1200" dirty="0"/>
          </a:p>
          <a:p>
            <a:pPr algn="just">
              <a:defRPr/>
            </a:pPr>
            <a:endParaRPr lang="ru-RU" sz="1200" dirty="0"/>
          </a:p>
          <a:p>
            <a:pPr algn="just">
              <a:defRPr/>
            </a:pPr>
            <a:r>
              <a:rPr lang="ru-RU" sz="1200" dirty="0"/>
              <a:t>3. Нарушение страхователем установленного Законом № 255-ФЗ срока представления страховщику сведений, необходимых для назначения и выплаты страхового обеспечения, влечет взыскание с него штрафа в размере </a:t>
            </a:r>
            <a:r>
              <a:rPr lang="ru-RU" sz="1200" b="1" dirty="0">
                <a:solidFill>
                  <a:srgbClr val="FF0000"/>
                </a:solidFill>
              </a:rPr>
              <a:t>5 000 </a:t>
            </a:r>
            <a:r>
              <a:rPr lang="ru-RU" sz="1200" dirty="0"/>
              <a:t>рублей.</a:t>
            </a:r>
            <a:endParaRPr sz="1200" dirty="0"/>
          </a:p>
          <a:p>
            <a:pPr algn="just">
              <a:defRPr/>
            </a:pPr>
            <a:endParaRPr lang="ru-RU" sz="1200" dirty="0"/>
          </a:p>
          <a:p>
            <a:pPr algn="just">
              <a:defRPr/>
            </a:pPr>
            <a:r>
              <a:rPr lang="ru-RU" sz="1200" dirty="0"/>
              <a:t>4. Привлечение страхователей к ответственности, предусмотренной статьей 15.2. Закона № 255-ФЗ, осуществляется в порядке, аналогичном порядку, установленному Федеральным законом от 24 июля 1998 года № 125-ФЗ «Об обязательном социальном страховании от несчастных случаев на производстве и профессиональных заболеваний».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709530" y="1200123"/>
            <a:ext cx="10814917" cy="523220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Привлечение страхователя к ответственности </a:t>
            </a:r>
            <a:endParaRPr sz="14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lvl="0" algn="ctr">
              <a:defRPr/>
            </a:pPr>
            <a:r>
              <a:rPr lang="ru-RU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в соответствии со ст. 15.2 Федерального закона от 29.12.2006 № 255-ФЗ</a:t>
            </a: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8384530" y="3517704"/>
            <a:ext cx="2377547" cy="969496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25" dirty="0"/>
              <a:t>выявляются</a:t>
            </a:r>
            <a:br>
              <a:rPr lang="ru-RU" sz="1425" dirty="0"/>
            </a:br>
            <a:r>
              <a:rPr lang="ru-RU" sz="1425" dirty="0"/>
              <a:t>при проведении камеральной или выездной проверки</a:t>
            </a:r>
          </a:p>
        </p:txBody>
      </p:sp>
      <p:sp>
        <p:nvSpPr>
          <p:cNvPr id="2" name="Правая фигурная скобка 1"/>
          <p:cNvSpPr/>
          <p:nvPr/>
        </p:nvSpPr>
        <p:spPr bwMode="auto">
          <a:xfrm>
            <a:off x="7464153" y="2930890"/>
            <a:ext cx="630953" cy="2143125"/>
          </a:xfrm>
          <a:prstGeom prst="rightBrace">
            <a:avLst>
              <a:gd name="adj1" fmla="val 64620"/>
              <a:gd name="adj2" fmla="val 50000"/>
            </a:avLst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ru-RU" sz="1425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260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1441" t="12263" r="19183" b="7942"/>
          <a:stretch/>
        </p:blipFill>
        <p:spPr bwMode="auto">
          <a:xfrm>
            <a:off x="984070" y="1352549"/>
            <a:ext cx="9718764" cy="49437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3352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5566" y="2967335"/>
            <a:ext cx="94808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СПАСИБО ЗА ВНИМАНИЕ !</a:t>
            </a:r>
            <a:endParaRPr lang="ru-RU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703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15636" y="4447269"/>
            <a:ext cx="1570973" cy="172101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84908" y="1305203"/>
            <a:ext cx="110836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smtClean="0">
                <a:solidFill>
                  <a:schemeClr val="bg2"/>
                </a:solidFill>
              </a:rPr>
              <a:t>В соответствии с изменениями, внесенными в Федеральный закон от 29.12.2006 №255-ФЗ, с 01.01.2023 физические лица, работающие по договорам гражданско-правового характера, </a:t>
            </a:r>
            <a:r>
              <a:rPr lang="ru-RU" u="sng" dirty="0" smtClean="0">
                <a:solidFill>
                  <a:schemeClr val="bg2"/>
                </a:solidFill>
              </a:rPr>
              <a:t>являются застрахованными лицами</a:t>
            </a:r>
            <a:r>
              <a:rPr lang="ru-RU" dirty="0" smtClean="0">
                <a:solidFill>
                  <a:schemeClr val="bg2"/>
                </a:solidFill>
              </a:rPr>
              <a:t> по обязательному социальному страхованию на случай временной нетрудоспособности и в связи с материнством и имеют право на получение: </a:t>
            </a:r>
          </a:p>
          <a:p>
            <a:r>
              <a:rPr lang="ru-RU" dirty="0" smtClean="0">
                <a:solidFill>
                  <a:schemeClr val="bg2"/>
                </a:solidFill>
              </a:rPr>
              <a:t>- пособия по временной нетрудоспособности;</a:t>
            </a:r>
          </a:p>
          <a:p>
            <a:r>
              <a:rPr lang="ru-RU" dirty="0" smtClean="0">
                <a:solidFill>
                  <a:schemeClr val="bg2"/>
                </a:solidFill>
              </a:rPr>
              <a:t>- пособия по беременности и родам;</a:t>
            </a:r>
          </a:p>
          <a:p>
            <a:r>
              <a:rPr lang="ru-RU" dirty="0" smtClean="0">
                <a:solidFill>
                  <a:schemeClr val="bg2"/>
                </a:solidFill>
              </a:rPr>
              <a:t>- единовременного пособия при рождении ребенка;</a:t>
            </a:r>
          </a:p>
          <a:p>
            <a:r>
              <a:rPr lang="ru-RU" dirty="0" smtClean="0">
                <a:solidFill>
                  <a:schemeClr val="bg2"/>
                </a:solidFill>
              </a:rPr>
              <a:t>- ежемесячного пособия по уходу за ребенком. 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55272" y="4408484"/>
            <a:ext cx="80079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smtClean="0">
                <a:solidFill>
                  <a:schemeClr val="bg2"/>
                </a:solidFill>
              </a:rPr>
              <a:t>К застрахованным лицам </a:t>
            </a:r>
            <a:r>
              <a:rPr lang="ru-RU" b="1" dirty="0" smtClean="0">
                <a:solidFill>
                  <a:schemeClr val="bg2"/>
                </a:solidFill>
              </a:rPr>
              <a:t>не относятся:</a:t>
            </a:r>
            <a:r>
              <a:rPr lang="ru-RU" dirty="0" smtClean="0">
                <a:solidFill>
                  <a:schemeClr val="bg2"/>
                </a:solidFill>
              </a:rPr>
              <a:t> лица, применяющие специальный налоговый режим «Налог на профессиональный доход» (</a:t>
            </a:r>
            <a:r>
              <a:rPr lang="ru-RU" dirty="0" err="1" smtClean="0">
                <a:solidFill>
                  <a:schemeClr val="bg2"/>
                </a:solidFill>
              </a:rPr>
              <a:t>самозанятые</a:t>
            </a:r>
            <a:r>
              <a:rPr lang="ru-RU" dirty="0" smtClean="0">
                <a:solidFill>
                  <a:schemeClr val="bg2"/>
                </a:solidFill>
              </a:rPr>
              <a:t>), а также лица, получающие страховые пенсии в соответствии с законодательством РФ, являющиеся опекунами или попечителями, исполняющими свои обязанности </a:t>
            </a:r>
            <a:r>
              <a:rPr lang="ru-RU" dirty="0" err="1" smtClean="0">
                <a:solidFill>
                  <a:schemeClr val="bg2"/>
                </a:solidFill>
              </a:rPr>
              <a:t>возмездно</a:t>
            </a:r>
            <a:r>
              <a:rPr lang="ru-RU" dirty="0" smtClean="0">
                <a:solidFill>
                  <a:schemeClr val="bg2"/>
                </a:solidFill>
              </a:rPr>
              <a:t> по договору об осуществлении опеки или попечительства, в том числе по договору о приемной семье. </a:t>
            </a:r>
            <a:endParaRPr lang="ru-RU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432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978794" y="1724368"/>
            <a:ext cx="10200068" cy="4818100"/>
            <a:chOff x="1072425" y="719816"/>
            <a:chExt cx="6469200" cy="4192063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234349" y="719816"/>
              <a:ext cx="2214563" cy="797813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75" b="1" dirty="0">
                  <a:solidFill>
                    <a:srgbClr val="00000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На случай временной нетрудоспособности и в связи с материнством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138944" y="719816"/>
              <a:ext cx="2213372" cy="819312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75" b="1" dirty="0">
                  <a:solidFill>
                    <a:srgbClr val="00000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От несчастных случаев на производстве и профессиональных заболеваний</a:t>
              </a: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1072425" y="1779345"/>
              <a:ext cx="2538413" cy="313253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214313" indent="-214313">
                <a:buFontTx/>
                <a:buChar char="-"/>
                <a:defRPr/>
              </a:pPr>
              <a:r>
                <a:rPr lang="ru-RU" sz="1275" dirty="0">
                  <a:solidFill>
                    <a:srgbClr val="00000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лица, работающие по трудовым договорам;</a:t>
              </a:r>
            </a:p>
            <a:p>
              <a:pPr marL="214313" indent="-214313">
                <a:buFontTx/>
                <a:buChar char="-"/>
                <a:defRPr/>
              </a:pPr>
              <a:endParaRPr lang="ru-RU" sz="1275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  <a:p>
              <a:pPr marL="214313" indent="-214313">
                <a:buFontTx/>
                <a:buChar char="-"/>
                <a:defRPr/>
              </a:pPr>
              <a:r>
                <a:rPr lang="ru-RU" sz="1275" b="1" dirty="0">
                  <a:solidFill>
                    <a:srgbClr val="00000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лица, занятые по договорам гражданско-правового характера, предметом которых являются выполнение работ или оказание услуг</a:t>
              </a:r>
            </a:p>
            <a:p>
              <a:pPr algn="ctr">
                <a:defRPr/>
              </a:pPr>
              <a:r>
                <a:rPr lang="ru-RU" sz="1275" dirty="0">
                  <a:solidFill>
                    <a:srgbClr val="00000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(</a:t>
              </a:r>
              <a:r>
                <a:rPr lang="ru-RU" altLang="ru-RU" sz="1275" i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если в предшествующем году сумма страховых взносов составляла в совокупном размере не менее стоимости страхового года (2,9 % от МРОТ*12)</a:t>
              </a:r>
              <a:endParaRPr lang="ru-RU" sz="1275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4949635" y="1749293"/>
              <a:ext cx="2591990" cy="313253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214313" indent="-214313">
                <a:buFontTx/>
                <a:buChar char="-"/>
                <a:defRPr/>
              </a:pPr>
              <a:r>
                <a:rPr lang="ru-RU" sz="1275" dirty="0">
                  <a:solidFill>
                    <a:srgbClr val="00000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лица, работающие по трудовым договорам;</a:t>
              </a:r>
            </a:p>
            <a:p>
              <a:pPr marL="214313" indent="-214313">
                <a:buFontTx/>
                <a:buChar char="-"/>
                <a:defRPr/>
              </a:pPr>
              <a:endParaRPr lang="ru-RU" sz="1275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  <a:p>
              <a:pPr marL="214313" indent="-214313">
                <a:buFontTx/>
                <a:buChar char="-"/>
                <a:defRPr/>
              </a:pPr>
              <a:endParaRPr lang="ru-RU" sz="1275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  <a:p>
              <a:pPr marL="214313" indent="-214313">
                <a:buFontTx/>
                <a:buChar char="-"/>
                <a:defRPr/>
              </a:pPr>
              <a:r>
                <a:rPr lang="ru-RU" sz="1275" dirty="0">
                  <a:solidFill>
                    <a:srgbClr val="00000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лица, занятые по договорам гражданско-правового характера, предметом которых являются выполнение работ или оказание услуг</a:t>
              </a:r>
            </a:p>
            <a:p>
              <a:pPr algn="ctr">
                <a:defRPr/>
              </a:pPr>
              <a:r>
                <a:rPr lang="ru-RU" sz="1275" i="1" dirty="0">
                  <a:solidFill>
                    <a:srgbClr val="00000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(только если в соответствии с договорами заказчик обязан уплачивать страховые взносы)</a:t>
              </a:r>
            </a:p>
            <a:p>
              <a:pPr marL="214313" indent="-214313">
                <a:buFontTx/>
                <a:buChar char="-"/>
                <a:defRPr/>
              </a:pPr>
              <a:endParaRPr lang="ru-RU" sz="1275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031456" y="1805093"/>
              <a:ext cx="540544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400" dirty="0">
                  <a:solidFill>
                    <a:schemeClr val="accent2">
                      <a:lumMod val="75000"/>
                    </a:schemeClr>
                  </a:solidFill>
                </a:rPr>
                <a:t>=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112418" y="3084727"/>
              <a:ext cx="378619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400" dirty="0">
                  <a:solidFill>
                    <a:schemeClr val="accent2">
                      <a:lumMod val="75000"/>
                    </a:schemeClr>
                  </a:solidFill>
                </a:rPr>
                <a:t>≠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1132115" y="1260838"/>
            <a:ext cx="9849394" cy="7699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200" b="1" u="sng">
                <a:solidFill>
                  <a:srgbClr val="C00000"/>
                </a:solidFill>
                <a:latin typeface="Arial Narrow" panose="020B0606020202030204" pitchFamily="34" charset="0"/>
              </a:rPr>
              <a:t>Порядок назначения пособий застрахованным лицам, занятым по договорам гражданско-правового характера</a:t>
            </a:r>
          </a:p>
        </p:txBody>
      </p:sp>
      <p:sp>
        <p:nvSpPr>
          <p:cNvPr id="7172" name="Прямоугольник 6"/>
          <p:cNvSpPr>
            <a:spLocks noChangeArrowheads="1"/>
          </p:cNvSpPr>
          <p:nvPr/>
        </p:nvSpPr>
        <p:spPr bwMode="auto">
          <a:xfrm>
            <a:off x="2711451" y="1916113"/>
            <a:ext cx="77771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200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600" b="1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79268" y="2562225"/>
            <a:ext cx="10920549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500" kern="50" dirty="0">
                <a:latin typeface="Arial Narrow" panose="020B0606020202030204" pitchFamily="34" charset="0"/>
                <a:ea typeface="Times New Roman CYR" panose="02020603050405020304" pitchFamily="18" charset="0"/>
              </a:rPr>
              <a:t>     </a:t>
            </a:r>
            <a:r>
              <a:rPr lang="ru-RU" sz="1500" dirty="0">
                <a:latin typeface="Arial Narrow" panose="020B0606020202030204" pitchFamily="34" charset="0"/>
              </a:rPr>
              <a:t>      </a:t>
            </a:r>
          </a:p>
          <a:p>
            <a:pPr algn="just">
              <a:defRPr/>
            </a:pPr>
            <a:r>
              <a:rPr lang="ru-RU" sz="1500" dirty="0">
                <a:solidFill>
                  <a:srgbClr val="C00000"/>
                </a:solidFill>
                <a:latin typeface="Arial Narrow" panose="020B0606020202030204" pitchFamily="34" charset="0"/>
              </a:rPr>
              <a:t>       С 01.01.2023 </a:t>
            </a:r>
            <a:r>
              <a:rPr lang="ru-RU" sz="1500" dirty="0">
                <a:latin typeface="Arial Narrow" panose="020B0606020202030204" pitchFamily="34" charset="0"/>
              </a:rPr>
              <a:t>в</a:t>
            </a:r>
            <a:r>
              <a:rPr lang="ru-RU" sz="1500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>
                <a:latin typeface="Arial Narrow" panose="020B0606020202030204" pitchFamily="34" charset="0"/>
              </a:rPr>
              <a:t>соответствии с частью 4.2 статьи 2 Закона № 255-ФЗ застрахованные лица, работающие по договорам гражданско-правового </a:t>
            </a:r>
            <a:r>
              <a:rPr lang="ru-RU" sz="1600" dirty="0">
                <a:latin typeface="Arial Narrow" panose="020B0606020202030204" pitchFamily="34" charset="0"/>
              </a:rPr>
              <a:t>характера, </a:t>
            </a:r>
            <a:r>
              <a:rPr lang="ru-RU" sz="1600" dirty="0">
                <a:latin typeface="Arial Narrow" panose="020B0606020202030204" pitchFamily="34" charset="0"/>
              </a:rPr>
              <a:t>имеют право на получение страхового обеспечения при условии, что сумма страховых взносов, начисленная с выплат в их пользу, в том числе в рамках трудовых отношений, за календарный год предшествующий календарному году, в котором наступил страховой случай, составляет в совокупном размере не менее стоимости страхового года, определяемой в соответствии с частью 3 статьи 4.5 Закона № 255-ФЗ (по ГПХ + по ТД - 5652,22 руб. в 2023 году).</a:t>
            </a:r>
            <a:endParaRPr lang="ru-RU" sz="1500" dirty="0">
              <a:latin typeface="Arial Narrow" panose="020B0606020202030204" pitchFamily="34" charset="0"/>
            </a:endParaRPr>
          </a:p>
          <a:p>
            <a:pPr algn="just">
              <a:defRPr/>
            </a:pPr>
            <a:endParaRPr lang="ru-RU" sz="1500" b="1" dirty="0">
              <a:latin typeface="Arial Narrow" panose="020B0606020202030204" pitchFamily="34" charset="0"/>
            </a:endParaRPr>
          </a:p>
          <a:p>
            <a:pPr algn="just">
              <a:defRPr/>
            </a:pPr>
            <a:r>
              <a:rPr lang="ru-RU" sz="1500" b="1" dirty="0">
                <a:latin typeface="Arial Narrow" panose="020B0606020202030204" pitchFamily="34" charset="0"/>
              </a:rPr>
              <a:t>            Виды страхового обеспечения и периоды оплаты:</a:t>
            </a:r>
          </a:p>
          <a:p>
            <a:pPr algn="just">
              <a:defRPr/>
            </a:pPr>
            <a:endParaRPr lang="ru-RU" sz="1500" dirty="0">
              <a:latin typeface="Arial Narrow" panose="020B0606020202030204" pitchFamily="34" charset="0"/>
            </a:endParaRPr>
          </a:p>
          <a:p>
            <a:pPr algn="just">
              <a:defRPr/>
            </a:pPr>
            <a:r>
              <a:rPr lang="ru-RU" sz="1500" dirty="0">
                <a:latin typeface="Arial Narrow" panose="020B0606020202030204" pitchFamily="34" charset="0"/>
              </a:rPr>
              <a:t>         - пособие по временной нетрудоспособности - до дня восстановления трудоспособности, но не более 75 календарных дней по договорам, заключенным на срок до 6 месяцев;</a:t>
            </a:r>
          </a:p>
          <a:p>
            <a:pPr algn="just">
              <a:defRPr/>
            </a:pPr>
            <a:r>
              <a:rPr lang="ru-RU" sz="1500" dirty="0">
                <a:latin typeface="Arial Narrow" panose="020B0606020202030204" pitchFamily="34" charset="0"/>
              </a:rPr>
              <a:t>         - пособие по беременности и родам – за период освобождения, указанный в ЭЛН, но не более периода действия договора;</a:t>
            </a:r>
          </a:p>
          <a:p>
            <a:pPr algn="just">
              <a:defRPr/>
            </a:pPr>
            <a:r>
              <a:rPr lang="ru-RU" sz="1500" dirty="0">
                <a:latin typeface="Arial Narrow" panose="020B0606020202030204" pitchFamily="34" charset="0"/>
              </a:rPr>
              <a:t>         - единовременное пособие при рождении ребенка - если дата рождения ребенка в период действия договора;</a:t>
            </a:r>
          </a:p>
          <a:p>
            <a:pPr algn="just">
              <a:defRPr/>
            </a:pPr>
            <a:r>
              <a:rPr lang="ru-RU" sz="1500" dirty="0">
                <a:latin typeface="Arial Narrow" panose="020B0606020202030204" pitchFamily="34" charset="0"/>
              </a:rPr>
              <a:t>         - ежемесячное пособие по уходу за ребенком до достижения им возраста 1,5 лет - за период действия договора;</a:t>
            </a:r>
          </a:p>
          <a:p>
            <a:pPr algn="just">
              <a:defRPr/>
            </a:pPr>
            <a:r>
              <a:rPr lang="ru-RU" sz="1500" dirty="0">
                <a:latin typeface="Arial Narrow" panose="020B0606020202030204" pitchFamily="34" charset="0"/>
              </a:rPr>
              <a:t>         - пособие на погребение - если дата смерти в период действия договора.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53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400" y="3279776"/>
            <a:ext cx="928688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Прямоугольник 10"/>
          <p:cNvSpPr>
            <a:spLocks noChangeArrowheads="1"/>
          </p:cNvSpPr>
          <p:nvPr/>
        </p:nvSpPr>
        <p:spPr bwMode="auto">
          <a:xfrm>
            <a:off x="3419475" y="1257301"/>
            <a:ext cx="2152651" cy="86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Пособие по временной нетрудоспособности</a:t>
            </a:r>
          </a:p>
        </p:txBody>
      </p:sp>
      <p:pic>
        <p:nvPicPr>
          <p:cNvPr id="717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25"/>
          <a:stretch>
            <a:fillRect/>
          </a:stretch>
        </p:blipFill>
        <p:spPr bwMode="auto">
          <a:xfrm>
            <a:off x="1785939" y="4308475"/>
            <a:ext cx="1127125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3" b="2434"/>
          <a:stretch>
            <a:fillRect/>
          </a:stretch>
        </p:blipFill>
        <p:spPr bwMode="auto">
          <a:xfrm>
            <a:off x="8805863" y="4379913"/>
            <a:ext cx="1662112" cy="1339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5"/>
          <a:stretch>
            <a:fillRect/>
          </a:stretch>
        </p:blipFill>
        <p:spPr bwMode="auto">
          <a:xfrm>
            <a:off x="9304339" y="1341439"/>
            <a:ext cx="1025525" cy="153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9" t="4150" r="8746" b="2969"/>
          <a:stretch>
            <a:fillRect/>
          </a:stretch>
        </p:blipFill>
        <p:spPr bwMode="auto">
          <a:xfrm>
            <a:off x="1751013" y="1549400"/>
            <a:ext cx="1474787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Прямоугольник 17"/>
          <p:cNvSpPr>
            <a:spLocks noChangeArrowheads="1"/>
          </p:cNvSpPr>
          <p:nvPr/>
        </p:nvSpPr>
        <p:spPr bwMode="auto">
          <a:xfrm>
            <a:off x="3257549" y="3932239"/>
            <a:ext cx="2152651" cy="86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Пособие по беременности и родам:</a:t>
            </a:r>
          </a:p>
        </p:txBody>
      </p:sp>
      <p:sp>
        <p:nvSpPr>
          <p:cNvPr id="7179" name="Прямоугольник 18"/>
          <p:cNvSpPr>
            <a:spLocks noChangeArrowheads="1"/>
          </p:cNvSpPr>
          <p:nvPr/>
        </p:nvSpPr>
        <p:spPr bwMode="auto">
          <a:xfrm>
            <a:off x="6500813" y="1311277"/>
            <a:ext cx="241776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Пособие при рождении ребенка</a:t>
            </a:r>
          </a:p>
        </p:txBody>
      </p:sp>
      <p:sp>
        <p:nvSpPr>
          <p:cNvPr id="7180" name="Прямоугольник 19"/>
          <p:cNvSpPr>
            <a:spLocks noChangeArrowheads="1"/>
          </p:cNvSpPr>
          <p:nvPr/>
        </p:nvSpPr>
        <p:spPr bwMode="auto">
          <a:xfrm>
            <a:off x="6642100" y="3908426"/>
            <a:ext cx="215265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Пособие по уходу за ребенком до 1,5 лет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720849" y="3619500"/>
            <a:ext cx="34115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859589" y="3619500"/>
            <a:ext cx="34099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6005513" y="1373189"/>
            <a:ext cx="0" cy="16176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6005513" y="4164014"/>
            <a:ext cx="0" cy="16176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Стрелка вправо 30"/>
          <p:cNvSpPr/>
          <p:nvPr/>
        </p:nvSpPr>
        <p:spPr>
          <a:xfrm rot="2022417">
            <a:off x="5284789" y="3230563"/>
            <a:ext cx="373063" cy="11271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467100" y="2080133"/>
            <a:ext cx="2152651" cy="1046436"/>
          </a:xfrm>
          <a:prstGeom prst="rect">
            <a:avLst/>
          </a:prstGeom>
          <a:ln w="19050">
            <a:solidFill>
              <a:schemeClr val="accent2">
                <a:lumMod val="75000"/>
              </a:schemeClr>
            </a:solidFill>
            <a:prstDash val="dash"/>
          </a:ln>
        </p:spPr>
        <p:txBody>
          <a:bodyPr lIns="121917" tIns="60958" rIns="121917" bIns="60958">
            <a:spAutoFit/>
          </a:bodyPr>
          <a:lstStyle/>
          <a:p>
            <a:pPr algn="ctr">
              <a:defRPr/>
            </a:pPr>
            <a:r>
              <a:rPr lang="ru-RU" sz="1500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Событие: 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электронного листка нетрудоспособности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3473449" y="4803777"/>
            <a:ext cx="2152651" cy="1508101"/>
          </a:xfrm>
          <a:prstGeom prst="rect">
            <a:avLst/>
          </a:prstGeom>
          <a:ln w="19050">
            <a:solidFill>
              <a:schemeClr val="accent2">
                <a:lumMod val="75000"/>
              </a:schemeClr>
            </a:solidFill>
            <a:prstDash val="dash"/>
          </a:ln>
        </p:spPr>
        <p:txBody>
          <a:bodyPr lIns="121917" tIns="60958" rIns="121917" bIns="60958">
            <a:spAutoFit/>
          </a:bodyPr>
          <a:lstStyle/>
          <a:p>
            <a:pPr algn="ctr">
              <a:defRPr/>
            </a:pPr>
            <a:r>
              <a:rPr lang="ru-RU" sz="1500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Событие: </a:t>
            </a:r>
          </a:p>
          <a:p>
            <a:pPr algn="ctr">
              <a:defRPr/>
            </a:pP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-формирование электронного листка нетрудоспособности, </a:t>
            </a:r>
          </a:p>
          <a:p>
            <a:pPr algn="ctr">
              <a:defRPr/>
            </a:pP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предоставление отпуска по БИР</a:t>
            </a:r>
          </a:p>
        </p:txBody>
      </p:sp>
      <p:sp>
        <p:nvSpPr>
          <p:cNvPr id="35" name="Стрелка вправо 34"/>
          <p:cNvSpPr/>
          <p:nvPr/>
        </p:nvSpPr>
        <p:spPr>
          <a:xfrm rot="19309217">
            <a:off x="5280026" y="4000501"/>
            <a:ext cx="373063" cy="112713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500813" y="2014538"/>
            <a:ext cx="2417763" cy="1277269"/>
          </a:xfrm>
          <a:prstGeom prst="rect">
            <a:avLst/>
          </a:prstGeom>
          <a:ln w="19050">
            <a:solidFill>
              <a:schemeClr val="accent2">
                <a:lumMod val="75000"/>
              </a:schemeClr>
            </a:solidFill>
            <a:prstDash val="dash"/>
          </a:ln>
        </p:spPr>
        <p:txBody>
          <a:bodyPr lIns="121917" tIns="60958" rIns="121917" bIns="60958">
            <a:spAutoFit/>
          </a:bodyPr>
          <a:lstStyle/>
          <a:p>
            <a:pPr algn="ctr">
              <a:defRPr/>
            </a:pPr>
            <a:r>
              <a:rPr lang="ru-RU" sz="1500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Событие: </a:t>
            </a:r>
          </a:p>
          <a:p>
            <a:pPr algn="ctr">
              <a:defRPr/>
            </a:pP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актовая запись о рождении ребенка (ЕГР ЗАГС)</a:t>
            </a:r>
          </a:p>
          <a:p>
            <a:pPr algn="ctr">
              <a:defRPr/>
            </a:pPr>
            <a:endParaRPr lang="ru-RU" sz="15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Стрелка вправо 37"/>
          <p:cNvSpPr/>
          <p:nvPr/>
        </p:nvSpPr>
        <p:spPr>
          <a:xfrm rot="8066847">
            <a:off x="6364289" y="3221039"/>
            <a:ext cx="373063" cy="11271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600829" y="4790169"/>
            <a:ext cx="2187575" cy="1508101"/>
          </a:xfrm>
          <a:prstGeom prst="rect">
            <a:avLst/>
          </a:prstGeom>
          <a:ln w="19050">
            <a:solidFill>
              <a:schemeClr val="accent2">
                <a:lumMod val="75000"/>
              </a:schemeClr>
            </a:solidFill>
            <a:prstDash val="dash"/>
          </a:ln>
        </p:spPr>
        <p:txBody>
          <a:bodyPr lIns="121917" tIns="60958" rIns="121917" bIns="60958">
            <a:spAutoFit/>
          </a:bodyPr>
          <a:lstStyle/>
          <a:p>
            <a:pPr algn="ctr">
              <a:defRPr/>
            </a:pPr>
            <a:r>
              <a:rPr lang="ru-RU" sz="1500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Событие: </a:t>
            </a:r>
          </a:p>
          <a:p>
            <a:pPr algn="ctr">
              <a:defRPr/>
            </a:pP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отпуска по уходу за </a:t>
            </a:r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ребенком</a:t>
            </a:r>
            <a:endParaRPr lang="ru-RU" sz="15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5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5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Стрелка вправо 40"/>
          <p:cNvSpPr/>
          <p:nvPr/>
        </p:nvSpPr>
        <p:spPr>
          <a:xfrm rot="13025427">
            <a:off x="6430963" y="4010026"/>
            <a:ext cx="373063" cy="112713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877909" y="6217098"/>
            <a:ext cx="3183952" cy="4592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774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041525" y="1568450"/>
            <a:ext cx="447675" cy="438151"/>
          </a:xfrm>
          <a:prstGeom prst="ellipse">
            <a:avLst/>
          </a:prstGeom>
          <a:noFill/>
          <a:ln w="25400" cmpd="sng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651125" y="1362868"/>
            <a:ext cx="7381875" cy="849313"/>
          </a:xfrm>
          <a:prstGeom prst="roundRect">
            <a:avLst/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just">
              <a:defRPr/>
            </a:pPr>
            <a:r>
              <a:rPr lang="ru-RU" sz="17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Основание для назначения и выплаты – ЭЛН</a:t>
            </a:r>
          </a:p>
          <a:p>
            <a:pPr algn="just">
              <a:defRPr/>
            </a:pPr>
            <a:r>
              <a:rPr lang="ru-RU" sz="17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* ЭЛН формируется в </a:t>
            </a:r>
            <a:r>
              <a:rPr lang="ru-RU" sz="1700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мед.организации</a:t>
            </a:r>
            <a:r>
              <a:rPr lang="ru-RU" sz="17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→ размещается в ИС СФР →  подписывается УКЭП медработника и </a:t>
            </a:r>
            <a:r>
              <a:rPr lang="ru-RU" sz="1700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мед.организации</a:t>
            </a:r>
            <a:r>
              <a:rPr lang="ru-RU" sz="17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605089" y="2376488"/>
            <a:ext cx="7381875" cy="811213"/>
          </a:xfrm>
          <a:prstGeom prst="roundRect">
            <a:avLst/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>
              <a:defRPr/>
            </a:pPr>
            <a:r>
              <a:rPr lang="ru-RU" sz="17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Идентификация </a:t>
            </a:r>
            <a:r>
              <a:rPr lang="ru-RU" sz="17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страхователя </a:t>
            </a:r>
            <a:r>
              <a:rPr lang="ru-RU" sz="17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 сведениям персонифицированного учета СФР</a:t>
            </a:r>
            <a:r>
              <a:rPr lang="ru-RU" sz="17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	  </a:t>
            </a:r>
          </a:p>
        </p:txBody>
      </p:sp>
      <p:sp>
        <p:nvSpPr>
          <p:cNvPr id="17" name="Овал 16"/>
          <p:cNvSpPr/>
          <p:nvPr/>
        </p:nvSpPr>
        <p:spPr>
          <a:xfrm>
            <a:off x="2041525" y="2563813"/>
            <a:ext cx="447675" cy="436563"/>
          </a:xfrm>
          <a:prstGeom prst="ellipse">
            <a:avLst/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ru-RU" sz="15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" name="Овал 17"/>
          <p:cNvSpPr/>
          <p:nvPr/>
        </p:nvSpPr>
        <p:spPr>
          <a:xfrm>
            <a:off x="2041525" y="3559176"/>
            <a:ext cx="447675" cy="436563"/>
          </a:xfrm>
          <a:prstGeom prst="ellipse">
            <a:avLst/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ru-RU" sz="15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9" name="Стрелка вниз 18"/>
          <p:cNvSpPr/>
          <p:nvPr/>
        </p:nvSpPr>
        <p:spPr>
          <a:xfrm>
            <a:off x="2146300" y="2108202"/>
            <a:ext cx="238125" cy="358775"/>
          </a:xfrm>
          <a:prstGeom prst="downArrow">
            <a:avLst/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ru-RU" sz="1400" dirty="0"/>
          </a:p>
        </p:txBody>
      </p:sp>
      <p:sp>
        <p:nvSpPr>
          <p:cNvPr id="20" name="Стрелка вниз 19"/>
          <p:cNvSpPr/>
          <p:nvPr/>
        </p:nvSpPr>
        <p:spPr>
          <a:xfrm>
            <a:off x="2120900" y="3101975"/>
            <a:ext cx="263525" cy="363539"/>
          </a:xfrm>
          <a:prstGeom prst="downArrow">
            <a:avLst/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ru-RU" sz="1400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651125" y="3350069"/>
            <a:ext cx="3401019" cy="3131865"/>
          </a:xfrm>
          <a:prstGeom prst="roundRect">
            <a:avLst/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>
              <a:defRPr/>
            </a:pPr>
            <a:endParaRPr lang="ru-RU" sz="20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>
              <a:defRPr/>
            </a:pPr>
            <a:endParaRPr lang="ru-RU" sz="20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7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+++ идентификация</a:t>
            </a:r>
          </a:p>
          <a:p>
            <a:pPr algn="just">
              <a:defRPr/>
            </a:pPr>
            <a:r>
              <a:rPr lang="ru-RU" sz="17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Страхователю направляется информация об открытии, продлении ЭЛН (</a:t>
            </a:r>
            <a:r>
              <a:rPr lang="ru-RU" sz="17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сообщения 111</a:t>
            </a:r>
            <a:r>
              <a:rPr lang="ru-RU" sz="17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).</a:t>
            </a:r>
          </a:p>
          <a:p>
            <a:pPr algn="just">
              <a:defRPr/>
            </a:pPr>
            <a:r>
              <a:rPr lang="ru-RU" sz="17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После закрытия ЭЛН страхователю в СЭДО направляется </a:t>
            </a:r>
            <a:r>
              <a:rPr lang="ru-RU" sz="17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сообщение 100.</a:t>
            </a:r>
          </a:p>
          <a:p>
            <a:pPr algn="just">
              <a:defRPr/>
            </a:pPr>
            <a:r>
              <a:rPr lang="ru-RU" sz="17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Работник </a:t>
            </a:r>
            <a:r>
              <a:rPr lang="ru-RU" sz="17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через ЕПГУ получает сведения об открытии ЭЛН и этапах выплаты пособия</a:t>
            </a:r>
          </a:p>
          <a:p>
            <a:pPr algn="ctr">
              <a:defRPr/>
            </a:pP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613526" y="3350069"/>
            <a:ext cx="3373439" cy="3131865"/>
          </a:xfrm>
          <a:prstGeom prst="roundRect">
            <a:avLst/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>
              <a:defRPr/>
            </a:pPr>
            <a:endParaRPr lang="ru-RU" sz="20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>
              <a:defRPr/>
            </a:pPr>
            <a:endParaRPr lang="ru-RU" sz="20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7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--- идентификация</a:t>
            </a:r>
          </a:p>
          <a:p>
            <a:pPr algn="just">
              <a:defRPr/>
            </a:pPr>
            <a:r>
              <a:rPr lang="ru-RU" sz="17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Гражданин уведомляется через ЕПГУ о необходимости обратиться по месту работы в целях получения пособия.</a:t>
            </a:r>
          </a:p>
          <a:p>
            <a:pPr algn="just">
              <a:defRPr/>
            </a:pPr>
            <a:endParaRPr lang="ru-RU" sz="17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ru-RU" sz="17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Страхователь в СЭДО  инициирует выплату (</a:t>
            </a:r>
            <a:r>
              <a:rPr lang="ru-RU" sz="17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сообщение 109</a:t>
            </a:r>
            <a:r>
              <a:rPr lang="ru-RU" sz="17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), в ответ страхователю направляется </a:t>
            </a:r>
            <a:r>
              <a:rPr lang="ru-RU" sz="17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сообщение 100.</a:t>
            </a:r>
          </a:p>
          <a:p>
            <a:pPr>
              <a:defRPr/>
            </a:pPr>
            <a:endParaRPr lang="ru-RU" sz="17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244698" y="1495850"/>
            <a:ext cx="1584101" cy="4879192"/>
          </a:xfrm>
        </p:spPr>
        <p:txBody>
          <a:bodyPr/>
          <a:lstStyle/>
          <a:p>
            <a:r>
              <a:rPr lang="ru-RU" sz="1400" dirty="0" smtClean="0">
                <a:solidFill>
                  <a:srgbClr val="FF0000"/>
                </a:solidFill>
              </a:rPr>
              <a:t>Пособие по временной нетрудоспособности по беременности и родам</a:t>
            </a:r>
            <a:br>
              <a:rPr lang="ru-RU" sz="1400" dirty="0" smtClean="0">
                <a:solidFill>
                  <a:srgbClr val="FF0000"/>
                </a:solidFill>
              </a:rPr>
            </a:br>
            <a:r>
              <a:rPr lang="ru-RU" sz="1400" dirty="0" smtClean="0">
                <a:solidFill>
                  <a:srgbClr val="FF0000"/>
                </a:solidFill>
              </a:rPr>
              <a:t/>
            </a:r>
            <a:br>
              <a:rPr lang="ru-RU" sz="1400" dirty="0" smtClean="0">
                <a:solidFill>
                  <a:srgbClr val="FF0000"/>
                </a:solidFill>
              </a:rPr>
            </a:br>
            <a:r>
              <a:rPr lang="ru-RU" sz="1400" dirty="0" smtClean="0">
                <a:solidFill>
                  <a:srgbClr val="FF0000"/>
                </a:solidFill>
              </a:rPr>
              <a:t/>
            </a:r>
            <a:br>
              <a:rPr lang="ru-RU" sz="1400" dirty="0" smtClean="0">
                <a:solidFill>
                  <a:srgbClr val="FF0000"/>
                </a:solidFill>
              </a:rPr>
            </a:br>
            <a:r>
              <a:rPr lang="ru-RU" sz="1400" dirty="0" smtClean="0">
                <a:solidFill>
                  <a:srgbClr val="FF0000"/>
                </a:solidFill>
              </a:rPr>
              <a:t/>
            </a:r>
            <a:br>
              <a:rPr lang="ru-RU" sz="1400" dirty="0" smtClean="0">
                <a:solidFill>
                  <a:srgbClr val="FF0000"/>
                </a:solidFill>
              </a:rPr>
            </a:br>
            <a:r>
              <a:rPr lang="ru-RU" sz="1400" dirty="0" smtClean="0">
                <a:solidFill>
                  <a:srgbClr val="FF0000"/>
                </a:solidFill>
              </a:rPr>
              <a:t/>
            </a:r>
            <a:br>
              <a:rPr lang="ru-RU" sz="1400" dirty="0" smtClean="0">
                <a:solidFill>
                  <a:srgbClr val="FF0000"/>
                </a:solidFill>
              </a:rPr>
            </a:br>
            <a:r>
              <a:rPr lang="ru-RU" sz="1400" dirty="0" smtClean="0">
                <a:solidFill>
                  <a:srgbClr val="FF0000"/>
                </a:solidFill>
              </a:rPr>
              <a:t/>
            </a:r>
            <a:br>
              <a:rPr lang="ru-RU" sz="1400" dirty="0" smtClean="0">
                <a:solidFill>
                  <a:srgbClr val="FF0000"/>
                </a:solidFill>
              </a:rPr>
            </a:br>
            <a:r>
              <a:rPr lang="ru-RU" sz="1400" dirty="0" smtClean="0">
                <a:solidFill>
                  <a:srgbClr val="FF0000"/>
                </a:solidFill>
              </a:rPr>
              <a:t/>
            </a:r>
            <a:br>
              <a:rPr lang="ru-RU" sz="1400" dirty="0" smtClean="0">
                <a:solidFill>
                  <a:srgbClr val="FF0000"/>
                </a:solidFill>
              </a:rPr>
            </a:br>
            <a:r>
              <a:rPr lang="ru-RU" sz="1400" dirty="0" smtClean="0">
                <a:solidFill>
                  <a:srgbClr val="FF0000"/>
                </a:solidFill>
              </a:rPr>
              <a:t/>
            </a:r>
            <a:br>
              <a:rPr lang="ru-RU" sz="1400" dirty="0" smtClean="0">
                <a:solidFill>
                  <a:srgbClr val="FF0000"/>
                </a:solidFill>
              </a:rPr>
            </a:br>
            <a:r>
              <a:rPr lang="ru-RU" sz="1400" dirty="0" smtClean="0">
                <a:solidFill>
                  <a:srgbClr val="FF0000"/>
                </a:solidFill>
              </a:rPr>
              <a:t/>
            </a:r>
            <a:br>
              <a:rPr lang="ru-RU" sz="1400" dirty="0" smtClean="0">
                <a:solidFill>
                  <a:srgbClr val="FF0000"/>
                </a:solidFill>
              </a:rPr>
            </a:br>
            <a:r>
              <a:rPr lang="ru-RU" sz="1400" dirty="0" smtClean="0">
                <a:solidFill>
                  <a:srgbClr val="FF0000"/>
                </a:solidFill>
              </a:rPr>
              <a:t/>
            </a:r>
            <a:br>
              <a:rPr lang="ru-RU" sz="1400" dirty="0" smtClean="0">
                <a:solidFill>
                  <a:srgbClr val="FF0000"/>
                </a:solidFill>
              </a:rPr>
            </a:br>
            <a:r>
              <a:rPr lang="ru-RU" sz="1400" dirty="0" smtClean="0">
                <a:solidFill>
                  <a:srgbClr val="FF0000"/>
                </a:solidFill>
              </a:rPr>
              <a:t/>
            </a:r>
            <a:br>
              <a:rPr lang="ru-RU" sz="1400" dirty="0" smtClean="0">
                <a:solidFill>
                  <a:srgbClr val="FF0000"/>
                </a:solidFill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542499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155" y="207964"/>
            <a:ext cx="10069365" cy="298451"/>
          </a:xfrm>
        </p:spPr>
        <p:txBody>
          <a:bodyPr lIns="121917" tIns="60958" rIns="121917" bIns="60958">
            <a:noAutofit/>
          </a:bodyPr>
          <a:lstStyle/>
          <a:p>
            <a:pPr>
              <a:defRPr/>
            </a:pPr>
            <a:r>
              <a:rPr lang="ru-RU" sz="2200" dirty="0">
                <a:solidFill>
                  <a:srgbClr val="C00000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Пособия по временной нетрудоспособности и по беременности и родам</a:t>
            </a:r>
          </a:p>
        </p:txBody>
      </p:sp>
      <p:sp>
        <p:nvSpPr>
          <p:cNvPr id="4" name="Овал 3"/>
          <p:cNvSpPr/>
          <p:nvPr/>
        </p:nvSpPr>
        <p:spPr>
          <a:xfrm>
            <a:off x="2041525" y="1568450"/>
            <a:ext cx="447675" cy="438151"/>
          </a:xfrm>
          <a:prstGeom prst="ellipse">
            <a:avLst/>
          </a:prstGeom>
          <a:noFill/>
          <a:ln w="25400" cmpd="sng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635251" y="1341440"/>
            <a:ext cx="7381875" cy="1063625"/>
          </a:xfrm>
          <a:prstGeom prst="roundRect">
            <a:avLst/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>
              <a:defRPr/>
            </a:pPr>
            <a:r>
              <a:rPr lang="ru-RU" sz="17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Сведения, необходимые для назначения и выплаты пособия, предоставляются страхователем в СЭДО </a:t>
            </a:r>
            <a:r>
              <a:rPr lang="ru-RU" sz="17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ответным</a:t>
            </a:r>
            <a:r>
              <a:rPr lang="ru-RU" sz="17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7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сообщением 101 </a:t>
            </a:r>
            <a:r>
              <a:rPr lang="ru-RU" sz="17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 объеме, указанном в запросе страховщика (в сообщении 100) </a:t>
            </a:r>
            <a:r>
              <a:rPr lang="ru-RU" sz="17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не позднее 3-х рабочих дней </a:t>
            </a:r>
            <a:r>
              <a:rPr lang="ru-RU" sz="17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со дня получения сведений о закрытии ЭЛН.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651125" y="2563814"/>
            <a:ext cx="7381875" cy="1081087"/>
          </a:xfrm>
          <a:prstGeom prst="roundRect">
            <a:avLst/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>
              <a:defRPr/>
            </a:pPr>
            <a:r>
              <a:rPr lang="ru-RU" sz="17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Информирование работника через ЕПГУ о соблюдении страхователем направления сведений для выплаты пособия. </a:t>
            </a:r>
            <a:r>
              <a:rPr lang="ru-RU" sz="17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7" name="Овал 16"/>
          <p:cNvSpPr/>
          <p:nvPr/>
        </p:nvSpPr>
        <p:spPr>
          <a:xfrm>
            <a:off x="2041525" y="2787651"/>
            <a:ext cx="447675" cy="436563"/>
          </a:xfrm>
          <a:prstGeom prst="ellipse">
            <a:avLst/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ru-RU" sz="15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8" name="Овал 17"/>
          <p:cNvSpPr/>
          <p:nvPr/>
        </p:nvSpPr>
        <p:spPr>
          <a:xfrm>
            <a:off x="2041525" y="4059238"/>
            <a:ext cx="447675" cy="438151"/>
          </a:xfrm>
          <a:prstGeom prst="ellipse">
            <a:avLst/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ru-RU" sz="15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9" name="Стрелка вниз 18"/>
          <p:cNvSpPr/>
          <p:nvPr/>
        </p:nvSpPr>
        <p:spPr>
          <a:xfrm>
            <a:off x="2146300" y="2146302"/>
            <a:ext cx="238125" cy="358775"/>
          </a:xfrm>
          <a:prstGeom prst="downArrow">
            <a:avLst/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ru-RU" sz="1400" dirty="0"/>
          </a:p>
        </p:txBody>
      </p:sp>
      <p:sp>
        <p:nvSpPr>
          <p:cNvPr id="20" name="Стрелка вниз 19"/>
          <p:cNvSpPr/>
          <p:nvPr/>
        </p:nvSpPr>
        <p:spPr>
          <a:xfrm>
            <a:off x="2154239" y="4819651"/>
            <a:ext cx="263525" cy="365125"/>
          </a:xfrm>
          <a:prstGeom prst="downArrow">
            <a:avLst/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ru-RU" sz="1400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660651" y="3832226"/>
            <a:ext cx="7381875" cy="1109663"/>
          </a:xfrm>
          <a:prstGeom prst="roundRect">
            <a:avLst/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>
              <a:defRPr/>
            </a:pPr>
            <a:endParaRPr lang="ru-RU" sz="20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ru-RU" sz="17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Назначение и </a:t>
            </a:r>
            <a:r>
              <a:rPr lang="ru-RU" sz="17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выплата пособия в течение 10 рабочих дней </a:t>
            </a:r>
            <a:r>
              <a:rPr lang="ru-RU" sz="17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со дня предоставления страхователем сведений для выплаты пособия (сообщения 101)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635251" y="5192714"/>
            <a:ext cx="7381875" cy="1065212"/>
          </a:xfrm>
          <a:prstGeom prst="roundRect">
            <a:avLst/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>
              <a:defRPr/>
            </a:pPr>
            <a:r>
              <a:rPr lang="ru-RU" sz="17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Уведомление работника через ЕПГУ и страхователя через СЭДО о выплате пособия (</a:t>
            </a:r>
            <a:r>
              <a:rPr lang="ru-RU" sz="17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сообщение 110</a:t>
            </a:r>
            <a:r>
              <a:rPr lang="ru-RU" sz="17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5" name="Овал 14"/>
          <p:cNvSpPr/>
          <p:nvPr/>
        </p:nvSpPr>
        <p:spPr>
          <a:xfrm>
            <a:off x="2039939" y="5403851"/>
            <a:ext cx="447675" cy="436563"/>
          </a:xfrm>
          <a:prstGeom prst="ellipse">
            <a:avLst/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ru-RU" sz="15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1" name="Стрелка вниз 20"/>
          <p:cNvSpPr/>
          <p:nvPr/>
        </p:nvSpPr>
        <p:spPr>
          <a:xfrm>
            <a:off x="2141540" y="3546476"/>
            <a:ext cx="261937" cy="365125"/>
          </a:xfrm>
          <a:prstGeom prst="downArrow">
            <a:avLst/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5243543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22">
      <a:dk1>
        <a:sysClr val="windowText" lastClr="000000"/>
      </a:dk1>
      <a:lt1>
        <a:sysClr val="window" lastClr="FFFFFF"/>
      </a:lt1>
      <a:dk2>
        <a:srgbClr val="D0D0CE"/>
      </a:dk2>
      <a:lt2>
        <a:srgbClr val="000000"/>
      </a:lt2>
      <a:accent1>
        <a:srgbClr val="D19D5F"/>
      </a:accent1>
      <a:accent2>
        <a:srgbClr val="B27344"/>
      </a:accent2>
      <a:accent3>
        <a:srgbClr val="DAC0A6"/>
      </a:accent3>
      <a:accent4>
        <a:srgbClr val="CBCBCB"/>
      </a:accent4>
      <a:accent5>
        <a:srgbClr val="C2986D"/>
      </a:accent5>
      <a:accent6>
        <a:srgbClr val="B2B2B2"/>
      </a:accent6>
      <a:hlink>
        <a:srgbClr val="D0B66E"/>
      </a:hlink>
      <a:folHlink>
        <a:srgbClr val="7F7F7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1532</TotalTime>
  <Words>4575</Words>
  <Application>Microsoft Office PowerPoint</Application>
  <PresentationFormat>Широкоэкранный</PresentationFormat>
  <Paragraphs>359</Paragraphs>
  <Slides>36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7" baseType="lpstr">
      <vt:lpstr>Arial</vt:lpstr>
      <vt:lpstr>Arial Narrow</vt:lpstr>
      <vt:lpstr>Calibri</vt:lpstr>
      <vt:lpstr>Franklin Gothic Book</vt:lpstr>
      <vt:lpstr>Inter</vt:lpstr>
      <vt:lpstr>Proxima Nova</vt:lpstr>
      <vt:lpstr>Segoe UI Light</vt:lpstr>
      <vt:lpstr>Times New Roman</vt:lpstr>
      <vt:lpstr>Times New Roman CYR</vt:lpstr>
      <vt:lpstr>Wingdings</vt:lpstr>
      <vt:lpstr>Тема Office</vt:lpstr>
      <vt:lpstr>Презентация PowerPoint</vt:lpstr>
      <vt:lpstr>Нормативное регулирование порядка выплаты пособий</vt:lpstr>
      <vt:lpstr>Застрахованные лица</vt:lpstr>
      <vt:lpstr>Презентация PowerPoint</vt:lpstr>
      <vt:lpstr>Презентация PowerPoint</vt:lpstr>
      <vt:lpstr>Презентация PowerPoint</vt:lpstr>
      <vt:lpstr>Презентация PowerPoint</vt:lpstr>
      <vt:lpstr>Пособие по временной нетрудоспособности по беременности и родам                   </vt:lpstr>
      <vt:lpstr>Пособия по временной нетрудоспособности и по беременности и родам</vt:lpstr>
      <vt:lpstr>Порядок действий страхователя в случае отсутствия запросов на выплату пособия по сотруднику </vt:lpstr>
      <vt:lpstr>Порядок действий страхователя в случае отсутствия запросов на выплату пособия по сотруднику </vt:lpstr>
      <vt:lpstr>В зависимости от определенного системой метода назначения пособия необходимо осуществлять следующие действия</vt:lpstr>
      <vt:lpstr>Направление извещений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Выплата пособия по временной нетрудоспособности в связи с несчастным случаем на производстве и профессиональным заболеванием</vt:lpstr>
      <vt:lpstr>Порядок направления сведений для назначения пособий при использовании замены лет расчетного периода </vt:lpstr>
      <vt:lpstr>Презентация PowerPoint</vt:lpstr>
      <vt:lpstr>Презентация PowerPoint</vt:lpstr>
      <vt:lpstr>Ежемесячное пособие по уходу за ребенком до 1,5 лет</vt:lpstr>
      <vt:lpstr>Прекращение выплаты ежемесячного пособия по уходу за ребенком в возрасте до 1,5 лет</vt:lpstr>
      <vt:lpstr>Ст. 11.1 ФЗ № 255-ФЗ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ЕФС-1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Дебиторка vs кредиторка:  как согласовать условия отгрузок  и не допустить кассовых разрывов</dc:title>
  <dc:creator>Кубик</dc:creator>
  <cp:lastModifiedBy>Захарова Алевтина Сергеевна</cp:lastModifiedBy>
  <cp:revision>83</cp:revision>
  <dcterms:created xsi:type="dcterms:W3CDTF">2022-03-17T15:35:08Z</dcterms:created>
  <dcterms:modified xsi:type="dcterms:W3CDTF">2025-07-07T07:20:11Z</dcterms:modified>
</cp:coreProperties>
</file>